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51" r:id="rId2"/>
  </p:sldMasterIdLst>
  <p:notesMasterIdLst>
    <p:notesMasterId r:id="rId15"/>
  </p:notesMasterIdLst>
  <p:sldIdLst>
    <p:sldId id="273" r:id="rId3"/>
    <p:sldId id="268" r:id="rId4"/>
    <p:sldId id="269" r:id="rId5"/>
    <p:sldId id="259" r:id="rId6"/>
    <p:sldId id="258" r:id="rId7"/>
    <p:sldId id="270" r:id="rId8"/>
    <p:sldId id="274" r:id="rId9"/>
    <p:sldId id="261" r:id="rId10"/>
    <p:sldId id="264" r:id="rId11"/>
    <p:sldId id="271" r:id="rId12"/>
    <p:sldId id="272" r:id="rId13"/>
    <p:sldId id="275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9E139C6-9D5C-4D0A-94C3-CB40862BB482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4C9A66-FD26-40AE-8028-26A0DA22AB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3C80-D4AE-4588-916F-C84EF3D079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8BB7-AF6C-4986-932F-D29D083F3D60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B4F1-F495-4F6F-86C6-92D360B76B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A621-391E-4796-8DA4-203D137DE406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717F-518C-418A-B47C-0CC8C19EA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8123-BCAC-4EA4-9B39-CB8609D3925E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C2E2-31A5-4382-82D4-D4BD609B80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8180-E135-40F3-809C-27B7B90FC89C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4AFB-0B52-45D1-A639-A116FF47D8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073F2-D184-4665-ADA5-CEAF17C109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E892-3586-4B83-B96F-D50ED898BCBE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FE83-B747-468B-AD4A-FEF3DAA0E9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1E73-B20B-48CB-B16A-FBB9AE869EED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8FA3-6FCC-4857-8895-DA9422DFB2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36E9-0F7E-474D-A591-310913EBC58B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551F-B74F-4C01-B2F7-DA605D13DF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8797-80EE-4704-A1AA-168541A71F93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6A44-933F-40D2-A5D4-7C8043CAD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1C63-4CA7-44EE-BAD3-AD7AB5D33757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FD09-1CF3-4693-9CF1-B4460E9026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3AFC-3447-495F-B6B2-AC0A17F57DE3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1B35-76D2-4299-9C8E-B1B9CEFFA6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3273-0B9A-43BC-BAF1-6FB5BC6022FA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AA1E-4FBE-4299-9CBA-34AA587C83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73D83A8-818D-4677-9E36-2DA4609AC3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54276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283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54284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6DE09E6-0D35-4D6F-911F-0D70E7AC7ED0}" type="datetimeFigureOut">
              <a:rPr lang="cs-CZ"/>
              <a:pPr>
                <a:defRPr/>
              </a:pPr>
              <a:t>27.9.2013</a:t>
            </a:fld>
            <a:endParaRPr lang="cs-CZ"/>
          </a:p>
        </p:txBody>
      </p:sp>
      <p:sp>
        <p:nvSpPr>
          <p:cNvPr id="15" name="Zástupný symbol pro zápatí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85B523A-60BD-4F64-B54D-9983125BC0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utoUpdateAnimBg="0"/>
      <p:bldP spid="54284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42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42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42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42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42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ky.cz/?q=vraky+aut" TargetMode="External"/><Relationship Id="rId2" Type="http://schemas.openxmlformats.org/officeDocument/2006/relationships/hyperlink" Target="http://kolobka.netstranky.cz/doprava-a-environmen/nepriznive-vlivy-do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odmaturuj.cz/zemepis/doprava-a-zivotni-prostredi/" TargetMode="External"/><Relationship Id="rId4" Type="http://schemas.openxmlformats.org/officeDocument/2006/relationships/hyperlink" Target="http://www.ekopolis.cz/ekowiki/pojmy/vliv-dopravy-na-%C5%BEivotn%C3%AD-prost%C5%99ed%C3%AD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ctrTitle"/>
          </p:nvPr>
        </p:nvSpPr>
        <p:spPr>
          <a:xfrm>
            <a:off x="611188" y="765175"/>
            <a:ext cx="7772400" cy="1470025"/>
          </a:xfrm>
        </p:spPr>
        <p:txBody>
          <a:bodyPr/>
          <a:lstStyle/>
          <a:p>
            <a:pPr algn="ctr"/>
            <a:r>
              <a:rPr lang="cs-CZ" sz="4600">
                <a:latin typeface="Arial" charset="0"/>
              </a:rPr>
              <a:t>Vliv dopravy na životní prostředí</a:t>
            </a:r>
          </a:p>
        </p:txBody>
      </p:sp>
      <p:sp>
        <p:nvSpPr>
          <p:cNvPr id="37893" name="Rectangle 5"/>
          <p:cNvSpPr>
            <a:spLocks noGrp="1"/>
          </p:cNvSpPr>
          <p:nvPr>
            <p:ph type="subTitle" idx="1"/>
          </p:nvPr>
        </p:nvSpPr>
        <p:spPr>
          <a:xfrm>
            <a:off x="1258888" y="2420938"/>
            <a:ext cx="6400800" cy="4437062"/>
          </a:xfrm>
        </p:spPr>
        <p:txBody>
          <a:bodyPr/>
          <a:lstStyle/>
          <a:p>
            <a:r>
              <a:rPr lang="cs-CZ" dirty="0">
                <a:latin typeface="Arial" charset="0"/>
              </a:rPr>
              <a:t>Dominik Hrkal &amp; </a:t>
            </a:r>
            <a:r>
              <a:rPr lang="cs-CZ" dirty="0" smtClean="0">
                <a:latin typeface="Arial" charset="0"/>
              </a:rPr>
              <a:t>kolektiv 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Mgr. Jarmila </a:t>
            </a:r>
            <a:r>
              <a:rPr lang="cs-CZ" dirty="0" err="1">
                <a:latin typeface="Arial" charset="0"/>
              </a:rPr>
              <a:t>Kudělová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Gymnázium Český Těšín, </a:t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Frýdecká 689/30</a:t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737 01 Český Těšín</a:t>
            </a:r>
            <a:r>
              <a:rPr lang="cs-CZ" dirty="0"/>
              <a:t> 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sz="3600" i="1" dirty="0">
                <a:latin typeface="Arial" charset="0"/>
              </a:rPr>
              <a:t>„Lidem nepatří Země, lidé patří Zemi.“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 idx="4294967295"/>
          </p:nvPr>
        </p:nvSpPr>
        <p:spPr>
          <a:xfrm>
            <a:off x="1403350" y="260350"/>
            <a:ext cx="5926138" cy="1143000"/>
          </a:xfrm>
        </p:spPr>
        <p:txBody>
          <a:bodyPr/>
          <a:lstStyle/>
          <a:p>
            <a:pPr algn="ctr"/>
            <a:r>
              <a:rPr lang="cs-CZ" smtClean="0"/>
              <a:t>Nehodovost I.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cs-CZ" sz="2000" b="1" smtClean="0">
                <a:latin typeface="Times New Roman" pitchFamily="18" charset="0"/>
              </a:rPr>
              <a:t>Hlavní příčiny dopravních nehod motorových vozidel:</a:t>
            </a:r>
          </a:p>
          <a:p>
            <a:pPr>
              <a:buFont typeface="Wingdings" pitchFamily="2" charset="2"/>
              <a:buNone/>
            </a:pPr>
            <a:r>
              <a:rPr lang="cs-CZ" sz="2000" b="1" smtClean="0">
                <a:latin typeface="Times New Roman" pitchFamily="18" charset="0"/>
              </a:rPr>
              <a:t/>
            </a:r>
            <a:br>
              <a:rPr lang="cs-CZ" sz="2000" b="1" smtClean="0">
                <a:latin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</a:rPr>
              <a:t>1. nepřizpůsobení rychlosti stavu vozovky </a:t>
            </a:r>
            <a:br>
              <a:rPr lang="cs-CZ" sz="2000" b="1" smtClean="0">
                <a:latin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</a:rPr>
              <a:t>2. řidič se plně nevěnoval řízení vozidla </a:t>
            </a:r>
            <a:br>
              <a:rPr lang="cs-CZ" sz="2000" b="1" smtClean="0">
                <a:latin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</a:rPr>
              <a:t>3. nesprávné otáčení nebo couvání</a:t>
            </a:r>
            <a:br>
              <a:rPr lang="cs-CZ" sz="2000" b="1" smtClean="0">
                <a:latin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</a:rPr>
              <a:t>4. jiný druh nesprávné jízdy </a:t>
            </a:r>
            <a:br>
              <a:rPr lang="cs-CZ" sz="2000" b="1" smtClean="0">
                <a:latin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</a:rPr>
              <a:t>5. nedodržení bezpečné vzdálenosti za vozidlem </a:t>
            </a:r>
            <a:br>
              <a:rPr lang="cs-CZ" sz="2000" b="1" smtClean="0">
                <a:latin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</a:rPr>
              <a:t>6. nezvládnutí řízení vozidla </a:t>
            </a:r>
            <a:br>
              <a:rPr lang="cs-CZ" sz="2000" b="1" smtClean="0">
                <a:latin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</a:rPr>
              <a:t>7. nepřizpůsobení rychlosti dopravně technickému stavu vozovky </a:t>
            </a:r>
            <a:br>
              <a:rPr lang="cs-CZ" sz="2000" b="1" smtClean="0">
                <a:latin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</a:rPr>
              <a:t>8. nedání přednosti v jízdě </a:t>
            </a:r>
            <a:br>
              <a:rPr lang="cs-CZ" sz="2000" b="1" smtClean="0">
                <a:latin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</a:rPr>
              <a:t>9. vyhýbání bez dostatečného bočního odstupu </a:t>
            </a:r>
            <a:br>
              <a:rPr lang="cs-CZ" sz="2000" b="1" smtClean="0">
                <a:latin typeface="Times New Roman" pitchFamily="18" charset="0"/>
              </a:rPr>
            </a:br>
            <a:r>
              <a:rPr lang="cs-CZ" sz="2000" b="1" smtClean="0">
                <a:latin typeface="Times New Roman" pitchFamily="18" charset="0"/>
              </a:rPr>
              <a:t>10. vjetí do protisměru</a:t>
            </a:r>
          </a:p>
          <a:p>
            <a:endParaRPr lang="cs-CZ" sz="2000" smtClean="0">
              <a:latin typeface="Times New Roman" pitchFamily="18" charset="0"/>
            </a:endParaRPr>
          </a:p>
        </p:txBody>
      </p:sp>
      <p:pic>
        <p:nvPicPr>
          <p:cNvPr id="23555" name="Picture 2" descr="http://www.popklub.cz/images/clanky/priciny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5149850"/>
            <a:ext cx="45180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algn="ctr"/>
            <a:r>
              <a:rPr lang="cs-CZ" smtClean="0"/>
              <a:t>Nehodovost II.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4294967295"/>
          </p:nvPr>
        </p:nvSpPr>
        <p:spPr>
          <a:xfrm>
            <a:off x="250825" y="2205038"/>
            <a:ext cx="8362950" cy="4464050"/>
          </a:xfrm>
        </p:spPr>
        <p:txBody>
          <a:bodyPr/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z="2000" smtClean="0"/>
          </a:p>
          <a:p>
            <a:r>
              <a:rPr lang="cs-CZ" sz="2000" b="1" smtClean="0">
                <a:latin typeface="Times New Roman" pitchFamily="18" charset="0"/>
              </a:rPr>
              <a:t>Základní porovnání počtu dopravních nehod v jednotlivých krajích je vztaženo na 1 000 000 obyvatel. Jak v dlouhodobém srovnání, tak v roce 2000 – 2011 byl zaznamenán největší počet dopravních nehod na území hl. m. Prahy, naopak nejnižší ve Zlínském kraji.</a:t>
            </a:r>
          </a:p>
          <a:p>
            <a:endParaRPr lang="cs-CZ" sz="2000" b="1" smtClean="0">
              <a:latin typeface="Times New Roman" pitchFamily="18" charset="0"/>
            </a:endParaRPr>
          </a:p>
        </p:txBody>
      </p:sp>
      <p:pic>
        <p:nvPicPr>
          <p:cNvPr id="24579" name="Picture 4" descr="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62642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0" y="549275"/>
            <a:ext cx="8229600" cy="1143000"/>
          </a:xfrm>
        </p:spPr>
        <p:txBody>
          <a:bodyPr/>
          <a:lstStyle/>
          <a:p>
            <a:pPr algn="ctr"/>
            <a:r>
              <a:rPr lang="cs-CZ" smtClean="0"/>
              <a:t>Zdroje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323850" y="2468563"/>
            <a:ext cx="8229600" cy="4389437"/>
          </a:xfrm>
        </p:spPr>
        <p:txBody>
          <a:bodyPr/>
          <a:lstStyle/>
          <a:p>
            <a:r>
              <a:rPr lang="cs-CZ" smtClean="0">
                <a:hlinkClick r:id="rId2"/>
              </a:rPr>
              <a:t>http://kolobka.netstranky.cz/doprava-a-environmen/nepriznive-vlivy-dop.html</a:t>
            </a:r>
            <a:endParaRPr lang="cs-CZ" smtClean="0"/>
          </a:p>
          <a:p>
            <a:r>
              <a:rPr lang="cs-CZ" smtClean="0">
                <a:hlinkClick r:id="rId3"/>
              </a:rPr>
              <a:t>http://obrazky.cz/?q=vraky+aut</a:t>
            </a:r>
            <a:endParaRPr lang="cs-CZ" smtClean="0"/>
          </a:p>
          <a:p>
            <a:r>
              <a:rPr lang="cs-CZ" smtClean="0">
                <a:hlinkClick r:id="rId4"/>
              </a:rPr>
              <a:t>http://www.ekopolis.cz/ekowiki/pojmy/vliv-dopravy-na-%C5%BEivotn%C3%AD-prost%C5%99ed%C3%AD.aspx</a:t>
            </a:r>
            <a:endParaRPr lang="cs-CZ" smtClean="0"/>
          </a:p>
          <a:p>
            <a:r>
              <a:rPr lang="cs-CZ" smtClean="0">
                <a:hlinkClick r:id="rId5"/>
              </a:rPr>
              <a:t>http://www.odmaturuj.cz/zemepis/doprava-a-zivotni-prostredi/</a:t>
            </a:r>
            <a:endParaRPr lang="cs-CZ" smtClean="0"/>
          </a:p>
        </p:txBody>
      </p:sp>
      <p:pic>
        <p:nvPicPr>
          <p:cNvPr id="53255" name="Picture 7" descr="davidlunak.blog.idnes.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1268413"/>
            <a:ext cx="1800225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385175" cy="928687"/>
          </a:xfrm>
        </p:spPr>
        <p:txBody>
          <a:bodyPr/>
          <a:lstStyle/>
          <a:p>
            <a:pPr algn="ctr"/>
            <a:r>
              <a:rPr lang="cs-CZ" sz="4400" smtClean="0"/>
              <a:t>LOKALIZACE DOPRAVY V ČR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14375" y="1571625"/>
            <a:ext cx="8007350" cy="2714625"/>
          </a:xfrm>
        </p:spPr>
        <p:txBody>
          <a:bodyPr/>
          <a:lstStyle/>
          <a:p>
            <a:r>
              <a:rPr lang="cs-CZ" sz="2000" b="1" dirty="0" smtClean="0">
                <a:latin typeface="Times New Roman" pitchFamily="18" charset="0"/>
              </a:rPr>
              <a:t>Rozmístění  dopravy je ovlivněno socioekonomickými činiteli (rozmístění výrobních sil, úroveň rozvoje hospodářství)</a:t>
            </a:r>
          </a:p>
          <a:p>
            <a:r>
              <a:rPr lang="cs-CZ" sz="2000" b="1" dirty="0" smtClean="0">
                <a:latin typeface="Times New Roman" pitchFamily="18" charset="0"/>
              </a:rPr>
              <a:t>Dopravní infrastrukturu silniční dopravy tvoří dálnice a silnice</a:t>
            </a:r>
          </a:p>
          <a:p>
            <a:r>
              <a:rPr lang="cs-CZ" sz="2000" b="1" dirty="0" smtClean="0">
                <a:latin typeface="Times New Roman" pitchFamily="18" charset="0"/>
              </a:rPr>
              <a:t>Celková délka silnic a dálnic je 54 997 km</a:t>
            </a:r>
          </a:p>
          <a:p>
            <a:endParaRPr lang="cs-CZ" sz="2400" b="1" dirty="0" smtClean="0">
              <a:latin typeface="Times New Roman" pitchFamily="18" charset="0"/>
            </a:endParaRPr>
          </a:p>
        </p:txBody>
      </p:sp>
      <p:pic>
        <p:nvPicPr>
          <p:cNvPr id="8196" name="Picture 2" descr="Soubor:Czech Highways 2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753" y="3071811"/>
            <a:ext cx="5381641" cy="3242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8229600" cy="928687"/>
          </a:xfrm>
        </p:spPr>
        <p:txBody>
          <a:bodyPr/>
          <a:lstStyle/>
          <a:p>
            <a:pPr algn="ctr"/>
            <a:r>
              <a:rPr lang="cs-CZ" sz="4400" smtClean="0"/>
              <a:t>SILNICE V JEDNOTLIVÝCH KRAJÍCH</a:t>
            </a:r>
          </a:p>
        </p:txBody>
      </p:sp>
      <p:pic>
        <p:nvPicPr>
          <p:cNvPr id="4" name="Picture 4" descr="Graf 1 Délka silni&amp;ccaron;ní sít&amp;ecaron; v jednotlivých krajích &amp;Ccaron;R v roce 2011 [km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501122" cy="5500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00063" y="1643063"/>
            <a:ext cx="8005762" cy="3286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 siřičitý SO</a:t>
            </a:r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– způsobuje záněty průdušek, astma</a:t>
            </a:r>
          </a:p>
          <a:p>
            <a:pPr>
              <a:lnSpc>
                <a:spcPct val="80000"/>
              </a:lnSpc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Polétavý prach PM</a:t>
            </a:r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PM</a:t>
            </a:r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– je příčinou kardiovaskulárních onemocnění, chorob dýchacích cest, rakoviny, kojenecké úmrtnosti</a:t>
            </a:r>
          </a:p>
          <a:p>
            <a:pPr>
              <a:lnSpc>
                <a:spcPct val="80000"/>
              </a:lnSpc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Oxidy dusíku (oxid dusičitý NO</a:t>
            </a:r>
            <a:r>
              <a:rPr lang="cs-CZ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oxid dusnatý  NO atd.)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– dráždí dýchací cesty</a:t>
            </a:r>
          </a:p>
          <a:p>
            <a:pPr>
              <a:lnSpc>
                <a:spcPct val="80000"/>
              </a:lnSpc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Přízemní ozon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– vyvolává bolesti hlavy, podráždění očí a dýchacích cest, u rostlin dochází k poškození listů</a:t>
            </a:r>
          </a:p>
          <a:p>
            <a:pPr>
              <a:lnSpc>
                <a:spcPct val="80000"/>
              </a:lnSpc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Polycyklické aromatické uhlovodíky (PAU)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– mají mutagenní  a karcinogenní vlastnosti</a:t>
            </a:r>
          </a:p>
          <a:p>
            <a:pPr>
              <a:lnSpc>
                <a:spcPct val="80000"/>
              </a:lnSpc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 uhelnatý  CO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– působí na srdce, cévní a nervový systém, příliš vysoká koncentrace je smrtelná</a:t>
            </a:r>
          </a:p>
          <a:p>
            <a:pPr>
              <a:lnSpc>
                <a:spcPct val="80000"/>
              </a:lnSpc>
            </a:pPr>
            <a:endParaRPr lang="cs-CZ" sz="2000" b="1" dirty="0" smtClean="0"/>
          </a:p>
          <a:p>
            <a:pPr>
              <a:lnSpc>
                <a:spcPct val="80000"/>
              </a:lnSpc>
            </a:pPr>
            <a:endParaRPr lang="cs-CZ" sz="2000" dirty="0" smtClean="0"/>
          </a:p>
          <a:p>
            <a:pPr>
              <a:lnSpc>
                <a:spcPct val="80000"/>
              </a:lnSpc>
            </a:pPr>
            <a:endParaRPr lang="cs-CZ" sz="2200" dirty="0" smtClean="0"/>
          </a:p>
          <a:p>
            <a:pPr>
              <a:lnSpc>
                <a:spcPct val="80000"/>
              </a:lnSpc>
            </a:pPr>
            <a:endParaRPr lang="cs-CZ" sz="22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38" y="571500"/>
            <a:ext cx="7251700" cy="947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4400" dirty="0" smtClean="0"/>
              <a:t>Plyny znečišťující přírodu</a:t>
            </a:r>
            <a:endParaRPr lang="cs-CZ" sz="4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4520116"/>
            <a:ext cx="2500330" cy="2223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313738" cy="981075"/>
          </a:xfrm>
        </p:spPr>
        <p:txBody>
          <a:bodyPr/>
          <a:lstStyle/>
          <a:p>
            <a:pPr algn="ctr"/>
            <a:r>
              <a:rPr lang="cs-CZ" smtClean="0">
                <a:latin typeface="Arial" charset="0"/>
              </a:rPr>
              <a:t>Znečištěné ovzduší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125538"/>
            <a:ext cx="9144000" cy="3743325"/>
          </a:xfrm>
        </p:spPr>
        <p:txBody>
          <a:bodyPr>
            <a:normAutofit/>
          </a:bodyPr>
          <a:lstStyle/>
          <a:p>
            <a:r>
              <a:rPr lang="cs-CZ" sz="2000" b="1" smtClean="0">
                <a:latin typeface="Times New Roman" pitchFamily="18" charset="0"/>
              </a:rPr>
              <a:t>Mezi největší zdroje nečistot v ovzduší (i jedovatých) patří teplárny, tepelné elektrárny na pevná paliva a automobilová doprava (nejvíc znečišťuje naše životní prostředí). </a:t>
            </a:r>
          </a:p>
          <a:p>
            <a:r>
              <a:rPr lang="cs-CZ" sz="2000" b="1" smtClean="0">
                <a:latin typeface="Times New Roman" pitchFamily="18" charset="0"/>
              </a:rPr>
              <a:t>Oblast Ostravy o okolí (do 50 km) je nejvíce znečištěnou oblastí v ČR – nejen dopravou, ale i průmyslovou činností.  Dále následuje oblast Prahy.</a:t>
            </a:r>
          </a:p>
          <a:p>
            <a:r>
              <a:rPr lang="cs-CZ" sz="2000" b="1" smtClean="0">
                <a:latin typeface="Times New Roman" pitchFamily="18" charset="0"/>
              </a:rPr>
              <a:t>Oblasti s nejčistším ovzduším jsou místa, kde se nevyskytuje průmysl nebo automobilová doprava (odlehlé vesnice, hory) </a:t>
            </a:r>
          </a:p>
          <a:p>
            <a:endParaRPr lang="cs-CZ" sz="20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  <p:pic>
        <p:nvPicPr>
          <p:cNvPr id="19459" name="Obrázek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649663"/>
            <a:ext cx="669607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dnadpis 2"/>
          <p:cNvSpPr>
            <a:spLocks noGrp="1"/>
          </p:cNvSpPr>
          <p:nvPr>
            <p:ph type="subTitle" idx="4294967295"/>
          </p:nvPr>
        </p:nvSpPr>
        <p:spPr>
          <a:xfrm>
            <a:off x="1982788" y="404813"/>
            <a:ext cx="7161212" cy="1196975"/>
          </a:xfrm>
        </p:spPr>
        <p:txBody>
          <a:bodyPr lIns="0" rIns="18288"/>
          <a:lstStyle/>
          <a:p>
            <a:pPr marL="0" indent="0" algn="ctr">
              <a:buFont typeface="Wingdings 2" pitchFamily="18" charset="2"/>
              <a:buNone/>
            </a:pPr>
            <a:r>
              <a:rPr lang="cs-CZ" sz="4800" smtClean="0">
                <a:latin typeface="Arial" charset="0"/>
              </a:rPr>
              <a:t>Poškozování živočichů I.</a:t>
            </a:r>
          </a:p>
        </p:txBody>
      </p:sp>
      <p:pic>
        <p:nvPicPr>
          <p:cNvPr id="20483" name="Obrázek 3" descr="33-zvire-ma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ovéPole 4"/>
          <p:cNvSpPr txBox="1">
            <a:spLocks noChangeArrowheads="1"/>
          </p:cNvSpPr>
          <p:nvPr/>
        </p:nvSpPr>
        <p:spPr bwMode="auto">
          <a:xfrm>
            <a:off x="3635375" y="1844675"/>
            <a:ext cx="4176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cs-CZ" sz="2000" b="1" dirty="0">
                <a:latin typeface="Times New Roman" pitchFamily="18" charset="0"/>
              </a:rPr>
              <a:t>Velkým problémem jsou silnice vedoucí lesy a </a:t>
            </a:r>
            <a:r>
              <a:rPr lang="cs-CZ" sz="2000" b="1" dirty="0" smtClean="0">
                <a:latin typeface="Times New Roman" pitchFamily="18" charset="0"/>
              </a:rPr>
              <a:t>poli </a:t>
            </a:r>
            <a:r>
              <a:rPr lang="cs-CZ" sz="2000" b="1" dirty="0">
                <a:latin typeface="Times New Roman" pitchFamily="18" charset="0"/>
              </a:rPr>
              <a:t>u lesů</a:t>
            </a:r>
          </a:p>
        </p:txBody>
      </p:sp>
      <p:pic>
        <p:nvPicPr>
          <p:cNvPr id="20485" name="Obrázek 5" descr="mesh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924175"/>
            <a:ext cx="24495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ovéPole 6"/>
          <p:cNvSpPr txBox="1">
            <a:spLocks noChangeArrowheads="1"/>
          </p:cNvSpPr>
          <p:nvPr/>
        </p:nvSpPr>
        <p:spPr bwMode="auto">
          <a:xfrm>
            <a:off x="4140200" y="3716338"/>
            <a:ext cx="25923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cs-CZ" sz="2000" b="1">
                <a:latin typeface="Times New Roman" pitchFamily="18" charset="0"/>
              </a:rPr>
              <a:t>Ploty znatelně zabraňují střetu zvířat s dopravními prostředky</a:t>
            </a:r>
          </a:p>
        </p:txBody>
      </p:sp>
      <p:pic>
        <p:nvPicPr>
          <p:cNvPr id="20487" name="Obrázek 7" descr="obraz0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221163"/>
            <a:ext cx="302736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ovéPole 8"/>
          <p:cNvSpPr txBox="1">
            <a:spLocks noChangeArrowheads="1"/>
          </p:cNvSpPr>
          <p:nvPr/>
        </p:nvSpPr>
        <p:spPr bwMode="auto">
          <a:xfrm>
            <a:off x="3276600" y="5589588"/>
            <a:ext cx="4031704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cs-CZ" sz="2000" b="1" dirty="0">
                <a:latin typeface="Times New Roman" pitchFamily="18" charset="0"/>
              </a:rPr>
              <a:t>Žabí přechod v </a:t>
            </a:r>
            <a:r>
              <a:rPr lang="cs-CZ" sz="2000" b="1" dirty="0" err="1" smtClean="0">
                <a:latin typeface="Times New Roman" pitchFamily="18" charset="0"/>
              </a:rPr>
              <a:t>Těrlicku</a:t>
            </a:r>
            <a:r>
              <a:rPr lang="cs-CZ" sz="2000" b="1" dirty="0" smtClean="0">
                <a:latin typeface="Times New Roman" pitchFamily="18" charset="0"/>
              </a:rPr>
              <a:t> (Karvinsko) </a:t>
            </a:r>
            <a:r>
              <a:rPr lang="cs-CZ" sz="2000" b="1" dirty="0">
                <a:latin typeface="Times New Roman" pitchFamily="18" charset="0"/>
              </a:rPr>
              <a:t>zachránil život stovkám žab a jiným živočichů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Poškozování živočichů II.</a:t>
            </a:r>
          </a:p>
        </p:txBody>
      </p:sp>
      <p:pic>
        <p:nvPicPr>
          <p:cNvPr id="52229" name="Obrázek 8" descr="f.jpg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57563"/>
            <a:ext cx="5580063" cy="3500437"/>
          </a:xfrm>
          <a:noFill/>
          <a:ln/>
        </p:spPr>
      </p:pic>
      <p:pic>
        <p:nvPicPr>
          <p:cNvPr id="52228" name="Zástupný symbol pro obsah 3" descr="TER36e591_znicni_most_mezi_Jabkunkovem_a_Most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341438"/>
            <a:ext cx="3348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403350" y="1412875"/>
            <a:ext cx="3960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2000" b="1">
                <a:latin typeface="Times New Roman" pitchFamily="18" charset="0"/>
              </a:rPr>
              <a:t>Nově vybudovaný podchod pro medvědy pod železničním koridorem mezi Jablunkovem a Mosty u Jablunkova 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580063" y="4868863"/>
            <a:ext cx="327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cs-CZ" sz="2000" b="1">
                <a:latin typeface="Times New Roman" pitchFamily="18" charset="0"/>
              </a:rPr>
              <a:t>Dalším prostředkem pro ochranu zvěře jsou přechody pro zvěř tzv. ekodukty.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-242888"/>
            <a:ext cx="8385175" cy="1431926"/>
          </a:xfrm>
        </p:spPr>
        <p:txBody>
          <a:bodyPr/>
          <a:lstStyle/>
          <a:p>
            <a:pPr algn="ctr"/>
            <a:r>
              <a:rPr lang="cs-CZ" smtClean="0">
                <a:latin typeface="Arial" charset="0"/>
              </a:rPr>
              <a:t>Hluk a vibrace</a:t>
            </a:r>
          </a:p>
        </p:txBody>
      </p:sp>
      <p:pic>
        <p:nvPicPr>
          <p:cNvPr id="1029" name="Picture 5" descr="C:\Users\user\Desktop\obr51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70013"/>
            <a:ext cx="7316787" cy="5487987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385175" cy="1431925"/>
          </a:xfrm>
        </p:spPr>
        <p:txBody>
          <a:bodyPr/>
          <a:lstStyle/>
          <a:p>
            <a:pPr algn="ctr"/>
            <a:r>
              <a:rPr lang="cs-CZ" smtClean="0"/>
              <a:t>Odpady z vyřazených vozidel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1188" y="1557338"/>
            <a:ext cx="7467600" cy="4873625"/>
          </a:xfrm>
        </p:spPr>
        <p:txBody>
          <a:bodyPr/>
          <a:lstStyle/>
          <a:p>
            <a:r>
              <a:rPr lang="cs-CZ" sz="2000" b="1" smtClean="0">
                <a:latin typeface="Times New Roman" pitchFamily="18" charset="0"/>
              </a:rPr>
              <a:t>představují významnou zátěž životního prostředí</a:t>
            </a:r>
          </a:p>
          <a:p>
            <a:r>
              <a:rPr lang="cs-CZ" sz="2000" b="1" smtClean="0">
                <a:latin typeface="Times New Roman" pitchFamily="18" charset="0"/>
              </a:rPr>
              <a:t>kovy tvoří 70-75 % automobilového vraku (jsou částečně recyklovatelné – cca 50%) </a:t>
            </a:r>
          </a:p>
          <a:p>
            <a:r>
              <a:rPr lang="cs-CZ" sz="2000" b="1" smtClean="0">
                <a:latin typeface="Times New Roman" pitchFamily="18" charset="0"/>
              </a:rPr>
              <a:t>odpady hliníku ve formě slitin 3%</a:t>
            </a:r>
          </a:p>
          <a:p>
            <a:r>
              <a:rPr lang="cs-CZ" sz="2000" b="1" smtClean="0">
                <a:latin typeface="Times New Roman" pitchFamily="18" charset="0"/>
              </a:rPr>
              <a:t>olova v autobaterii je do 1 % (patří mezi nebezpečný odpad)</a:t>
            </a:r>
          </a:p>
          <a:p>
            <a:r>
              <a:rPr lang="cs-CZ" sz="2000" b="1" smtClean="0">
                <a:latin typeface="Times New Roman" pitchFamily="18" charset="0"/>
              </a:rPr>
              <a:t>těžko recyklovatelné části (pneumatiky, plasty) </a:t>
            </a:r>
          </a:p>
        </p:txBody>
      </p:sp>
      <p:pic>
        <p:nvPicPr>
          <p:cNvPr id="22531" name="Picture 5" descr="ekolist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575175"/>
            <a:ext cx="3419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www.veteran.wbs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973513"/>
            <a:ext cx="4321175" cy="288448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74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1_Tok 1">
      <a:dk1>
        <a:srgbClr val="4F271C"/>
      </a:dk1>
      <a:lt1>
        <a:srgbClr val="FFFFFF"/>
      </a:lt1>
      <a:dk2>
        <a:srgbClr val="000000"/>
      </a:dk2>
      <a:lt2>
        <a:srgbClr val="E7DEC9"/>
      </a:lt2>
      <a:accent1>
        <a:srgbClr val="3891A7"/>
      </a:accent1>
      <a:accent2>
        <a:srgbClr val="FEB80A"/>
      </a:accent2>
      <a:accent3>
        <a:srgbClr val="AAAAAA"/>
      </a:accent3>
      <a:accent4>
        <a:srgbClr val="DADADA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1_Tok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ok 1">
        <a:dk1>
          <a:srgbClr val="4F271C"/>
        </a:dk1>
        <a:lt1>
          <a:srgbClr val="FFFFFF"/>
        </a:lt1>
        <a:dk2>
          <a:srgbClr val="000000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AAAAAA"/>
        </a:accent3>
        <a:accent4>
          <a:srgbClr val="DADADA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415</Words>
  <Application>Microsoft Office PowerPoint</Application>
  <PresentationFormat>Předvádění na obrazovce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Tok</vt:lpstr>
      <vt:lpstr>1_Tok</vt:lpstr>
      <vt:lpstr>Vliv dopravy na životní prostředí</vt:lpstr>
      <vt:lpstr>LOKALIZACE DOPRAVY V ČR</vt:lpstr>
      <vt:lpstr>SILNICE V JEDNOTLIVÝCH KRAJÍCH</vt:lpstr>
      <vt:lpstr>Snímek 4</vt:lpstr>
      <vt:lpstr>Znečištěné ovzduší</vt:lpstr>
      <vt:lpstr>Snímek 6</vt:lpstr>
      <vt:lpstr>Poškozování živočichů II.</vt:lpstr>
      <vt:lpstr>Hluk a vibrace</vt:lpstr>
      <vt:lpstr>Odpady z vyřazených vozidel</vt:lpstr>
      <vt:lpstr>Nehodovost I.</vt:lpstr>
      <vt:lpstr>Nehodovost II.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dopravy na životní prostředí</dc:title>
  <dc:creator>aaa</dc:creator>
  <cp:lastModifiedBy>kudelova</cp:lastModifiedBy>
  <cp:revision>26</cp:revision>
  <dcterms:created xsi:type="dcterms:W3CDTF">2013-05-28T15:42:30Z</dcterms:created>
  <dcterms:modified xsi:type="dcterms:W3CDTF">2013-09-27T08:14:53Z</dcterms:modified>
</cp:coreProperties>
</file>