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9" r:id="rId9"/>
    <p:sldId id="264" r:id="rId10"/>
    <p:sldId id="267" r:id="rId11"/>
    <p:sldId id="262" r:id="rId12"/>
    <p:sldId id="265" r:id="rId13"/>
    <p:sldId id="266" r:id="rId14"/>
    <p:sldId id="268" r:id="rId15"/>
    <p:sldId id="269" r:id="rId16"/>
    <p:sldId id="280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0.10196886847477395"/>
          <c:y val="4.2055359268292715E-2"/>
          <c:w val="0.80449329250510471"/>
          <c:h val="0.69242148024630434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K(g)</c:v>
                </c:pt>
              </c:strCache>
            </c:strRef>
          </c:tx>
          <c:dLbls>
            <c:showVal val="1"/>
          </c:dLbls>
          <c:cat>
            <c:strRef>
              <c:f>List1!$A$2:$A$5</c:f>
              <c:strCache>
                <c:ptCount val="4"/>
                <c:pt idx="0">
                  <c:v>Benzínová vozidla</c:v>
                </c:pt>
                <c:pt idx="1">
                  <c:v>Palivové články využívající benzín</c:v>
                </c:pt>
                <c:pt idx="2">
                  <c:v>Palivové články využívající methanol</c:v>
                </c:pt>
                <c:pt idx="3">
                  <c:v>Palivové články využívající vodík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248</c:v>
                </c:pt>
                <c:pt idx="1">
                  <c:v>193</c:v>
                </c:pt>
                <c:pt idx="2">
                  <c:v>162</c:v>
                </c:pt>
                <c:pt idx="3">
                  <c:v>70</c:v>
                </c:pt>
              </c:numCache>
            </c:numRef>
          </c:val>
        </c:ser>
        <c:axId val="122462208"/>
        <c:axId val="122463744"/>
      </c:barChart>
      <c:catAx>
        <c:axId val="122462208"/>
        <c:scaling>
          <c:orientation val="minMax"/>
        </c:scaling>
        <c:axPos val="b"/>
        <c:tickLblPos val="nextTo"/>
        <c:crossAx val="122463744"/>
        <c:crosses val="autoZero"/>
        <c:auto val="1"/>
        <c:lblAlgn val="ctr"/>
        <c:lblOffset val="100"/>
      </c:catAx>
      <c:valAx>
        <c:axId val="122463744"/>
        <c:scaling>
          <c:orientation val="minMax"/>
        </c:scaling>
        <c:axPos val="l"/>
        <c:majorGridlines/>
        <c:numFmt formatCode="General" sourceLinked="1"/>
        <c:tickLblPos val="nextTo"/>
        <c:crossAx val="122462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586419753086422"/>
          <c:y val="0.50034346281664166"/>
          <c:w val="9.0451419267036218E-2"/>
          <c:h val="9.4718184837127475E-2"/>
        </c:manualLayout>
      </c:layout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24519-2E0B-4F05-82CD-2A5E26AAA01B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4AA42-0C97-4D17-9C81-6614E71C72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4AA42-0C97-4D17-9C81-6614E71C7238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649343-CD43-4215-A474-FD30521227F9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142FF2-9D41-4DBA-948F-72411A6EC0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ytep.cz/cz/clanky/kategorie-clanku/clanky/435-vodikove-spalovaci-motory" TargetMode="External"/><Relationship Id="rId2" Type="http://schemas.openxmlformats.org/officeDocument/2006/relationships/hyperlink" Target="http://www.national-geographic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928802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Alternativní paliva pro dopravu</a:t>
            </a:r>
            <a:endParaRPr lang="cs-CZ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3929066"/>
            <a:ext cx="6400800" cy="785818"/>
          </a:xfrm>
        </p:spPr>
        <p:txBody>
          <a:bodyPr>
            <a:normAutofit/>
          </a:bodyPr>
          <a:lstStyle/>
          <a:p>
            <a: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Aneb paliva budoucnosti</a:t>
            </a:r>
            <a:endParaRPr lang="cs-CZ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5286388"/>
            <a:ext cx="3714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Autor: Jan Habětínek</a:t>
            </a:r>
            <a:endParaRPr lang="cs-CZ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334781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Garant: Ing. Jan </a:t>
            </a:r>
            <a:r>
              <a:rPr lang="cs-CZ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Hadrava</a:t>
            </a:r>
            <a:endParaRPr lang="cs-CZ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929290" y="5288340"/>
            <a:ext cx="3214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Gymnázium Cheb</a:t>
            </a:r>
          </a:p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Nerudova 7</a:t>
            </a:r>
          </a:p>
          <a:p>
            <a:pPr algn="ctr"/>
            <a:r>
              <a:rPr lang="cs-CZ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350 02   Cheb</a:t>
            </a:r>
            <a:endParaRPr lang="cs-CZ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Typy vodíkových článků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3645024"/>
          <a:ext cx="8229600" cy="2797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11721"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MCFC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SOFC</a:t>
                      </a:r>
                    </a:p>
                  </a:txBody>
                  <a:tcPr/>
                </a:tc>
              </a:tr>
              <a:tr h="58880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Vodivé prostředí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Tavenina uhličitanů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Kyselina fosforečná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Alkalický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roztok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Tuhý oxid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6459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Účinnost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≤ 50 %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35 – 45  %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≤ 50 %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8804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Maximální výkon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 MW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200 kW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250 kW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 MW</a:t>
                      </a:r>
                    </a:p>
                  </a:txBody>
                  <a:tcPr/>
                </a:tc>
              </a:tr>
              <a:tr h="588804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Provozní teplota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650 °C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220 °C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80 °C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1000 °C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00034" y="1428736"/>
            <a:ext cx="80724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3200" dirty="0" smtClean="0"/>
              <a:t>  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Jednotlivé články se liší provozní teplotou a maximálním výkonem. Základní princip jejich provozu se zásadně neodlišuje. Rozdíly jsou v použitém prostředí k přenosu náboje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Porovnání emisí skleníkových plynů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Výhody využití vodíku v dopravě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Letecké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menší hluk, menší údržba, delší životnost motoru, vyšší hustota energie na kg paliva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Automobilové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nižší energie potřebná k zapálení směsi vodíku se vzduchem, možnost spalování i velmi chudých směsí, vysoká rychlost hoření směsi, nulové emise permanentních plynů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Vodík- závěr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Vodík je vhodným kandidátem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určeným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dopravě jako alternativním zdrojem paliva. Fyzikálně-chemické vlastnosti vodíku předurčují jeho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rozšiřující se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užívání. Současná cena výroby vodíku a vysoké nároky na jeho uskladňování prozatím omezují jeho komerční zapojení v dopravě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Pozitivní důsledky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řádové snížení produkce emisí a spotřeby ropy, jedná se obnovitelnou formu energie.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 smtClean="0">
                <a:latin typeface="Times New Roman" pitchFamily="18" charset="0"/>
                <a:cs typeface="Times New Roman" pitchFamily="18" charset="0"/>
              </a:rPr>
              <a:t>Zemní plyn</a:t>
            </a:r>
            <a:endParaRPr lang="cs-CZ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Zásoby zemního plynu vydrží minimálně dalších 200 let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Zemní plyn má mnohem užší využití než ropa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Měřítkem kvality je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methan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vysokou kvalitu plynu značí obsah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methanu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nad 90%, další příměsi zhoršují jeho výhřevnost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palivo v dopravě se používá ve dvou základních formách – LNG (zkapalněný zemní plyn) a CNG (stlačený zemní plyn)</a:t>
            </a:r>
          </a:p>
          <a:p>
            <a:pPr algn="just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t="-19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/>
          <a:lstStyle/>
          <a:p>
            <a:r>
              <a:rPr lang="cs-CZ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CNG </a:t>
            </a:r>
            <a:r>
              <a:rPr lang="cs-CZ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technologie - Graficky</a:t>
            </a:r>
            <a:endParaRPr lang="cs-CZ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CNG technologie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Zemní plyn je usklad</a:t>
            </a:r>
            <a:r>
              <a:rPr lang="cs-CZ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ň</a:t>
            </a:r>
            <a:r>
              <a:rPr lang="cs-CZ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ován za vysokého tlaku</a:t>
            </a:r>
            <a:endParaRPr lang="cs-CZ" dirty="0" smtClean="0">
              <a:ln w="18415" cmpd="sng">
                <a:noFill/>
                <a:prstDash val="solid"/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Doplňování paliva probíhá přes vysokotlaký ventil</a:t>
            </a:r>
          </a:p>
          <a:p>
            <a:r>
              <a:rPr lang="cs-CZ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Snadná přestavba běžného spalovacího motoru</a:t>
            </a:r>
          </a:p>
          <a:p>
            <a:r>
              <a:rPr lang="cs-CZ" dirty="0" smtClean="0">
                <a:ln w="18415" cmpd="sng">
                  <a:noFill/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Kombinace CNG a benzínu</a:t>
            </a:r>
            <a:endParaRPr lang="cs-CZ" dirty="0">
              <a:ln w="18415" cmpd="sng">
                <a:noFill/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LNG technologie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Zemní plyn se uchovává za snížené teploty a atmosférického tlaku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Nádrž je dvojvrstvá, s izolační mezivrstvou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Doplňování paliva probíhá přes klasický ventil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Mimo skladování a doplňování paliva je technologie LNG obdobná technologii CNG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600x menší objem než u CNG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382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Porovnání LNG a CNG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24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LNG</a:t>
                      </a:r>
                      <a:endParaRPr lang="cs-CZ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CNG</a:t>
                      </a:r>
                      <a:endParaRPr lang="cs-CZ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Větší dojezd vozidla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Energetická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náročnost přípravy je více </a:t>
                      </a:r>
                    </a:p>
                    <a:p>
                      <a:pPr algn="ctr"/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jak dvakrát menší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Menší objem a hmotnost nádrže</a:t>
                      </a:r>
                    </a:p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pro uskladnění stejného množství plynu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Menší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nebezpečí úniku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methanu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(neodpařuje se vlivem tepla)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Vysoce čisté palivo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Menší počáteční investice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Kratší doba plnění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nádrže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Bezpečnější tankování</a:t>
                      </a: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Rozvoz zatěžuje silniční dopravu a zvyšuje</a:t>
                      </a:r>
                    </a:p>
                    <a:p>
                      <a:pPr algn="ctr"/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provozní náklady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Využívá k dopravě klasické plynové potrubí</a:t>
                      </a:r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Zemní plyn - závěr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LNG kvůli vysoké ceně jde především o alternativní možnost k mezikontinentální přepravě zemního plynu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CNG někteří výrobci automobilů již dnes využívají jako doplňkové palivo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 budoucna se počítá s růstem poptávky po zemním plynu vzhledem k rostoucím cenám ropy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Nejedná se o obnovitelný zdroj energie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ÚVOD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229600" cy="2599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6657964"/>
              </a:tblGrid>
              <a:tr h="40513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Doprava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95% dopravních prostředků využívá k pohonu ropné produkty (benzín, nafta,…)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13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Léky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Kyselina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acetylsalicylová,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která je produktem petrochemikálií, je součástí většiny léků proti bolesti (Aspirin,…)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13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Plasty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Veškerá výroba je závislá na ropných produktech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13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Potraviny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Díky průmyslovým hnojivům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na téměř 95% celosvětové produkce potravin podílí ropné produkty (za každou kalorií  běžné potraviny se dnes ukrývá až 10 kalorií ropy)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14282" y="142873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vysoká spotřeba ropy vede ke ztenčování celosvětových zásob → vychází ze širokého uplatnění ropných produktů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507207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hledání alternativních paliv dopravě → snížení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enviromentalních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dopadů na ropné produkty, důraz kladen i na potlačení rizik v ochraně ovzduší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 smtClean="0">
                <a:latin typeface="Times New Roman" pitchFamily="18" charset="0"/>
                <a:cs typeface="Times New Roman" pitchFamily="18" charset="0"/>
              </a:rPr>
              <a:t>LPG</a:t>
            </a:r>
            <a:endParaRPr lang="cs-CZ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Zkapalněný ropný plyn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Jde získat dvěma způsoby- ze zemního plynu (zhruba 60%) a z ropných rafinérií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 CNG a LNG se liší především složením. Je to směs propanu a butanu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Bezbarvá, extrémně hořlavá, výbušná a zapáchající palivová směs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Využití LPG v dopravě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Lze použít v obou možnostech spalovacích motorů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 použití katalyzátorů je LPG šetrnější k životnímu prostředí než nafta či benzín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Porovnání LPG, benzínu a nafty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00100" y="1500174"/>
          <a:ext cx="7543825" cy="4357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913"/>
                <a:gridCol w="2811077"/>
                <a:gridCol w="3071835"/>
              </a:tblGrid>
              <a:tr h="871543">
                <a:tc rowSpan="5">
                  <a:txBody>
                    <a:bodyPr/>
                    <a:lstStyle/>
                    <a:p>
                      <a:pPr algn="ctr"/>
                      <a:r>
                        <a:rPr lang="cs-CZ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LPG</a:t>
                      </a:r>
                      <a:endParaRPr lang="cs-CZ" sz="40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Benzín</a:t>
                      </a:r>
                      <a:endParaRPr lang="cs-CZ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Nafta</a:t>
                      </a:r>
                      <a:endParaRPr lang="cs-CZ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7154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-75% CO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-60% CO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7154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-40% </a:t>
                      </a: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NOx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-90% </a:t>
                      </a:r>
                      <a:r>
                        <a:rPr lang="cs-CZ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NOx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7154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-87%</a:t>
                      </a:r>
                      <a:r>
                        <a:rPr lang="cs-C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Ozonu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−70 % Ozonu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7154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-85% uhlovodíků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−90 % prachových částic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LPG - závěr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Poptávka po LPG stále roste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současnosti jde o nejrozšířenější alternativní palivo, díky příznivé ceně, snadné výrobě a nízkou investicí k přestavbě vozidla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Nejedná se o obnovitelný zdroj energie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www.national-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geographic.cz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hytep.cz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PETROL magazín 4/2008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Permitting Stationary Fuel Cell Installations: US department of energy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ekonomická analýza vhodných alternativních paliv v dopravě- Prof. Ing. Gustav Šebor, CSc., Doc. Ing. Milan Pospíšil, CSc., Ing. Jan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Žákovec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(Vysoká škola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chemicko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technologická v Praze)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Využití LPG v České republice - Daniela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Římanová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Ondřej Prokeš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Motorové palivo zkapalněný zemní plyn - Josef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Laurin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(Technická univerzita v Liberci)</a:t>
            </a:r>
          </a:p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Prohlášení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Prohlašuji, že práce je mým původním autorským dílem s využitím výše uvedených zdrojů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Jan Habětínek, student 3. ročníku Gymnázia Cheb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Alternativní paliva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Vodík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LNG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CNG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LPG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 smtClean="0">
                <a:latin typeface="Times New Roman" pitchFamily="18" charset="0"/>
                <a:cs typeface="Times New Roman" pitchFamily="18" charset="0"/>
              </a:rPr>
              <a:t>Vodík</a:t>
            </a:r>
            <a:endParaRPr lang="cs-CZ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Perspektivní palivo nejen v dopravě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přírodě se nevyskytuje, je třeba vyrobit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Ideální je výroba vodíku z obnovitelných zdrojů energie (slunce, vítr, voda)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Již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Jules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Verne ve svém románu Tajuplný ostrov předpověděl využití vodíku jako paliva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nejčistším druhem paliva, hlavním produktem jeho užívání je voda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Vodík jako palivo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Dvě varianty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palivo ve spalovacích zážehových motorech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surovina pro elektrochemickou oxidaci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v palivových článcích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0" y="4500570"/>
          <a:ext cx="9144000" cy="2357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2865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Výhody</a:t>
                      </a:r>
                      <a:endParaRPr lang="cs-CZ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Nevýhody</a:t>
                      </a:r>
                      <a:endParaRPr lang="cs-CZ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38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Produktem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spalování je voda =&gt; tato reakce vodík „recykluje“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Energeticky náročná výroba,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skladování         a doprava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38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Vodíkové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články mají vyšší účinnost             než běžné motory s vnitřním spalováním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Energetická efektivita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vodíku je okolo 60%   (u fosilních paliv je zhruba 80%)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Výroba vodíku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01080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Parní reformování/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autotermní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štěpení zemního plynu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nejrozšířenější, nejlevnější, při výrobním procesu vznikají nežádoucí složky (CO, CO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NO, NH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separace vodíku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Parciální oxidace těžkých ropných frakcí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poměrně rozšířená, vyšší investice, produkce CO, CO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CH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sirné sloučeniny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Zplyňování uhlí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analogie parciální oxidace, čištění vodíku od CO a CO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včetně sirných látek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Elektrolýza vody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vysoká energetická náročnost, přímá výroba vodíku a kyslíku jako vedlejšího produktu, nulové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emise.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Zplynění biomasy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využívá se mikroorganismů k rozkladu biomasy, velice perspektivní (nevzniká oxid uhličitý ani jiné nežádoucí látky), problémová je reakce vodíku s kyslíkem (dochází k inhibici vodíku).  </a:t>
            </a:r>
          </a:p>
          <a:p>
            <a:pPr algn="just">
              <a:buNone/>
            </a:pPr>
            <a:r>
              <a:rPr lang="cs-CZ" b="1" dirty="0" smtClean="0"/>
              <a:t>	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Porovnání jednotlivých výrobních procesů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Surovina pro výrobu vodíku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Emise CO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(vůči benzínu)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Uhlí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Zemní plyn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Biomasa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-75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Elektrolýza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vody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-82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6520" marR="96520"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42910" y="4549676"/>
            <a:ext cx="828680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 tabulky jasně vyplývá, jak moc záleží na  zvolené metodě. Musíme však vzít v úvahu také energetickou náročnost a cenu. Elektrolýza vody za použití obnovitelných zdrojů energie vykazuje nejnižší emise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42910" y="3643314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*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Relativní porovnání emisí GHG pro spalovací motor používající jako pohonnou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hmotu vodík vyrobený různým způsobem, vztaženo na emise GHG při použití benzinu (100 %)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Vodíkové spalovací motory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Vysoká rychlost hoření vodíku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Má vysokou výhřevnost na kg paliva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Už dnes BMW používá vodíkové spalovací motory a prosazuje „vodíkovou budoucnost“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principu se neliší od běžných zážehových motorů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Největší pozitivum představuje odpadní látka hoření: čistá voda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Problematika skladování a tankování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Vodíkové články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Palivo 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plynný vodík + oxidační činidlo (vzdušný nebo čistý kyslík) 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Princip: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vstupu je vodík a oxidační činidlo, chemické reakce jsou inverzní k elektrolytickým - spojují se atomy vodíku a kyslíku do molekul vody. Produktem je elektrická energie, která pohání elektromotor, jenž pohání samotné vozidlo. Jedná se katalytický proces → vysoká čistota vodíku, absence CO a sirných složek ve vodíku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Celková efektivita tohoto systému může být vyšší než 80%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767</TotalTime>
  <Words>1282</Words>
  <Application>Microsoft Office PowerPoint</Application>
  <PresentationFormat>Předvádění na obrazovce (4:3)</PresentationFormat>
  <Paragraphs>181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Cesta</vt:lpstr>
      <vt:lpstr>Alternativní paliva pro dopravu</vt:lpstr>
      <vt:lpstr>ÚVOD</vt:lpstr>
      <vt:lpstr>Alternativní paliva</vt:lpstr>
      <vt:lpstr>Vodík</vt:lpstr>
      <vt:lpstr>Vodík jako palivo</vt:lpstr>
      <vt:lpstr>Výroba vodíku</vt:lpstr>
      <vt:lpstr>Porovnání jednotlivých výrobních procesů</vt:lpstr>
      <vt:lpstr>Vodíkové spalovací motory</vt:lpstr>
      <vt:lpstr>Vodíkové články</vt:lpstr>
      <vt:lpstr>Typy vodíkových článků</vt:lpstr>
      <vt:lpstr>Porovnání emisí skleníkových plynů</vt:lpstr>
      <vt:lpstr>Výhody využití vodíku v dopravě</vt:lpstr>
      <vt:lpstr>Vodík- závěr</vt:lpstr>
      <vt:lpstr>Zemní plyn</vt:lpstr>
      <vt:lpstr>CNG technologie - Graficky</vt:lpstr>
      <vt:lpstr>CNG technologie</vt:lpstr>
      <vt:lpstr>LNG technologie</vt:lpstr>
      <vt:lpstr>Porovnání LNG a CNG</vt:lpstr>
      <vt:lpstr>Zemní plyn - závěr</vt:lpstr>
      <vt:lpstr>LPG</vt:lpstr>
      <vt:lpstr>Využití LPG v dopravě</vt:lpstr>
      <vt:lpstr>Porovnání LPG, benzínu a nafty</vt:lpstr>
      <vt:lpstr>LPG - závěr</vt:lpstr>
      <vt:lpstr>Zdroje</vt:lpstr>
      <vt:lpstr>Prohlášení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druhy paliv a nové zdroje energie pro dopravu</dc:title>
  <dc:creator>JH</dc:creator>
  <cp:lastModifiedBy>JH</cp:lastModifiedBy>
  <cp:revision>99</cp:revision>
  <dcterms:created xsi:type="dcterms:W3CDTF">2013-09-18T19:15:07Z</dcterms:created>
  <dcterms:modified xsi:type="dcterms:W3CDTF">2013-09-26T17:06:53Z</dcterms:modified>
</cp:coreProperties>
</file>