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79" r:id="rId9"/>
    <p:sldId id="264" r:id="rId10"/>
    <p:sldId id="267" r:id="rId11"/>
    <p:sldId id="262" r:id="rId12"/>
    <p:sldId id="265" r:id="rId13"/>
    <p:sldId id="266" r:id="rId14"/>
    <p:sldId id="268" r:id="rId15"/>
    <p:sldId id="269" r:id="rId16"/>
    <p:sldId id="280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956" autoAdjust="0"/>
    <p:restoredTop sz="94579" autoAdjust="0"/>
  </p:normalViewPr>
  <p:slideViewPr>
    <p:cSldViewPr>
      <p:cViewPr varScale="1">
        <p:scale>
          <a:sx n="66" d="100"/>
          <a:sy n="66" d="100"/>
        </p:scale>
        <p:origin x="-14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List_aplikace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cs-CZ"/>
  <c:chart>
    <c:autoTitleDeleted val="1"/>
    <c:plotArea>
      <c:layout>
        <c:manualLayout>
          <c:layoutTarget val="inner"/>
          <c:xMode val="edge"/>
          <c:yMode val="edge"/>
          <c:x val="0.10196886847477395"/>
          <c:y val="4.2055359268292715E-2"/>
          <c:w val="0.80449329250510471"/>
          <c:h val="0.69242148024630434"/>
        </c:manualLayout>
      </c:layout>
      <c:barChart>
        <c:barDir val="col"/>
        <c:grouping val="clustered"/>
        <c:ser>
          <c:idx val="0"/>
          <c:order val="0"/>
          <c:tx>
            <c:strRef>
              <c:f>List1!$B$1</c:f>
              <c:strCache>
                <c:ptCount val="1"/>
                <c:pt idx="0">
                  <c:v>K(g)</c:v>
                </c:pt>
              </c:strCache>
            </c:strRef>
          </c:tx>
          <c:dLbls>
            <c:showVal val="1"/>
          </c:dLbls>
          <c:cat>
            <c:strRef>
              <c:f>List1!$A$2:$A$5</c:f>
              <c:strCache>
                <c:ptCount val="4"/>
                <c:pt idx="0">
                  <c:v>Benzínová vozidla</c:v>
                </c:pt>
                <c:pt idx="1">
                  <c:v>Palivové články využívající benzín</c:v>
                </c:pt>
                <c:pt idx="2">
                  <c:v>Palivové články využívající methanol</c:v>
                </c:pt>
                <c:pt idx="3">
                  <c:v>Palivové články využívající vodík</c:v>
                </c:pt>
              </c:strCache>
            </c:strRef>
          </c:cat>
          <c:val>
            <c:numRef>
              <c:f>List1!$B$2:$B$5</c:f>
              <c:numCache>
                <c:formatCode>General</c:formatCode>
                <c:ptCount val="4"/>
                <c:pt idx="0">
                  <c:v>248</c:v>
                </c:pt>
                <c:pt idx="1">
                  <c:v>193</c:v>
                </c:pt>
                <c:pt idx="2">
                  <c:v>162</c:v>
                </c:pt>
                <c:pt idx="3">
                  <c:v>70</c:v>
                </c:pt>
              </c:numCache>
            </c:numRef>
          </c:val>
        </c:ser>
        <c:axId val="122462208"/>
        <c:axId val="122463744"/>
      </c:barChart>
      <c:catAx>
        <c:axId val="122462208"/>
        <c:scaling>
          <c:orientation val="minMax"/>
        </c:scaling>
        <c:axPos val="b"/>
        <c:tickLblPos val="nextTo"/>
        <c:crossAx val="122463744"/>
        <c:crosses val="autoZero"/>
        <c:auto val="1"/>
        <c:lblAlgn val="ctr"/>
        <c:lblOffset val="100"/>
      </c:catAx>
      <c:valAx>
        <c:axId val="122463744"/>
        <c:scaling>
          <c:orientation val="minMax"/>
        </c:scaling>
        <c:axPos val="l"/>
        <c:majorGridlines/>
        <c:numFmt formatCode="General" sourceLinked="1"/>
        <c:tickLblPos val="nextTo"/>
        <c:crossAx val="122462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90586419753086422"/>
          <c:y val="0.50034346281664166"/>
          <c:w val="9.0451419267036218E-2"/>
          <c:h val="9.4718184837127475E-2"/>
        </c:manualLayout>
      </c:layout>
    </c:legend>
    <c:plotVisOnly val="1"/>
  </c:chart>
  <c:txPr>
    <a:bodyPr/>
    <a:lstStyle/>
    <a:p>
      <a:pPr>
        <a:defRPr sz="1800"/>
      </a:pPr>
      <a:endParaRPr lang="cs-CZ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24519-2E0B-4F05-82CD-2A5E26AAA01B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4AA42-0C97-4D17-9C81-6614E71C723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4AA42-0C97-4D17-9C81-6614E71C7238}" type="slidenum">
              <a:rPr lang="cs-CZ" smtClean="0"/>
              <a:pPr/>
              <a:t>2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6649343-CD43-4215-A474-FD30521227F9}" type="datetimeFigureOut">
              <a:rPr lang="cs-CZ" smtClean="0"/>
              <a:pPr/>
              <a:t>26.9.2013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D142FF2-9D41-4DBA-948F-72411A6EC0D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ytep.cz/cz/clanky/kategorie-clanku/clanky/435-vodikove-spalovaci-motory" TargetMode="External"/><Relationship Id="rId2" Type="http://schemas.openxmlformats.org/officeDocument/2006/relationships/hyperlink" Target="http://www.national-geographic.cz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0"/>
            <a:ext cx="7772400" cy="1928802"/>
          </a:xfrm>
        </p:spPr>
        <p:txBody>
          <a:bodyPr>
            <a:noAutofit/>
          </a:bodyPr>
          <a:lstStyle/>
          <a:p>
            <a:r>
              <a:rPr lang="cs-CZ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Alternativní paliva pro dopravu</a:t>
            </a:r>
            <a:endParaRPr lang="cs-CZ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42910" y="3929066"/>
            <a:ext cx="6400800" cy="785818"/>
          </a:xfrm>
        </p:spPr>
        <p:txBody>
          <a:bodyPr>
            <a:normAutofit/>
          </a:bodyPr>
          <a:lstStyle/>
          <a:p>
            <a:r>
              <a:rPr lang="cs-CZ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Aneb paliva budoucnosti</a:t>
            </a:r>
            <a:endParaRPr lang="cs-CZ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0" y="5286388"/>
            <a:ext cx="3714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Autor: Jan Habětínek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0" y="6334781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Garant: Ing. Jan </a:t>
            </a:r>
            <a:r>
              <a:rPr lang="cs-CZ" sz="2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Hadrava</a:t>
            </a:r>
            <a:endParaRPr lang="cs-CZ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5929290" y="5288340"/>
            <a:ext cx="32147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Gymnázium Cheb</a:t>
            </a:r>
          </a:p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Nerudova 7</a:t>
            </a:r>
          </a:p>
          <a:p>
            <a:pPr algn="ctr"/>
            <a:r>
              <a:rPr lang="cs-CZ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350 02   Cheb</a:t>
            </a:r>
            <a:endParaRPr lang="cs-CZ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Typy vodíkových článků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95536" y="3645024"/>
          <a:ext cx="8229600" cy="2797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511721">
                <a:tc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MCFC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PAFC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PEMFC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SOFC</a:t>
                      </a:r>
                    </a:p>
                  </a:txBody>
                  <a:tcPr/>
                </a:tc>
              </a:tr>
              <a:tr h="588804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Vodivé prostředí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Tavenina uhličitanů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Kyselina fosforečná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Alkalický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roztok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Tuhý oxid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6459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Účinnost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≤ 50 %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40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35 – 45  %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≤ 50 %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8804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Maximální výkon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 MW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200 kW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250 kW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 MW</a:t>
                      </a:r>
                    </a:p>
                  </a:txBody>
                  <a:tcPr/>
                </a:tc>
              </a:tr>
              <a:tr h="588804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Provozní teplota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650 °C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220 °C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80 °C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1000 °C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500034" y="1428736"/>
            <a:ext cx="807249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3200" dirty="0" smtClean="0"/>
              <a:t>  </a:t>
            </a: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Jednotlivé články se liší provozní teplotou a maximálním výkonem. Základní princip jejich provozu se zásadně neodlišuje. Rozdíly jsou v použitém prostředí k přenosu náboje</a:t>
            </a:r>
            <a:endParaRPr lang="cs-CZ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Porovnání emisí skleníkových plynů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Zástupný symbol pro obsah 9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Výhody využití vodíku v dopravě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Letecké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menší hluk, menší údržba, delší životnost motoru, vyšší hustota energie na kg paliva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Automobilové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nižší energie potřebná k zapálení směsi vodíku se vzduchem, možnost spalování i velmi chudých směsí, vysoká rychlost hoření směsi, nulové emise permanentních plynů</a:t>
            </a:r>
            <a:endParaRPr lang="cs-CZ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Vodík- závěr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 je vhodným kandidátem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určeným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dopravě jako alternativním zdrojem paliva. Fyzikálně-chemické vlastnosti vodíku předurčují jeho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rozšiřující se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užívání. Současná cena výroby vodíku a vysoké nároky na jeho uskladňování prozatím omezují jeho komerční zapojení v dopravě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Pozitivní důsledky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řádové snížení produkce emisí a spotřeby ropy, jedná se obnovitelnou formu energie.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smtClean="0">
                <a:latin typeface="Times New Roman" pitchFamily="18" charset="0"/>
                <a:cs typeface="Times New Roman" pitchFamily="18" charset="0"/>
              </a:rPr>
              <a:t>Zemní plyn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Zásoby zemního plynu vydrží minimálně dalších 200 let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Zemní plyn má mnohem užší využití než ropa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Měřítkem kvality je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methan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- vysokou kvalitu plynu značí obsah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methanu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nad 90%, další příměsi zhoršují jeho výhřevnost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palivo v dopravě se používá ve dvou základních formách – LNG (zkapalněný zemní plyn) a CNG (stlačený zemní plyn)</a:t>
            </a:r>
          </a:p>
          <a:p>
            <a:pPr algn="just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blipFill dpi="0" rotWithShape="1">
          <a:blip r:embed="rId2">
            <a:lum/>
          </a:blip>
          <a:srcRect/>
          <a:stretch>
            <a:fillRect t="-19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686800" cy="838200"/>
          </a:xfrm>
        </p:spPr>
        <p:txBody>
          <a:bodyPr/>
          <a:lstStyle/>
          <a:p>
            <a:r>
              <a:rPr lang="cs-CZ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CNG </a:t>
            </a:r>
            <a:r>
              <a:rPr lang="cs-CZ" dirty="0" smtClean="0">
                <a:ln w="18415" cmpd="sng">
                  <a:solidFill>
                    <a:sysClr val="windowText" lastClr="000000"/>
                  </a:solidFill>
                  <a:prstDash val="solid"/>
                </a:ln>
                <a:solidFill>
                  <a:sysClr val="windowText" lastClr="00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technologie - Graficky</a:t>
            </a:r>
            <a:endParaRPr lang="cs-CZ" dirty="0">
              <a:ln w="18415" cmpd="sng">
                <a:solidFill>
                  <a:sysClr val="windowText" lastClr="000000"/>
                </a:solidFill>
                <a:prstDash val="solid"/>
              </a:ln>
              <a:solidFill>
                <a:sysClr val="windowText" lastClr="00000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CNG technologie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Zemní plyn je usklad</a:t>
            </a:r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ň</a:t>
            </a:r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ován za vysokého tlaku</a:t>
            </a:r>
            <a:endParaRPr lang="cs-CZ" dirty="0" smtClean="0">
              <a:ln w="18415" cmpd="sng">
                <a:noFill/>
                <a:prstDash val="solid"/>
              </a:ln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Doplňování paliva probíhá přes vysokotlaký ventil</a:t>
            </a:r>
          </a:p>
          <a:p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Snadná přestavba běžného spalovacího motoru</a:t>
            </a:r>
          </a:p>
          <a:p>
            <a:r>
              <a:rPr lang="cs-CZ" dirty="0" smtClean="0">
                <a:ln w="18415" cmpd="sng">
                  <a:noFill/>
                  <a:prstDash val="solid"/>
                </a:ln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Kombinace CNG a benzínu</a:t>
            </a:r>
            <a:endParaRPr lang="cs-CZ" dirty="0">
              <a:ln w="18415" cmpd="sng">
                <a:noFill/>
                <a:prstDash val="solid"/>
              </a:ln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428604"/>
            <a:ext cx="8686800" cy="8382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LNG technologie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Zástupný symbol pro obsah 1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Zemní plyn se uchovává za snížené teploty a atmosférického tlaku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Nádrž je dvojvrstvá, s izolační mezivrstvou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Doplňování paliva probíhá přes klasický ventil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Mimo skladování a doplňování paliva je technologie LNG obdobná technologii CNG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600x menší objem než u CNG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85720" y="500042"/>
            <a:ext cx="8686800" cy="838200"/>
          </a:xfrm>
        </p:spPr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Porovnání LNG a CNG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24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LNG</a:t>
                      </a:r>
                      <a:endParaRPr lang="cs-CZ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3200" dirty="0" smtClean="0">
                          <a:latin typeface="Times New Roman" pitchFamily="18" charset="0"/>
                          <a:cs typeface="Times New Roman" pitchFamily="18" charset="0"/>
                        </a:rPr>
                        <a:t>CNG</a:t>
                      </a:r>
                      <a:endParaRPr lang="cs-CZ" sz="3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Větší dojezd vozidla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Energetická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náročnost přípravy je více </a:t>
                      </a:r>
                    </a:p>
                    <a:p>
                      <a:pPr algn="ctr"/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jak dvakrát menší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Menší objem a hmotnost nádrže</a:t>
                      </a:r>
                    </a:p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pro uskladnění stejného množství plynu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Menší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nebezpečí úniku </a:t>
                      </a:r>
                      <a:r>
                        <a:rPr lang="cs-CZ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methanu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(neodpařuje se vlivem tepla)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Vysoce čisté palivo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Menší počáteční investice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Kratší doba plnění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nádrže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Bezpečnější tankování</a:t>
                      </a: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Rozvoz zatěžuje silniční dopravu a zvyšuje</a:t>
                      </a:r>
                    </a:p>
                    <a:p>
                      <a:pPr algn="ctr"/>
                      <a:r>
                        <a:rPr lang="cs-CZ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provozní náklady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Využívá k dopravě klasické plynové potrubí</a:t>
                      </a:r>
                    </a:p>
                  </a:txBody>
                  <a:tcPr marL="96520" marR="9652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Zemní plyn - závěr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LNG kvůli vysoké ceně jde především o alternativní možnost k mezikontinentální přepravě zemního plynu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CNG někteří výrobci automobilů již dnes využívají jako doplňkové palivo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Do budoucna se počítá s růstem poptávky po zemním plynu vzhledem k rostoucím cenám ropy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Nejedná se o obnovitelný zdroj energie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ÚVOD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428596" y="2428868"/>
          <a:ext cx="8229600" cy="2599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1636"/>
                <a:gridCol w="6657964"/>
              </a:tblGrid>
              <a:tr h="40513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Doprava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95% dopravních prostředků využívá k pohonu ropné produkty (benzín, nafta,…)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3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Léky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Kyselina </a:t>
                      </a:r>
                      <a:r>
                        <a:rPr lang="cs-CZ" sz="1800" b="0" i="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acetylsalicylová,</a:t>
                      </a:r>
                      <a:r>
                        <a:rPr lang="cs-CZ" sz="1800" b="0" i="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která je produktem petrochemikálií, je součástí většiny léků proti bolesti (Aspirin,…)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3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Plasty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Veškerá výroba je závislá na ropných produktech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05133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Potraviny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Díky průmyslovým hnojivům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se na téměř 95% celosvětové produkce potravin podílí ropné produkty (za každou kalorií  běžné potraviny se dnes ukrývá až 10 kalorií ropy)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214282" y="1428736"/>
            <a:ext cx="87154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Courier New" pitchFamily="49" charset="0"/>
              <a:buChar char="o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vysoká spotřeba ropy vede ke ztenčování celosvětových zásob → vychází ze širokého uplatnění ropných produktů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0" y="5072074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>
              <a:buFont typeface="Courier New" pitchFamily="49" charset="0"/>
              <a:buChar char="o"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hledání alternativních paliv dopravě → snížení </a:t>
            </a:r>
            <a:r>
              <a:rPr lang="cs-CZ" sz="2400" dirty="0" err="1" smtClean="0">
                <a:latin typeface="Times New Roman" pitchFamily="18" charset="0"/>
                <a:cs typeface="Times New Roman" pitchFamily="18" charset="0"/>
              </a:rPr>
              <a:t>enviromentalních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 dopadů na ropné produkty, důraz kladen i na potlačení rizik v ochraně ovzduší</a:t>
            </a:r>
            <a:endParaRPr lang="cs-CZ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smtClean="0">
                <a:latin typeface="Times New Roman" pitchFamily="18" charset="0"/>
                <a:cs typeface="Times New Roman" pitchFamily="18" charset="0"/>
              </a:rPr>
              <a:t>LPG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Zkapalněný ropný plyn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Jde získat dvěma způsoby- ze zemního plynu (zhruba 60%) a z ropných rafinérií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Od CNG a LNG se liší především složením. Je to směs propanu a butanu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Bezbarvá, extrémně hořlavá, výbušná a zapáchající palivová směs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Využití LPG v dopravě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Lze použít v obou možnostech spalovacích motorů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Při použití katalyzátorů je LPG šetrnější k životnímu prostředí než nafta či benzín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Porovnání LPG, benzínu a nafty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1000100" y="1500174"/>
          <a:ext cx="7543825" cy="4357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0913"/>
                <a:gridCol w="2811077"/>
                <a:gridCol w="3071835"/>
              </a:tblGrid>
              <a:tr h="871543">
                <a:tc rowSpan="5">
                  <a:txBody>
                    <a:bodyPr/>
                    <a:lstStyle/>
                    <a:p>
                      <a:pPr algn="ctr"/>
                      <a:r>
                        <a:rPr lang="cs-CZ" sz="4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LPG</a:t>
                      </a:r>
                      <a:endParaRPr lang="cs-CZ" sz="4000" baseline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Benzín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4000" dirty="0" smtClean="0">
                          <a:latin typeface="Times New Roman" pitchFamily="18" charset="0"/>
                          <a:cs typeface="Times New Roman" pitchFamily="18" charset="0"/>
                        </a:rPr>
                        <a:t>Nafta</a:t>
                      </a:r>
                      <a:endParaRPr lang="cs-CZ" sz="4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54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-75% CO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-60% CO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54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-40% </a:t>
                      </a: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NOx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-90% </a:t>
                      </a:r>
                      <a:r>
                        <a:rPr lang="cs-CZ" sz="2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NOx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54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-87%</a:t>
                      </a:r>
                      <a:r>
                        <a:rPr lang="cs-CZ" sz="2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Ozonu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−70 % Ozonu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871543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-85% uhlovodíků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−90 % prachových částic</a:t>
                      </a:r>
                      <a:endParaRPr lang="cs-CZ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LPG - závěr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Poptávka po LPG stále roste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současnosti jde o nejrozšířenější alternativní palivo, díky příznivé ceně, snadné výrobě a nízkou investicí k přestavbě vozidla</a:t>
            </a:r>
          </a:p>
          <a:p>
            <a:pPr algn="just"/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Nejedná se o obnovitelný zdroj energie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smtClean="0">
                <a:latin typeface="Times New Roman" pitchFamily="18" charset="0"/>
                <a:cs typeface="Times New Roman" pitchFamily="18" charset="0"/>
              </a:rPr>
              <a:t>Zdroje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www.national-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geographic.cz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hytep.cz</a:t>
            </a:r>
            <a:endParaRPr lang="cs-CZ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PETROL magazín 4/2008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Permitting Stationary Fuel Cell Installations: US department of energy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Technicko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ekonomická analýza vhodných alternativních paliv v dopravě- Prof. Ing. Gustav Šebor, CSc., Doc. Ing. Milan Pospíšil, CSc., Ing. Jan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Žákovec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(Vysoká škola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chemicko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technologická v Praze)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Využití LPG v České republice - Daniela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Římanová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Ondřej Prokeš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Motorové palivo zkapalněný zemní plyn - Josef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Laurin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(Technická univerzita v Liberci)</a:t>
            </a:r>
          </a:p>
          <a:p>
            <a:endParaRPr lang="cs-CZ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cs-CZ" sz="1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1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Prohlášení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Prohlašuji, že práce je mým původním autorským dílem s využitím výše uvedených zdrojů</a:t>
            </a:r>
          </a:p>
          <a:p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Jan Habětínek, student 3. ročníku Gymnázia Cheb</a:t>
            </a:r>
            <a:endParaRPr lang="cs-CZ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Alternativní paliva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LNG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CNG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LPG</a:t>
            </a:r>
          </a:p>
          <a:p>
            <a:pPr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6600" dirty="0" smtClean="0">
                <a:latin typeface="Times New Roman" pitchFamily="18" charset="0"/>
                <a:cs typeface="Times New Roman" pitchFamily="18" charset="0"/>
              </a:rPr>
              <a:t>Vodík</a:t>
            </a:r>
            <a:endParaRPr lang="cs-CZ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Perspektivní palivo nejen v dopravě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přírodě se nevyskytuje, je třeba vyrobit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Ideální je výroba vodíku z obnovitelných zdrojů energie (slunce, vítr, voda)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Již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Jules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Verne ve svém románu Tajuplný ostrov předpověděl využití vodíku jako paliva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Je nejčistším druhem paliva, hlavním produktem jeho užívání je voda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 jako palivo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Zástupný symbol pro obsah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Dvě varianty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palivo ve spalovacích zážehových motorech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Jako surovina pro elektrochemickou oxidaci </a:t>
            </a:r>
          </a:p>
          <a:p>
            <a:pPr>
              <a:buNone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   v palivových článcích</a:t>
            </a:r>
          </a:p>
          <a:p>
            <a:pPr>
              <a:buNone/>
            </a:pPr>
            <a:endParaRPr lang="cs-CZ" dirty="0"/>
          </a:p>
        </p:txBody>
      </p:sp>
      <p:graphicFrame>
        <p:nvGraphicFramePr>
          <p:cNvPr id="19" name="Tabulka 18"/>
          <p:cNvGraphicFramePr>
            <a:graphicFrameLocks noGrp="1"/>
          </p:cNvGraphicFramePr>
          <p:nvPr/>
        </p:nvGraphicFramePr>
        <p:xfrm>
          <a:off x="0" y="4500570"/>
          <a:ext cx="9144000" cy="23574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628653"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Výhody</a:t>
                      </a:r>
                      <a:endParaRPr lang="cs-CZ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Nevýhody</a:t>
                      </a:r>
                      <a:endParaRPr lang="cs-CZ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38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Produktem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spalování je voda =&gt; tato reakce vodík „recykluje“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Energeticky náročná výroba,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skladování         a doprava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64388"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Vodíkové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články mají vyšší účinnost             než běžné motory s vnitřním spalováním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Energetická efektivita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vodíku je okolo 60%   (u fosilních paliv je zhruba 80%)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Výroba vodíku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401080" cy="5472608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Parní reformování/</a:t>
            </a:r>
            <a:r>
              <a:rPr lang="cs-CZ" b="1" dirty="0" err="1" smtClean="0">
                <a:latin typeface="Times New Roman" pitchFamily="18" charset="0"/>
                <a:cs typeface="Times New Roman" pitchFamily="18" charset="0"/>
              </a:rPr>
              <a:t>autotermní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štěpení zemního plynu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nejrozšířenější, nejlevnější, při výrobním procesu vznikají nežádoucí složky (CO, CO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NO, NH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), separace vodíku</a:t>
            </a:r>
            <a:endParaRPr lang="cs-CZ" sz="1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Parciální oxidace těžkých ropných frakcí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poměrně rozšířená, vyšší investice, produkce CO, CO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CH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 sirné sloučeniny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Zplyňování uhlí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– analogie parciální oxidace, čištění vodíku od CO a CO</a:t>
            </a:r>
            <a:r>
              <a:rPr lang="cs-CZ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včetně sirných látek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Elektrolýza vody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vysoká energetická náročnost, přímá výroba vodíku a kyslíku jako vedlejšího produktu, nulové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emise.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Zplynění biomasy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využívá se mikroorganismů k rozkladu biomasy, velice perspektivní (nevzniká oxid uhličitý ani jiné nežádoucí látky), problémová je reakce vodíku s kyslíkem (dochází k inhibici vodíku).  </a:t>
            </a:r>
          </a:p>
          <a:p>
            <a:pPr algn="just">
              <a:buNone/>
            </a:pPr>
            <a:r>
              <a:rPr lang="cs-CZ" b="1" dirty="0" smtClean="0"/>
              <a:t>	</a:t>
            </a: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Porovnání jednotlivých výrobních procesů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194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Surovina pro výrobu vodíku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Emise CO</a:t>
                      </a:r>
                      <a:r>
                        <a:rPr lang="cs-CZ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cs-CZ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%</a:t>
                      </a:r>
                      <a:r>
                        <a:rPr lang="cs-CZ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cs-CZ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(vůči benzínu)</a:t>
                      </a:r>
                      <a:endParaRPr lang="cs-CZ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Uhlí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52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Zemní plyn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-25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Biomasa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-75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Elektrolýza</a:t>
                      </a:r>
                      <a:r>
                        <a:rPr lang="cs-CZ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vody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latin typeface="Times New Roman" pitchFamily="18" charset="0"/>
                          <a:cs typeface="Times New Roman" pitchFamily="18" charset="0"/>
                        </a:rPr>
                        <a:t>-82</a:t>
                      </a:r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6520" marR="96520"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642910" y="4549676"/>
            <a:ext cx="828680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Font typeface="Arial" pitchFamily="34" charset="0"/>
              <a:buChar char="•"/>
            </a:pPr>
            <a:r>
              <a:rPr lang="cs-CZ" sz="32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 tabulky jasně vyplývá, jak moc záleží na  zvolené metodě. Musíme však vzít v úvahu také energetickou náročnost a cenu. Elektrolýza vody za použití obnovitelných zdrojů energie vykazuje nejnižší emise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42910" y="3643314"/>
            <a:ext cx="78581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*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Relativní porovnání emisí GHG pro spalovací motor používající jako pohonnou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hmotu vodík vyrobený různým způsobem, vztaženo na emise GHG při použití benzinu (100 %)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Vodíkové spalovací motory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30383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Vysoká rychlost hoření vodíku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Má vysokou výhřevnost na kg paliva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Už dnes BMW používá vodíkové spalovací motory a prosazuje „vodíkovou budoucnost“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 principu se neliší od běžných zážehových motorů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Největší pozitivum představuje odpadní látka hoření: čistá voda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Problematika skladování a tankování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Vodíkové články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Palivo -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plynný vodík + oxidační činidlo (vzdušný nebo čistý kyslík)  </a:t>
            </a:r>
            <a:endParaRPr lang="cs-CZ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Princip: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Na vstupu je vodík a oxidační činidlo, chemické reakce jsou inverzní k elektrolytickým - spojují se atomy vodíku a kyslíku do molekul vody. Produktem je elektrická energie, která pohání elektromotor, jenž pohání samotné vozidlo. Jedná se katalytický proces → vysoká čistota vodíku, absence CO a sirných složek ve vodíku</a:t>
            </a:r>
          </a:p>
          <a:p>
            <a:pPr algn="just"/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Celková efektivita tohoto systému může být vyšší než 80%</a:t>
            </a:r>
          </a:p>
          <a:p>
            <a:pPr algn="just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767</TotalTime>
  <Words>1282</Words>
  <Application>Microsoft Office PowerPoint</Application>
  <PresentationFormat>Předvádění na obrazovce (4:3)</PresentationFormat>
  <Paragraphs>181</Paragraphs>
  <Slides>25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Cesta</vt:lpstr>
      <vt:lpstr>Alternativní paliva pro dopravu</vt:lpstr>
      <vt:lpstr>ÚVOD</vt:lpstr>
      <vt:lpstr>Alternativní paliva</vt:lpstr>
      <vt:lpstr>Vodík</vt:lpstr>
      <vt:lpstr>Vodík jako palivo</vt:lpstr>
      <vt:lpstr>Výroba vodíku</vt:lpstr>
      <vt:lpstr>Porovnání jednotlivých výrobních procesů</vt:lpstr>
      <vt:lpstr>Vodíkové spalovací motory</vt:lpstr>
      <vt:lpstr>Vodíkové články</vt:lpstr>
      <vt:lpstr>Typy vodíkových článků</vt:lpstr>
      <vt:lpstr>Porovnání emisí skleníkových plynů</vt:lpstr>
      <vt:lpstr>Výhody využití vodíku v dopravě</vt:lpstr>
      <vt:lpstr>Vodík- závěr</vt:lpstr>
      <vt:lpstr>Zemní plyn</vt:lpstr>
      <vt:lpstr>CNG technologie - Graficky</vt:lpstr>
      <vt:lpstr>CNG technologie</vt:lpstr>
      <vt:lpstr>LNG technologie</vt:lpstr>
      <vt:lpstr>Porovnání LNG a CNG</vt:lpstr>
      <vt:lpstr>Zemní plyn - závěr</vt:lpstr>
      <vt:lpstr>LPG</vt:lpstr>
      <vt:lpstr>Využití LPG v dopravě</vt:lpstr>
      <vt:lpstr>Porovnání LPG, benzínu a nafty</vt:lpstr>
      <vt:lpstr>LPG - závěr</vt:lpstr>
      <vt:lpstr>Zdroje</vt:lpstr>
      <vt:lpstr>Prohlášení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Nové druhy paliv a nové zdroje energie pro dopravu</dc:title>
  <dc:creator>JH</dc:creator>
  <cp:lastModifiedBy>JH</cp:lastModifiedBy>
  <cp:revision>99</cp:revision>
  <dcterms:created xsi:type="dcterms:W3CDTF">2013-09-18T19:15:07Z</dcterms:created>
  <dcterms:modified xsi:type="dcterms:W3CDTF">2013-09-26T17:06:53Z</dcterms:modified>
</cp:coreProperties>
</file>