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4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14.9.2012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UQeTQa\Desktop\10-Ocean-Waves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av%C3%A1rie_plo%C5%A1iny_Deepwater_Horizon" TargetMode="External"/><Relationship Id="rId7" Type="http://schemas.openxmlformats.org/officeDocument/2006/relationships/hyperlink" Target="http://www.mzp.cz/ris/ais-ris-info-copy.nsf/aa943fb38bfdd406c12568e70070205e/3dba670142533fca8025680f003dd4a7?OpenDocument" TargetMode="External"/><Relationship Id="rId2" Type="http://schemas.openxmlformats.org/officeDocument/2006/relationships/hyperlink" Target="http://blog.faberweb.cz/dokumenty/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" TargetMode="External"/><Relationship Id="rId5" Type="http://schemas.openxmlformats.org/officeDocument/2006/relationships/hyperlink" Target="http://zpravy.idnes.cz/ropne-skvrny-devastovaly-brehy-celeho-sveta-irak-jednu-pouzil-v-boji-s-usa-1t9-/zahranicni.aspx?c=A100430_171153_zahranicni_ipl" TargetMode="External"/><Relationship Id="rId4" Type="http://schemas.openxmlformats.org/officeDocument/2006/relationships/hyperlink" Target="http://cs.wikipedia.org/wiki/Exxon_Valde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12377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Likvidace znečištění životního prostředí ropou ropnými produkty a exhalacemi</a:t>
            </a:r>
            <a:endParaRPr lang="cs-CZ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177408"/>
            <a:ext cx="8430760" cy="1680592"/>
          </a:xfrm>
        </p:spPr>
        <p:txBody>
          <a:bodyPr/>
          <a:lstStyle/>
          <a:p>
            <a:pPr algn="l"/>
            <a:r>
              <a:rPr lang="cs-CZ" dirty="0" smtClean="0"/>
              <a:t>Steinerová Markéta</a:t>
            </a:r>
          </a:p>
          <a:p>
            <a:pPr algn="l"/>
            <a:r>
              <a:rPr lang="cs-CZ" dirty="0" smtClean="0"/>
              <a:t>SŠ </a:t>
            </a:r>
            <a:r>
              <a:rPr lang="cs-CZ" dirty="0" err="1" smtClean="0"/>
              <a:t>Educhem</a:t>
            </a:r>
            <a:endParaRPr lang="cs-CZ" dirty="0"/>
          </a:p>
        </p:txBody>
      </p:sp>
      <p:pic>
        <p:nvPicPr>
          <p:cNvPr id="4" name="10-Ocean-Wave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Čištění zvířat postižených ropnou havárií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Jako příklad vezmu čištění ptáků.</a:t>
            </a:r>
          </a:p>
          <a:p>
            <a:r>
              <a:rPr lang="cs-CZ" dirty="0" smtClean="0"/>
              <a:t>O jednoho ptáka se starají 2-3 ochránci. Nejprochladlejší zvířata se zahřejí a dostanou živný roztok. Potom jsou prohlédnuti a začíná čištění ve vlažné vodě s přípravkem na mytí(nepoškozuje citlivost kůže ptáků). Ptáka ponoří až 15x do vany do úplného vyčištění.</a:t>
            </a:r>
          </a:p>
          <a:p>
            <a:r>
              <a:rPr lang="cs-CZ" dirty="0" smtClean="0"/>
              <a:t>Avšak šance na přežití ptáků jsou malé. Čištění musí být rychle, jinak ptáci mohou ze stresu zemřít na zástavu srdce.</a:t>
            </a:r>
          </a:p>
          <a:p>
            <a:r>
              <a:rPr lang="cs-CZ" dirty="0" smtClean="0"/>
              <a:t>Ochránci však doporučují ptáky bezbolestně usmrtit, protože velmi trpí. Někteří mají napadená játra a ledviny a stejně zemřou.</a:t>
            </a:r>
            <a:endParaRPr lang="cs-CZ" dirty="0"/>
          </a:p>
        </p:txBody>
      </p:sp>
      <p:pic>
        <p:nvPicPr>
          <p:cNvPr id="3074" name="Picture 2" descr="http://img.aktualne.centrum.cz/334/34/3343443-ropa-postizene-ptac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6974722" cy="4653136"/>
          </a:xfrm>
          <a:prstGeom prst="rect">
            <a:avLst/>
          </a:prstGeom>
          <a:noFill/>
        </p:spPr>
      </p:pic>
      <p:pic>
        <p:nvPicPr>
          <p:cNvPr id="3076" name="Picture 4" descr="http://img.aktualne.centrum.cz/336/63/3366398-ropa-postizene-ptac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61497" cy="5904656"/>
          </a:xfrm>
          <a:prstGeom prst="rect">
            <a:avLst/>
          </a:prstGeom>
          <a:noFill/>
        </p:spPr>
      </p:pic>
      <p:pic>
        <p:nvPicPr>
          <p:cNvPr id="3078" name="Picture 6" descr="http://img.aktualne.centrum.cz/334/11/3341112-ropa-postizene-ptact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486135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Ukázky ropných havárií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5602" name="Picture 2" descr="Snímek olejové skvrny šířící se z potopené ropné plošiny v Mexickém záliv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485" cy="6858000"/>
          </a:xfrm>
          <a:prstGeom prst="rect">
            <a:avLst/>
          </a:prstGeom>
          <a:noFill/>
        </p:spPr>
      </p:pic>
      <p:pic>
        <p:nvPicPr>
          <p:cNvPr id="25604" name="Picture 4" descr="Hořící ropa v Mexickém záli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7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tápěč v ropné skvrně v Mexickém zálivu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23928" cy="2664296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26630" name="Picture 6" descr="http://img.cz.prg.cmestatic.com/media/images/original/Jun2010/636553.jpg?d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-315416"/>
            <a:ext cx="6096000" cy="3571875"/>
          </a:xfrm>
          <a:prstGeom prst="rect">
            <a:avLst/>
          </a:prstGeom>
          <a:noFill/>
        </p:spPr>
      </p:pic>
      <p:pic>
        <p:nvPicPr>
          <p:cNvPr id="26632" name="Picture 8" descr="Zvířátka - ropa -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047336"/>
            <a:ext cx="4536504" cy="3810664"/>
          </a:xfrm>
          <a:prstGeom prst="rect">
            <a:avLst/>
          </a:prstGeom>
          <a:noFill/>
        </p:spPr>
      </p:pic>
      <p:pic>
        <p:nvPicPr>
          <p:cNvPr id="26628" name="Picture 4" descr="Hašení hořící plošiny Deepwater Horiz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284984"/>
            <a:ext cx="5715000" cy="3219451"/>
          </a:xfrm>
          <a:prstGeom prst="rect">
            <a:avLst/>
          </a:prstGeom>
          <a:noFill/>
        </p:spPr>
      </p:pic>
      <p:pic>
        <p:nvPicPr>
          <p:cNvPr id="26634" name="Picture 10" descr="nová loga pro B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2"/>
            <a:ext cx="2047875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Řešení problému?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   Podle </a:t>
            </a:r>
            <a:r>
              <a:rPr lang="cs-CZ" dirty="0" smtClean="0"/>
              <a:t>mého mínění se tyto situace řešit nedají. Zakázat těžbu ropy? To podle mě řešením není. Určitě by to bylo nejlepší pro životní prostředí a živočichy, ale mělo by to velký dopad na ekonomiku a lidstvo. </a:t>
            </a:r>
            <a:r>
              <a:rPr lang="cs-CZ" dirty="0" smtClean="0"/>
              <a:t>Ovšemže když se stane ropná havárie, tak stojí také spoustu financí. </a:t>
            </a:r>
            <a:r>
              <a:rPr lang="cs-CZ" dirty="0" smtClean="0"/>
              <a:t>Velká </a:t>
            </a:r>
            <a:r>
              <a:rPr lang="cs-CZ" dirty="0" smtClean="0"/>
              <a:t>spousta lidí je </a:t>
            </a:r>
            <a:r>
              <a:rPr lang="cs-CZ" dirty="0" smtClean="0"/>
              <a:t>ale zaměstnána </a:t>
            </a:r>
            <a:r>
              <a:rPr lang="cs-CZ" dirty="0" smtClean="0"/>
              <a:t>v chemickém a technologickém průmyslu zaměřeném na těžbu ropy, její zpracovávání a výrobu ropných produktů</a:t>
            </a:r>
            <a:r>
              <a:rPr lang="cs-CZ" dirty="0" smtClean="0"/>
              <a:t>. </a:t>
            </a:r>
            <a:r>
              <a:rPr lang="cs-CZ" dirty="0" smtClean="0"/>
              <a:t>Nejsem pro to, že umírají nevinná zvířata, když se stane nějaká katastrofa, ale ropa je pro svět důležitá a i lidé přinášejí oběti pro přírodu, </a:t>
            </a:r>
            <a:r>
              <a:rPr lang="cs-CZ" dirty="0" smtClean="0"/>
              <a:t>též </a:t>
            </a:r>
            <a:r>
              <a:rPr lang="cs-CZ" dirty="0" smtClean="0"/>
              <a:t>příroda </a:t>
            </a:r>
            <a:r>
              <a:rPr lang="cs-CZ" dirty="0" smtClean="0"/>
              <a:t>přináší </a:t>
            </a:r>
            <a:r>
              <a:rPr lang="cs-CZ" dirty="0" smtClean="0"/>
              <a:t>oběti pro lidstvo</a:t>
            </a:r>
            <a:r>
              <a:rPr lang="cs-CZ" dirty="0" smtClean="0"/>
              <a:t>. Vše má své pro i proti!</a:t>
            </a:r>
            <a:endParaRPr lang="cs-CZ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za vaši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Zdroje: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http://blog.</a:t>
            </a:r>
            <a:r>
              <a:rPr lang="cs-CZ" dirty="0" err="1" smtClean="0">
                <a:hlinkClick r:id="rId2"/>
              </a:rPr>
              <a:t>faberweb.cz</a:t>
            </a:r>
            <a:r>
              <a:rPr lang="cs-CZ" dirty="0" smtClean="0">
                <a:hlinkClick r:id="rId2"/>
              </a:rPr>
              <a:t>/dokumenty/44/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http://cs.wikipedia.org/wiki/Hav%C3%A1rie_plo%C5%A1iny_Deepwater_Horizon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http://cs.wikipedia.org/wiki/Exxon_Valdez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http://zpravy.idnes.cz/ropne-skvrny-devastovaly-brehy-celeho-sveta-irak-jednu-pouzil-v-boji-s-usa-1t9-/zahranicni.aspx?c=A100430_171153_zahranicni_ipl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google.cz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mzp.cz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ris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ais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ris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info</a:t>
            </a:r>
            <a:r>
              <a:rPr lang="cs-CZ" dirty="0" smtClean="0">
                <a:hlinkClick r:id="rId7"/>
              </a:rPr>
              <a:t>-copy.</a:t>
            </a:r>
            <a:r>
              <a:rPr lang="cs-CZ" dirty="0" err="1" smtClean="0">
                <a:hlinkClick r:id="rId7"/>
              </a:rPr>
              <a:t>nsf</a:t>
            </a:r>
            <a:r>
              <a:rPr lang="cs-CZ" dirty="0" smtClean="0">
                <a:hlinkClick r:id="rId7"/>
              </a:rPr>
              <a:t>/aa943fb38bfdd406c12568e70070205e/3dba670142533fca8025680f003dd4a7?</a:t>
            </a:r>
            <a:r>
              <a:rPr lang="cs-CZ" dirty="0" err="1" smtClean="0">
                <a:hlinkClick r:id="rId7"/>
              </a:rPr>
              <a:t>OpenDocument</a:t>
            </a:r>
            <a:endParaRPr lang="cs-CZ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Ropné havárie</a:t>
            </a:r>
            <a:endParaRPr lang="cs-CZ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Ropná havárie je jedna z nejhorších ekologických katastrof. Úniky ropy do moře prostředí devastují a umírá na tisíce ptáků a mořských savců. </a:t>
            </a:r>
          </a:p>
          <a:p>
            <a:r>
              <a:rPr lang="cs-CZ" dirty="0" smtClean="0"/>
              <a:t>Likvidace této havárie je velmi fyzicky i ekonomicky náročná. Je potřeba velmi dobře promyšleného plánu a personálu. Práce by měly probíhat rychle, bez dlouhého otálení.</a:t>
            </a:r>
            <a:endParaRPr lang="cs-CZ" dirty="0"/>
          </a:p>
        </p:txBody>
      </p:sp>
      <p:pic>
        <p:nvPicPr>
          <p:cNvPr id="1026" name="Picture 2" descr="http://img.cz.prg.cmestatic.com/media/images/750x750/May2010/625448.jpg?d4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823" y="0"/>
            <a:ext cx="92048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hursclipart.org/transport/sea/oil%20tank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126438" cy="42085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Havárie </a:t>
            </a:r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Exxon</a:t>
            </a:r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Valdez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24. březen 1989 je den, kdy ropný tanker </a:t>
            </a:r>
            <a:r>
              <a:rPr lang="cs-CZ" sz="2400" dirty="0" err="1" smtClean="0"/>
              <a:t>Exxon</a:t>
            </a:r>
            <a:r>
              <a:rPr lang="cs-CZ" sz="2400" dirty="0" smtClean="0"/>
              <a:t> </a:t>
            </a:r>
            <a:r>
              <a:rPr lang="cs-CZ" sz="2400" dirty="0" err="1" smtClean="0"/>
              <a:t>Valdez</a:t>
            </a:r>
            <a:r>
              <a:rPr lang="cs-CZ" sz="2400" dirty="0" smtClean="0"/>
              <a:t> ztroskotal u pobřeží Aljašky. </a:t>
            </a:r>
          </a:p>
          <a:p>
            <a:r>
              <a:rPr lang="cs-CZ" sz="2400" dirty="0" smtClean="0"/>
              <a:t>Bylo vylito 40.000 tun ropy, zasaženo bylo 1800 km pobřeží a celkem bylo postiženo nějakým způsobem 21000 čtverečních metrů území.</a:t>
            </a:r>
          </a:p>
          <a:p>
            <a:r>
              <a:rPr lang="cs-CZ" sz="2400" dirty="0" smtClean="0"/>
              <a:t>Uhynulo přes 23 tisíc ptáků, 743 mořských vyder a spousty jiných mořských živočichů.</a:t>
            </a:r>
          </a:p>
          <a:p>
            <a:r>
              <a:rPr lang="cs-CZ" sz="2400" dirty="0" smtClean="0"/>
              <a:t>Havárie měla velmi katastrofický dopad na životní prostředí. Ropnou skvrnu likvidovalo více než 11 tisíc lidí (zúčastnilo se i americké námořnictvo). </a:t>
            </a:r>
          </a:p>
          <a:p>
            <a:r>
              <a:rPr lang="cs-CZ" sz="2400" dirty="0" smtClean="0"/>
              <a:t>Likvidace stála asi 2 miliardy dolarů.</a:t>
            </a:r>
            <a:endParaRPr lang="cs-CZ" sz="2400" dirty="0"/>
          </a:p>
        </p:txBody>
      </p:sp>
      <p:pic>
        <p:nvPicPr>
          <p:cNvPr id="9218" name="Picture 2" descr="Soubor:Exv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19672" y="177281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Tanker </a:t>
            </a:r>
            <a:r>
              <a:rPr lang="cs-CZ" sz="4000" b="1" dirty="0" err="1" smtClean="0"/>
              <a:t>Exxon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Valdez</a:t>
            </a:r>
            <a:endParaRPr lang="cs-CZ" sz="4000" b="1" dirty="0"/>
          </a:p>
        </p:txBody>
      </p:sp>
      <p:pic>
        <p:nvPicPr>
          <p:cNvPr id="16386" name="Picture 2" descr="http://www.wired.com/images_blogs/wiredscience/images/2009/03/24/a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01" y="0"/>
            <a:ext cx="9181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ojtěch\Desktop\Únik ropy\BP parodi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512168" cy="201622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Havárie </a:t>
            </a:r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Deepwater</a:t>
            </a:r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Horizon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Havárie ropné plošiny, která se stala jednou z největších ropných katastrof. </a:t>
            </a:r>
          </a:p>
          <a:p>
            <a:r>
              <a:rPr lang="cs-CZ" dirty="0" smtClean="0"/>
              <a:t>Dne 22.4. 2010 v Mexickém zálivu se plošina při vrtání potopila v důsledku exploze.</a:t>
            </a:r>
          </a:p>
          <a:p>
            <a:r>
              <a:rPr lang="cs-CZ" dirty="0" smtClean="0"/>
              <a:t>Vrt ovšem zůstal otevřený a ropa unikala do moře.</a:t>
            </a:r>
          </a:p>
          <a:p>
            <a:r>
              <a:rPr lang="cs-CZ" dirty="0" smtClean="0"/>
              <a:t>Denně unikalo až 16mil. litrů ropy. Celkem uniklo 71 – 147 litrů, což je několikanásobně více než u </a:t>
            </a:r>
            <a:r>
              <a:rPr lang="cs-CZ" dirty="0" err="1" smtClean="0"/>
              <a:t>Exxon</a:t>
            </a:r>
            <a:r>
              <a:rPr lang="cs-CZ" dirty="0" smtClean="0"/>
              <a:t> </a:t>
            </a:r>
            <a:r>
              <a:rPr lang="cs-CZ" dirty="0" err="1" smtClean="0"/>
              <a:t>Valdez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Zasaženo více jak 300 km.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Likvidace škod </a:t>
            </a:r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Deepwater</a:t>
            </a:r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cs-CZ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Horizon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Zasažené byly pobřežní mokřady státu Louisiana, ostrovy Alabama a </a:t>
            </a:r>
            <a:r>
              <a:rPr lang="cs-CZ" dirty="0" err="1" smtClean="0"/>
              <a:t>Mississipi</a:t>
            </a:r>
            <a:r>
              <a:rPr lang="cs-CZ" dirty="0" smtClean="0"/>
              <a:t>, přiblížila se na 15km od pobřeží Floridy a ostrov Dauphin Island.</a:t>
            </a:r>
          </a:p>
          <a:p>
            <a:r>
              <a:rPr lang="cs-CZ" dirty="0" smtClean="0"/>
              <a:t>Vinu nesla firma BP. Napáchané škody byli ve výši asi 1miliardy dolarů.</a:t>
            </a:r>
          </a:p>
          <a:p>
            <a:r>
              <a:rPr lang="cs-CZ" dirty="0" smtClean="0"/>
              <a:t>Dále bylo tisíce uhynulých zvířat, znepřístupnění pláží a oslabení provozu rybářských společností.</a:t>
            </a:r>
          </a:p>
          <a:p>
            <a:r>
              <a:rPr lang="cs-CZ" dirty="0" smtClean="0"/>
              <a:t>11 mrtvých lidí na plošině.</a:t>
            </a:r>
          </a:p>
        </p:txBody>
      </p:sp>
      <p:pic>
        <p:nvPicPr>
          <p:cNvPr id="4" name="Picture 6" descr="C:\Users\Vojtěch\Desktop\Únik ropy\BP parod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071670" cy="11880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5" name="Picture 2" descr="http://media.novinky.cz/047/220475-original1-ud6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novinky.cz/324/223244-top_foto1-f9y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Likvidace ropných havárií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Při ropné havárii je i nebezpečí vzniku požáru těkajících par. K hašení je úspěšně používána pěna nebo se použijí odmašťovací prostředky a </a:t>
            </a:r>
            <a:r>
              <a:rPr lang="cs-CZ" dirty="0" err="1" smtClean="0"/>
              <a:t>tenzidy</a:t>
            </a:r>
            <a:r>
              <a:rPr lang="cs-CZ" dirty="0" smtClean="0"/>
              <a:t>, které ropu s vodou převedou do emulze.</a:t>
            </a:r>
          </a:p>
          <a:p>
            <a:r>
              <a:rPr lang="cs-CZ" dirty="0" smtClean="0"/>
              <a:t>Vždy se musí dodržovat nařízené podmínky.</a:t>
            </a:r>
          </a:p>
          <a:p>
            <a:r>
              <a:rPr lang="cs-CZ" dirty="0" smtClean="0"/>
              <a:t>Ropné skvrny se z povrchu vodní hladiny po zadržení a zklidnění sbírají hladinovými sběrači (odlučovači) nebo pomocí sorbentů. Také se používají norné stěny pro zadržení ropných skvrn. Do ropných vrtů se dávají </a:t>
            </a:r>
            <a:r>
              <a:rPr lang="cs-CZ" dirty="0" err="1" smtClean="0"/>
              <a:t>tzv.zvony</a:t>
            </a:r>
            <a:r>
              <a:rPr lang="cs-CZ" dirty="0" smtClean="0"/>
              <a:t>. Ze zpevněných ploch se ropné látky odstraňují nejlépe intenzivním posypem sorbenty a jejich následným sběrem po nasycení.</a:t>
            </a:r>
            <a:br>
              <a:rPr lang="cs-CZ" dirty="0" smtClean="0"/>
            </a:br>
            <a:r>
              <a:rPr lang="cs-CZ" dirty="0" smtClean="0"/>
              <a:t>Z nezpevněných ploch se ropné látky odstraní odtěžením zasaženého horninového prostředí v kombinaci s posypem méně propustných míst účinným hydrofobním sorbentem.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Ukázka z likvidací ropných havárií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obrázek je z souostroví </a:t>
            </a:r>
            <a:r>
              <a:rPr lang="cs-CZ" dirty="0" err="1" smtClean="0"/>
              <a:t>Chandeleur</a:t>
            </a:r>
            <a:r>
              <a:rPr lang="cs-CZ" dirty="0" smtClean="0"/>
              <a:t>.</a:t>
            </a:r>
          </a:p>
          <a:p>
            <a:r>
              <a:rPr lang="cs-CZ" dirty="0" smtClean="0"/>
              <a:t>Další je pokládání norné stěny jižně od Louisiany.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media.novinky.cz/380/213801-original1-4ba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1566" cy="6858000"/>
          </a:xfrm>
          <a:prstGeom prst="rect">
            <a:avLst/>
          </a:prstGeom>
          <a:noFill/>
        </p:spPr>
      </p:pic>
      <p:pic>
        <p:nvPicPr>
          <p:cNvPr id="1028" name="Picture 4" descr="http://media.novinky.cz/254/212540-top_foto1-ops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538250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668</Words>
  <Application>Microsoft Office PowerPoint</Application>
  <PresentationFormat>Předvádění na obrazovce (4:3)</PresentationFormat>
  <Paragraphs>47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Tok</vt:lpstr>
      <vt:lpstr>Likvidace znečištění životního prostředí ropou ropnými produkty a exhalacemi</vt:lpstr>
      <vt:lpstr>Ropné havárie</vt:lpstr>
      <vt:lpstr>Havárie Exxon Valdez</vt:lpstr>
      <vt:lpstr>Snímek 4</vt:lpstr>
      <vt:lpstr>Havárie Deepwater Horizon</vt:lpstr>
      <vt:lpstr>Likvidace škod Deepwater Horizon</vt:lpstr>
      <vt:lpstr>Snímek 7</vt:lpstr>
      <vt:lpstr>Likvidace ropných havárií</vt:lpstr>
      <vt:lpstr>Ukázka z likvidací ropných havárií</vt:lpstr>
      <vt:lpstr>Čištění zvířat postižených ropnou havárií</vt:lpstr>
      <vt:lpstr>Ukázky ropných havárií</vt:lpstr>
      <vt:lpstr>Snímek 12</vt:lpstr>
      <vt:lpstr>Řešení problému?</vt:lpstr>
      <vt:lpstr>Děkuji za vaši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Likvidace znečištění životního prostředí ropou ropnými produkty a exhalacemi</dc:title>
  <dc:creator>MaUQeTQa</dc:creator>
  <cp:lastModifiedBy>MaUQeTQa</cp:lastModifiedBy>
  <cp:revision>39</cp:revision>
  <dcterms:created xsi:type="dcterms:W3CDTF">2012-09-12T15:43:17Z</dcterms:created>
  <dcterms:modified xsi:type="dcterms:W3CDTF">2012-09-14T13:06:34Z</dcterms:modified>
</cp:coreProperties>
</file>