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6" r:id="rId1"/>
  </p:sldMasterIdLst>
  <p:notesMasterIdLst>
    <p:notesMasterId r:id="rId14"/>
  </p:notesMasterIdLst>
  <p:sldIdLst>
    <p:sldId id="256" r:id="rId2"/>
    <p:sldId id="311" r:id="rId3"/>
    <p:sldId id="308" r:id="rId4"/>
    <p:sldId id="309" r:id="rId5"/>
    <p:sldId id="307" r:id="rId6"/>
    <p:sldId id="312" r:id="rId7"/>
    <p:sldId id="310" r:id="rId8"/>
    <p:sldId id="314" r:id="rId9"/>
    <p:sldId id="315" r:id="rId10"/>
    <p:sldId id="317" r:id="rId11"/>
    <p:sldId id="316" r:id="rId12"/>
    <p:sldId id="318" r:id="rId13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06"/>
    <p:restoredTop sz="96582"/>
  </p:normalViewPr>
  <p:slideViewPr>
    <p:cSldViewPr snapToGrid="0">
      <p:cViewPr varScale="1">
        <p:scale>
          <a:sx n="82" d="100"/>
          <a:sy n="82" d="100"/>
        </p:scale>
        <p:origin x="33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9065" tIns="49533" rIns="99065" bIns="49533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9065" tIns="49533" rIns="99065" bIns="49533" rtlCol="0"/>
          <a:lstStyle>
            <a:lvl1pPr algn="r">
              <a:defRPr sz="1300"/>
            </a:lvl1pPr>
          </a:lstStyle>
          <a:p>
            <a:fld id="{EA851F73-7DBD-417F-83AE-8D075B972851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5" tIns="49533" rIns="99065" bIns="4953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10407" y="4925408"/>
            <a:ext cx="5683250" cy="4029879"/>
          </a:xfrm>
          <a:prstGeom prst="rect">
            <a:avLst/>
          </a:prstGeom>
        </p:spPr>
        <p:txBody>
          <a:bodyPr vert="horz" lIns="99065" tIns="49533" rIns="99065" bIns="49533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8427" cy="513507"/>
          </a:xfrm>
          <a:prstGeom prst="rect">
            <a:avLst/>
          </a:prstGeom>
        </p:spPr>
        <p:txBody>
          <a:bodyPr vert="horz" lIns="99065" tIns="49533" rIns="99065" bIns="49533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lIns="99065" tIns="49533" rIns="99065" bIns="49533" rtlCol="0" anchor="b"/>
          <a:lstStyle>
            <a:lvl1pPr algn="r">
              <a:defRPr sz="1300"/>
            </a:lvl1pPr>
          </a:lstStyle>
          <a:p>
            <a:fld id="{C48A91AA-C7C0-462E-8F0C-BB19CC8CA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889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BB91-9A6D-48DE-9C6B-B5A65E9EC204}" type="datetime1">
              <a:rPr lang="cs-CZ" smtClean="0"/>
              <a:t>21.10.2024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EB547-5F68-49A0-B58D-40043B1E5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1662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514AF-1E95-443F-BACF-91545128EF5F}" type="datetime1">
              <a:rPr lang="cs-CZ" smtClean="0"/>
              <a:t>21.10.2024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EB547-5F68-49A0-B58D-40043B1E5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412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0524-6753-4E52-BD93-A8AF7DAD65EE}" type="datetime1">
              <a:rPr lang="cs-CZ" smtClean="0"/>
              <a:t>21.10.2024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EB547-5F68-49A0-B58D-40043B1E500D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6623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4430E-5E4A-44C0-8AF4-8BF02E305D56}" type="datetime1">
              <a:rPr lang="cs-CZ" smtClean="0"/>
              <a:t>21.10.2024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EB547-5F68-49A0-B58D-40043B1E5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81505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3D1D7-586B-4C0A-9F5D-E3D8D33F12CA}" type="datetime1">
              <a:rPr lang="cs-CZ" smtClean="0"/>
              <a:t>21.10.2024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EB547-5F68-49A0-B58D-40043B1E500D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68380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A7D82-DDCE-4CC3-8AF8-1869572E9FDF}" type="datetime1">
              <a:rPr lang="cs-CZ" smtClean="0"/>
              <a:t>21.10.2024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EB547-5F68-49A0-B58D-40043B1E5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336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9B4ED-8C79-4034-BE06-89ADA3237739}" type="datetime1">
              <a:rPr lang="cs-CZ" smtClean="0"/>
              <a:t>21.10.2024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EB547-5F68-49A0-B58D-40043B1E5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484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6F9C5-7747-408C-A026-A36B20C35AFC}" type="datetime1">
              <a:rPr lang="cs-CZ" smtClean="0"/>
              <a:t>21.10.2024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EB547-5F68-49A0-B58D-40043B1E5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029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D4238-EEBB-4E41-B805-18458E0FC316}" type="datetime1">
              <a:rPr lang="cs-CZ" smtClean="0"/>
              <a:t>21.10.2024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71629" y="6373199"/>
            <a:ext cx="683339" cy="365125"/>
          </a:xfrm>
        </p:spPr>
        <p:txBody>
          <a:bodyPr/>
          <a:lstStyle/>
          <a:p>
            <a:fld id="{9D9EB547-5F68-49A0-B58D-40043B1E5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642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2358E-C263-4B49-A8AF-B3C02A36FF54}" type="datetime1">
              <a:rPr lang="cs-CZ" smtClean="0"/>
              <a:t>21.10.2024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EB547-5F68-49A0-B58D-40043B1E5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988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6F460-2ADF-47E3-A451-6281F57620DC}" type="datetime1">
              <a:rPr lang="cs-CZ" smtClean="0"/>
              <a:t>21.10.2024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EB547-5F68-49A0-B58D-40043B1E5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1242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0A02B-FD07-4212-9F91-F1B1905EF2AF}" type="datetime1">
              <a:rPr lang="cs-CZ" smtClean="0"/>
              <a:t>21.10.2024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EB547-5F68-49A0-B58D-40043B1E5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86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0E00E-B0CD-49AF-A6BE-21A2F0EE38A6}" type="datetime1">
              <a:rPr lang="cs-CZ" smtClean="0"/>
              <a:t>21.10.2024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EB547-5F68-49A0-B58D-40043B1E5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988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5A576-0D02-4C71-B184-7C94C628ACA0}" type="datetime1">
              <a:rPr lang="cs-CZ" smtClean="0"/>
              <a:t>21.10.2024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EB547-5F68-49A0-B58D-40043B1E5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351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7180C-08CB-4308-840E-2D20F40F739D}" type="datetime1">
              <a:rPr lang="cs-CZ" smtClean="0"/>
              <a:t>21.10.2024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EB547-5F68-49A0-B58D-40043B1E5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681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75388-0A14-4248-A0A1-016F9FA0A83F}" type="datetime1">
              <a:rPr lang="cs-CZ" smtClean="0"/>
              <a:t>21.10.2024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9EB547-5F68-49A0-B58D-40043B1E5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7838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Isosceles Triangle 28"/>
          <p:cNvSpPr/>
          <p:nvPr/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105964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3" y="2160589"/>
            <a:ext cx="1105964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A564B-5F7F-4F2A-B947-A1FA0EF2BD4C}" type="datetime1">
              <a:rPr lang="cs-CZ" smtClean="0"/>
              <a:t>21.10.2024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53644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D9EB547-5F68-49A0-B58D-40043B1E500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197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E234CB-ED28-DBEC-EC77-66BCCE92FE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6376" y="2174279"/>
            <a:ext cx="8642489" cy="784509"/>
          </a:xfrm>
        </p:spPr>
        <p:txBody>
          <a:bodyPr/>
          <a:lstStyle/>
          <a:p>
            <a:pPr algn="ctr"/>
            <a:r>
              <a:rPr lang="cs-CZ" sz="3200" b="1" dirty="0"/>
              <a:t>Prémiová nafta 2030:</a:t>
            </a:r>
            <a:br>
              <a:rPr lang="cs-CZ" sz="3200" b="1" dirty="0"/>
            </a:br>
            <a:r>
              <a:rPr lang="cs-CZ" sz="3200" b="1" dirty="0"/>
              <a:t>směs HVO a TME</a:t>
            </a:r>
            <a:endParaRPr lang="en-US" sz="3200" b="1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BC003BC-D8AE-5974-0A9E-65F7EB355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808" y="3461525"/>
            <a:ext cx="2585625" cy="643427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24ED5876-54B0-945C-EB1C-CBF6534E7E81}"/>
              </a:ext>
            </a:extLst>
          </p:cNvPr>
          <p:cNvSpPr txBox="1">
            <a:spLocks/>
          </p:cNvSpPr>
          <p:nvPr/>
        </p:nvSpPr>
        <p:spPr>
          <a:xfrm>
            <a:off x="1016376" y="4046531"/>
            <a:ext cx="8642489" cy="11975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cs-CZ" sz="1800" b="1" dirty="0">
                <a:latin typeface="+mn-lt"/>
              </a:rPr>
              <a:t>31.10.2024</a:t>
            </a:r>
          </a:p>
        </p:txBody>
      </p:sp>
    </p:spTree>
    <p:extLst>
      <p:ext uri="{BB962C8B-B14F-4D97-AF65-F5344CB8AC3E}">
        <p14:creationId xmlns:p14="http://schemas.microsoft.com/office/powerpoint/2010/main" val="2973233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7A5025-66DA-4C58-C7DA-F898D6DAD0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969BA-55CA-6181-8BCD-E1D8AD382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494296" cy="753035"/>
          </a:xfr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92D050"/>
                </a:solidFill>
              </a:rPr>
              <a:t>Základní a elementární akreditovaná analýza jednotlivých složek a směsné motorové nafty (SMN) s 6,8 % v/v TME a 20 % v/v HVO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2A81D3-2FAC-1B9A-011E-29C944A08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9D9EB547-5F68-49A0-B58D-40043B1E500D}" type="slidenum">
              <a:rPr lang="cs-CZ" sz="1200" b="1" smtClean="0"/>
              <a:pPr/>
              <a:t>10</a:t>
            </a:fld>
            <a:endParaRPr lang="cs-CZ" sz="1200" b="1" dirty="0"/>
          </a:p>
        </p:txBody>
      </p:sp>
      <p:graphicFrame>
        <p:nvGraphicFramePr>
          <p:cNvPr id="17" name="Zástupný symbol pro obsah 2">
            <a:extLst>
              <a:ext uri="{FF2B5EF4-FFF2-40B4-BE49-F238E27FC236}">
                <a16:creationId xmlns:a16="http://schemas.microsoft.com/office/drawing/2014/main" id="{C4209DFA-AC7B-FE3F-7558-6D08F56296C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239199" y="1597406"/>
          <a:ext cx="8816036" cy="4650994"/>
        </p:xfrm>
        <a:graphic>
          <a:graphicData uri="http://schemas.openxmlformats.org/drawingml/2006/table">
            <a:tbl>
              <a:tblPr firstRow="1" firstCol="1" bandRow="1"/>
              <a:tblGrid>
                <a:gridCol w="1367309">
                  <a:extLst>
                    <a:ext uri="{9D8B030D-6E8A-4147-A177-3AD203B41FA5}">
                      <a16:colId xmlns:a16="http://schemas.microsoft.com/office/drawing/2014/main" val="3875655582"/>
                    </a:ext>
                  </a:extLst>
                </a:gridCol>
                <a:gridCol w="622920">
                  <a:extLst>
                    <a:ext uri="{9D8B030D-6E8A-4147-A177-3AD203B41FA5}">
                      <a16:colId xmlns:a16="http://schemas.microsoft.com/office/drawing/2014/main" val="26679615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1160597123"/>
                    </a:ext>
                  </a:extLst>
                </a:gridCol>
                <a:gridCol w="550333">
                  <a:extLst>
                    <a:ext uri="{9D8B030D-6E8A-4147-A177-3AD203B41FA5}">
                      <a16:colId xmlns:a16="http://schemas.microsoft.com/office/drawing/2014/main" val="794617434"/>
                    </a:ext>
                  </a:extLst>
                </a:gridCol>
                <a:gridCol w="496409">
                  <a:extLst>
                    <a:ext uri="{9D8B030D-6E8A-4147-A177-3AD203B41FA5}">
                      <a16:colId xmlns:a16="http://schemas.microsoft.com/office/drawing/2014/main" val="3444378446"/>
                    </a:ext>
                  </a:extLst>
                </a:gridCol>
                <a:gridCol w="385234">
                  <a:extLst>
                    <a:ext uri="{9D8B030D-6E8A-4147-A177-3AD203B41FA5}">
                      <a16:colId xmlns:a16="http://schemas.microsoft.com/office/drawing/2014/main" val="1391987224"/>
                    </a:ext>
                  </a:extLst>
                </a:gridCol>
                <a:gridCol w="651933">
                  <a:extLst>
                    <a:ext uri="{9D8B030D-6E8A-4147-A177-3AD203B41FA5}">
                      <a16:colId xmlns:a16="http://schemas.microsoft.com/office/drawing/2014/main" val="2673501371"/>
                    </a:ext>
                  </a:extLst>
                </a:gridCol>
                <a:gridCol w="694267">
                  <a:extLst>
                    <a:ext uri="{9D8B030D-6E8A-4147-A177-3AD203B41FA5}">
                      <a16:colId xmlns:a16="http://schemas.microsoft.com/office/drawing/2014/main" val="4249131883"/>
                    </a:ext>
                  </a:extLst>
                </a:gridCol>
                <a:gridCol w="694267">
                  <a:extLst>
                    <a:ext uri="{9D8B030D-6E8A-4147-A177-3AD203B41FA5}">
                      <a16:colId xmlns:a16="http://schemas.microsoft.com/office/drawing/2014/main" val="1288256860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237232633"/>
                    </a:ext>
                  </a:extLst>
                </a:gridCol>
                <a:gridCol w="602797">
                  <a:extLst>
                    <a:ext uri="{9D8B030D-6E8A-4147-A177-3AD203B41FA5}">
                      <a16:colId xmlns:a16="http://schemas.microsoft.com/office/drawing/2014/main" val="1557635992"/>
                    </a:ext>
                  </a:extLst>
                </a:gridCol>
                <a:gridCol w="743170">
                  <a:extLst>
                    <a:ext uri="{9D8B030D-6E8A-4147-A177-3AD203B41FA5}">
                      <a16:colId xmlns:a16="http://schemas.microsoft.com/office/drawing/2014/main" val="2563039209"/>
                    </a:ext>
                  </a:extLst>
                </a:gridCol>
                <a:gridCol w="695064">
                  <a:extLst>
                    <a:ext uri="{9D8B030D-6E8A-4147-A177-3AD203B41FA5}">
                      <a16:colId xmlns:a16="http://schemas.microsoft.com/office/drawing/2014/main" val="144026816"/>
                    </a:ext>
                  </a:extLst>
                </a:gridCol>
              </a:tblGrid>
              <a:tr h="73529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PALIVO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Hustota při 15°C</a:t>
                      </a:r>
                    </a:p>
                  </a:txBody>
                  <a:tcPr marL="60375" marR="603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Cetano-vé</a:t>
                      </a: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číslo</a:t>
                      </a:r>
                    </a:p>
                  </a:txBody>
                  <a:tcPr marL="60375" marR="603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Spalné teplo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</a:t>
                      </a:r>
                      <a:r>
                        <a:rPr lang="cs-CZ" sz="1000" b="1" baseline="-25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cs-CZ" sz="1000" b="1" baseline="30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</a:t>
                      </a: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75" marR="603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Výhřevnost</a:t>
                      </a:r>
                      <a:br>
                        <a:rPr lang="cs-CZ" sz="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endParaRPr lang="cs-CZ" sz="9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</a:t>
                      </a:r>
                      <a:r>
                        <a:rPr lang="cs-CZ" sz="1000" b="1" baseline="-25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cs-CZ" sz="1000" b="1" baseline="30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</a:t>
                      </a:r>
                      <a:endParaRPr lang="cs-CZ" sz="1000" dirty="0"/>
                    </a:p>
                  </a:txBody>
                  <a:tcPr marL="60375" marR="603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Základní a elementární analýza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05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75" marR="603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547687"/>
                  </a:ext>
                </a:extLst>
              </a:tr>
              <a:tr h="83292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MJ/kg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MJ/l</a:t>
                      </a:r>
                    </a:p>
                    <a:p>
                      <a:endParaRPr lang="cs-CZ" dirty="0"/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Voda původní podle Karl Fischera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</a:t>
                      </a:r>
                      <a:r>
                        <a:rPr lang="cs-CZ" sz="1000" b="1" baseline="-25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cs-CZ" sz="1000" b="1" baseline="30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</a:t>
                      </a:r>
                      <a:endParaRPr lang="cs-CZ" sz="1000" b="1" baseline="30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75" marR="603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Síra veškerá původní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cs-CZ" sz="1000" b="1" baseline="-25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cs-CZ" sz="1000" b="1" baseline="30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</a:t>
                      </a:r>
                      <a:endParaRPr lang="cs-CZ" sz="1000" b="1" baseline="30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75" marR="603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Uhlík původní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lang="cs-CZ" sz="1000" b="1" baseline="-25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cs-CZ" sz="1000" b="1" baseline="30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</a:t>
                      </a:r>
                      <a:endParaRPr lang="cs-CZ" sz="1000" b="1" baseline="30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75" marR="603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Vodík původní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lang="cs-CZ" sz="1000" b="1" baseline="-25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cs-CZ" sz="1000" b="1" baseline="30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</a:t>
                      </a:r>
                      <a:endParaRPr lang="cs-CZ" sz="1000" b="1" baseline="30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75" marR="603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Dusík původní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cs-CZ" sz="1000" b="1" baseline="-25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cs-CZ" sz="1000" b="1" baseline="30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</a:t>
                      </a:r>
                      <a:endParaRPr lang="cs-CZ" sz="1000" b="1" baseline="30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75" marR="603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Kyslík původní dopočten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cs-CZ" sz="1000" b="1" baseline="-25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lang="cs-CZ" sz="1000" b="1" baseline="30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</a:t>
                      </a:r>
                      <a:endParaRPr lang="cs-CZ" sz="1000" b="1" baseline="30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75" marR="603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Popel původní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0728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cs-CZ" sz="1000" b="1" baseline="30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60375" marR="603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9711117"/>
                  </a:ext>
                </a:extLst>
              </a:tr>
              <a:tr h="28359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(% m/m)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766884"/>
                  </a:ext>
                </a:extLst>
              </a:tr>
              <a:tr h="5049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Motorová nafta (MN) bez biosložky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830,1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52,7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45,80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42,84</a:t>
                      </a:r>
                      <a:endParaRPr lang="cs-CZ" sz="900" dirty="0"/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35,6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0,007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0,00101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85,64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13,55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0,14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0,60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&lt; 0,001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1501083"/>
                  </a:ext>
                </a:extLst>
              </a:tr>
              <a:tr h="5049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TME</a:t>
                      </a:r>
                      <a:r>
                        <a:rPr lang="cs-CZ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– FAME z živočišných tuků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875,2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62,0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45,74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42,88</a:t>
                      </a:r>
                      <a:endParaRPr lang="cs-CZ" sz="900" dirty="0"/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37,5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0,016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0,00186</a:t>
                      </a: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76,80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13,11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0,16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9,86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&lt; 0,005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4461511"/>
                  </a:ext>
                </a:extLst>
              </a:tr>
              <a:tr h="5049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HVO</a:t>
                      </a:r>
                      <a:r>
                        <a:rPr lang="cs-CZ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– obnovitelná </a:t>
                      </a:r>
                      <a:r>
                        <a:rPr lang="cs-CZ" sz="1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parafinická</a:t>
                      </a:r>
                      <a:r>
                        <a:rPr lang="cs-CZ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nafta z hydrogenace </a:t>
                      </a:r>
                      <a:r>
                        <a:rPr lang="cs-CZ" sz="1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bioolejů</a:t>
                      </a:r>
                      <a:r>
                        <a:rPr lang="cs-CZ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cs-CZ" sz="1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biotuků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778,9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&gt;73,6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46,91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43,63</a:t>
                      </a:r>
                      <a:endParaRPr lang="cs-CZ" sz="900" dirty="0"/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34,0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0,003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&lt; 0,0003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84,03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15,04</a:t>
                      </a: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0,16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0,72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&lt; 0,001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3728604"/>
                  </a:ext>
                </a:extLst>
              </a:tr>
              <a:tr h="5049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HVO 75 % v/v</a:t>
                      </a:r>
                      <a:b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+ 25 % v/v TME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803,1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&gt;73,6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45,00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9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41,77</a:t>
                      </a:r>
                      <a:endParaRPr lang="cs-CZ" sz="900" dirty="0"/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/>
                        <a:t>33,5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0,007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0,00054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81,85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14,78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0,15</a:t>
                      </a:r>
                      <a:endParaRPr lang="cs-CZ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3,16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&lt; 0,001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6361816"/>
                  </a:ext>
                </a:extLst>
              </a:tr>
              <a:tr h="5049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SMN 6,8 % v/v TME + 20 % v/v HVO</a:t>
                      </a:r>
                      <a:br>
                        <a:rPr lang="cs-CZ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lang="cs-CZ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+ 73,2 % v/v MN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822,9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58,1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45,69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9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42,61</a:t>
                      </a:r>
                      <a:endParaRPr lang="cs-CZ" sz="900" dirty="0">
                        <a:solidFill>
                          <a:schemeClr val="bg1"/>
                        </a:solidFill>
                      </a:endParaRP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>
                          <a:solidFill>
                            <a:schemeClr val="bg1"/>
                          </a:solidFill>
                        </a:rPr>
                        <a:t>35,1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0,005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0,00088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84,46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14,10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0,15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1,22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cs-CZ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&lt; 0,01</a:t>
                      </a:r>
                    </a:p>
                  </a:txBody>
                  <a:tcPr marL="60375" marR="603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05064"/>
                  </a:ext>
                </a:extLst>
              </a:tr>
            </a:tbl>
          </a:graphicData>
        </a:graphic>
      </p:graphicFrame>
      <p:sp>
        <p:nvSpPr>
          <p:cNvPr id="18" name="Ovál 4">
            <a:extLst>
              <a:ext uri="{FF2B5EF4-FFF2-40B4-BE49-F238E27FC236}">
                <a16:creationId xmlns:a16="http://schemas.microsoft.com/office/drawing/2014/main" id="{287CFAF3-9BB7-D475-624B-B9222355614B}"/>
              </a:ext>
            </a:extLst>
          </p:cNvPr>
          <p:cNvSpPr/>
          <p:nvPr/>
        </p:nvSpPr>
        <p:spPr>
          <a:xfrm>
            <a:off x="3331028" y="3682329"/>
            <a:ext cx="426720" cy="312420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21" name="Ovál 5">
            <a:extLst>
              <a:ext uri="{FF2B5EF4-FFF2-40B4-BE49-F238E27FC236}">
                <a16:creationId xmlns:a16="http://schemas.microsoft.com/office/drawing/2014/main" id="{49FB8FEE-4EED-067C-64C2-855019401725}"/>
              </a:ext>
            </a:extLst>
          </p:cNvPr>
          <p:cNvSpPr/>
          <p:nvPr/>
        </p:nvSpPr>
        <p:spPr>
          <a:xfrm>
            <a:off x="4877888" y="3667089"/>
            <a:ext cx="426720" cy="312420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/>
          </a:p>
        </p:txBody>
      </p:sp>
      <p:sp>
        <p:nvSpPr>
          <p:cNvPr id="22" name="Ovál 6">
            <a:extLst>
              <a:ext uri="{FF2B5EF4-FFF2-40B4-BE49-F238E27FC236}">
                <a16:creationId xmlns:a16="http://schemas.microsoft.com/office/drawing/2014/main" id="{80D579BE-873F-5D9C-4E94-5F267528CEF9}"/>
              </a:ext>
            </a:extLst>
          </p:cNvPr>
          <p:cNvSpPr/>
          <p:nvPr/>
        </p:nvSpPr>
        <p:spPr>
          <a:xfrm>
            <a:off x="4877888" y="5838789"/>
            <a:ext cx="426720" cy="31242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/>
          </a:p>
        </p:txBody>
      </p:sp>
      <p:sp>
        <p:nvSpPr>
          <p:cNvPr id="23" name="Ovál 9">
            <a:extLst>
              <a:ext uri="{FF2B5EF4-FFF2-40B4-BE49-F238E27FC236}">
                <a16:creationId xmlns:a16="http://schemas.microsoft.com/office/drawing/2014/main" id="{54EEE4C3-B9FD-CB5F-2E1B-8253D07A3F32}"/>
              </a:ext>
            </a:extLst>
          </p:cNvPr>
          <p:cNvSpPr/>
          <p:nvPr/>
        </p:nvSpPr>
        <p:spPr>
          <a:xfrm>
            <a:off x="3331028" y="5838789"/>
            <a:ext cx="426720" cy="31242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1739539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7A5025-66DA-4C58-C7DA-F898D6DAD0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969BA-55CA-6181-8BCD-E1D8AD382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2" y="609600"/>
            <a:ext cx="11177636" cy="753035"/>
          </a:xfrm>
        </p:spPr>
        <p:txBody>
          <a:bodyPr>
            <a:no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Porovnání vybraných vlastností vzorku motorové nafty bez biosložky a směsné motorové nafty 6,8 % v/v TME, 20 % v/v HVO a 73,2 % v/v MN – akreditované analýzy</a:t>
            </a:r>
            <a:endParaRPr lang="cs-CZ" sz="2400" dirty="0">
              <a:solidFill>
                <a:srgbClr val="92D05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2A81D3-2FAC-1B9A-011E-29C944A08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9D9EB547-5F68-49A0-B58D-40043B1E500D}" type="slidenum">
              <a:rPr lang="cs-CZ" sz="1200" b="1" smtClean="0"/>
              <a:pPr/>
              <a:t>11</a:t>
            </a:fld>
            <a:endParaRPr lang="cs-CZ" sz="1200" b="1" dirty="0"/>
          </a:p>
        </p:txBody>
      </p:sp>
      <p:graphicFrame>
        <p:nvGraphicFramePr>
          <p:cNvPr id="34" name="Zástupný symbol pro obsah 6">
            <a:extLst>
              <a:ext uri="{FF2B5EF4-FFF2-40B4-BE49-F238E27FC236}">
                <a16:creationId xmlns:a16="http://schemas.microsoft.com/office/drawing/2014/main" id="{6C647A5F-757A-8B18-41D5-EDF3A2C570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0643456"/>
              </p:ext>
            </p:extLst>
          </p:nvPr>
        </p:nvGraphicFramePr>
        <p:xfrm>
          <a:off x="677332" y="1859425"/>
          <a:ext cx="8361579" cy="3158428"/>
        </p:xfrm>
        <a:graphic>
          <a:graphicData uri="http://schemas.openxmlformats.org/drawingml/2006/table">
            <a:tbl>
              <a:tblPr firstRow="1" firstCol="1" bandRow="1"/>
              <a:tblGrid>
                <a:gridCol w="1545998">
                  <a:extLst>
                    <a:ext uri="{9D8B030D-6E8A-4147-A177-3AD203B41FA5}">
                      <a16:colId xmlns:a16="http://schemas.microsoft.com/office/drawing/2014/main" val="282588040"/>
                    </a:ext>
                  </a:extLst>
                </a:gridCol>
                <a:gridCol w="810705">
                  <a:extLst>
                    <a:ext uri="{9D8B030D-6E8A-4147-A177-3AD203B41FA5}">
                      <a16:colId xmlns:a16="http://schemas.microsoft.com/office/drawing/2014/main" val="2603403387"/>
                    </a:ext>
                  </a:extLst>
                </a:gridCol>
                <a:gridCol w="999241">
                  <a:extLst>
                    <a:ext uri="{9D8B030D-6E8A-4147-A177-3AD203B41FA5}">
                      <a16:colId xmlns:a16="http://schemas.microsoft.com/office/drawing/2014/main" val="687666414"/>
                    </a:ext>
                  </a:extLst>
                </a:gridCol>
                <a:gridCol w="678730">
                  <a:extLst>
                    <a:ext uri="{9D8B030D-6E8A-4147-A177-3AD203B41FA5}">
                      <a16:colId xmlns:a16="http://schemas.microsoft.com/office/drawing/2014/main" val="65799636"/>
                    </a:ext>
                  </a:extLst>
                </a:gridCol>
                <a:gridCol w="744717">
                  <a:extLst>
                    <a:ext uri="{9D8B030D-6E8A-4147-A177-3AD203B41FA5}">
                      <a16:colId xmlns:a16="http://schemas.microsoft.com/office/drawing/2014/main" val="868980521"/>
                    </a:ext>
                  </a:extLst>
                </a:gridCol>
                <a:gridCol w="754145">
                  <a:extLst>
                    <a:ext uri="{9D8B030D-6E8A-4147-A177-3AD203B41FA5}">
                      <a16:colId xmlns:a16="http://schemas.microsoft.com/office/drawing/2014/main" val="204568277"/>
                    </a:ext>
                  </a:extLst>
                </a:gridCol>
                <a:gridCol w="1112363">
                  <a:extLst>
                    <a:ext uri="{9D8B030D-6E8A-4147-A177-3AD203B41FA5}">
                      <a16:colId xmlns:a16="http://schemas.microsoft.com/office/drawing/2014/main" val="2086053091"/>
                    </a:ext>
                  </a:extLst>
                </a:gridCol>
                <a:gridCol w="772998">
                  <a:extLst>
                    <a:ext uri="{9D8B030D-6E8A-4147-A177-3AD203B41FA5}">
                      <a16:colId xmlns:a16="http://schemas.microsoft.com/office/drawing/2014/main" val="1631729247"/>
                    </a:ext>
                  </a:extLst>
                </a:gridCol>
                <a:gridCol w="942682">
                  <a:extLst>
                    <a:ext uri="{9D8B030D-6E8A-4147-A177-3AD203B41FA5}">
                      <a16:colId xmlns:a16="http://schemas.microsoft.com/office/drawing/2014/main" val="3740506011"/>
                    </a:ext>
                  </a:extLst>
                </a:gridCol>
              </a:tblGrid>
              <a:tr h="11167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7227" marR="57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Teplota vylučování parafínů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(°C)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227" marR="57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Teplota filtrovatelnosti (CFPP)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(°C)</a:t>
                      </a:r>
                    </a:p>
                  </a:txBody>
                  <a:tcPr marL="57227" marR="57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Síra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(mg/kg)</a:t>
                      </a:r>
                    </a:p>
                  </a:txBody>
                  <a:tcPr marL="57227" marR="57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Mazivost</a:t>
                      </a: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HFRR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(um)</a:t>
                      </a:r>
                    </a:p>
                  </a:txBody>
                  <a:tcPr marL="57227" marR="57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Oxidační stabilita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Rancimat</a:t>
                      </a: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při 110°C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(h)</a:t>
                      </a:r>
                    </a:p>
                  </a:txBody>
                  <a:tcPr marL="57227" marR="57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Polyaromatické</a:t>
                      </a: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uhlovodíky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(% m/m)</a:t>
                      </a:r>
                    </a:p>
                  </a:txBody>
                  <a:tcPr marL="57227" marR="57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Cetanové číslo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(-)</a:t>
                      </a:r>
                    </a:p>
                  </a:txBody>
                  <a:tcPr marL="57227" marR="57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Emisní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faktor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(g CO</a:t>
                      </a:r>
                      <a:r>
                        <a:rPr lang="cs-CZ" sz="1000" b="1" baseline="-25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2eq</a:t>
                      </a: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/MJ)</a:t>
                      </a:r>
                    </a:p>
                  </a:txBody>
                  <a:tcPr marL="57227" marR="5722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6720311"/>
                  </a:ext>
                </a:extLst>
              </a:tr>
              <a:tr h="5698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Motorová nafta(MN) bez biosložky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(ČSN EN ISO 590 01)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7227" marR="57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None/>
                      </a:pPr>
                      <a:r>
                        <a:rPr lang="cs-CZ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- 7</a:t>
                      </a:r>
                    </a:p>
                  </a:txBody>
                  <a:tcPr marL="57227" marR="57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lvl="0" indent="-28575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cs-CZ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cs-CZ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TŘÍDA F</a:t>
                      </a:r>
                    </a:p>
                  </a:txBody>
                  <a:tcPr marL="57227" marR="57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10,1</a:t>
                      </a:r>
                    </a:p>
                  </a:txBody>
                  <a:tcPr marL="57227" marR="57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420</a:t>
                      </a:r>
                    </a:p>
                  </a:txBody>
                  <a:tcPr marL="57227" marR="57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57227" marR="57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2,8</a:t>
                      </a:r>
                    </a:p>
                  </a:txBody>
                  <a:tcPr marL="57227" marR="57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52,7</a:t>
                      </a:r>
                    </a:p>
                  </a:txBody>
                  <a:tcPr marL="57227" marR="57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95,1</a:t>
                      </a:r>
                    </a:p>
                  </a:txBody>
                  <a:tcPr marL="57227" marR="57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3961970"/>
                  </a:ext>
                </a:extLst>
              </a:tr>
              <a:tr h="8397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Směsná motorová nafta (SMN)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6,8 % v/v TME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20 % v/v HVO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73,2 % v/v MN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  (ČSN EN 590)</a:t>
                      </a:r>
                    </a:p>
                  </a:txBody>
                  <a:tcPr marL="57227" marR="57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Calibri" panose="020F0502020204030204" pitchFamily="34" charset="0"/>
                        <a:buNone/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- 8</a:t>
                      </a:r>
                    </a:p>
                  </a:txBody>
                  <a:tcPr marL="57227" marR="57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TŘÍDA F NE TŘÍDA D</a:t>
                      </a:r>
                    </a:p>
                  </a:txBody>
                  <a:tcPr marL="57227" marR="57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8,8</a:t>
                      </a:r>
                    </a:p>
                  </a:txBody>
                  <a:tcPr marL="57227" marR="57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360</a:t>
                      </a:r>
                    </a:p>
                  </a:txBody>
                  <a:tcPr marL="57227" marR="57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&gt;48</a:t>
                      </a:r>
                    </a:p>
                  </a:txBody>
                  <a:tcPr marL="57227" marR="57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57227" marR="57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58,1</a:t>
                      </a:r>
                    </a:p>
                  </a:txBody>
                  <a:tcPr marL="57227" marR="57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73,3 </a:t>
                      </a:r>
                    </a:p>
                  </a:txBody>
                  <a:tcPr marL="57227" marR="572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197089"/>
                  </a:ext>
                </a:extLst>
              </a:tr>
            </a:tbl>
          </a:graphicData>
        </a:graphic>
      </p:graphicFrame>
      <p:sp>
        <p:nvSpPr>
          <p:cNvPr id="36" name="TextovéPole 7">
            <a:extLst>
              <a:ext uri="{FF2B5EF4-FFF2-40B4-BE49-F238E27FC236}">
                <a16:creationId xmlns:a16="http://schemas.microsoft.com/office/drawing/2014/main" id="{E32656C8-49D0-51F1-B9AE-58E879E588CC}"/>
              </a:ext>
            </a:extLst>
          </p:cNvPr>
          <p:cNvSpPr txBox="1"/>
          <p:nvPr/>
        </p:nvSpPr>
        <p:spPr>
          <a:xfrm>
            <a:off x="9038911" y="1853676"/>
            <a:ext cx="2827174" cy="3488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indent="-215900"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400" b="1" dirty="0"/>
              <a:t>Zlepšené vlastnosti SMN 6,8 % v/v TME a 20 % v/v HVO ve srovnání s MN:</a:t>
            </a:r>
          </a:p>
          <a:p>
            <a:pPr marL="673100" lvl="1" indent="-215900"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400" dirty="0"/>
              <a:t>cetanové číslo</a:t>
            </a:r>
          </a:p>
          <a:p>
            <a:pPr marL="673100" lvl="1" indent="-215900"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400" dirty="0"/>
              <a:t>obsah síry</a:t>
            </a:r>
          </a:p>
          <a:p>
            <a:pPr marL="673100" lvl="1" indent="-215900"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400" dirty="0" err="1"/>
              <a:t>mazivost</a:t>
            </a:r>
            <a:endParaRPr lang="cs-CZ" sz="1400" dirty="0"/>
          </a:p>
          <a:p>
            <a:pPr marL="673100" lvl="1" indent="-215900"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400" dirty="0"/>
              <a:t>celkový obsah aromátů</a:t>
            </a:r>
          </a:p>
          <a:p>
            <a:pPr marL="673100" lvl="1" indent="-215900"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400" dirty="0"/>
              <a:t>obsah </a:t>
            </a:r>
            <a:r>
              <a:rPr lang="cs-CZ" sz="1400" dirty="0" err="1"/>
              <a:t>polyaromátu</a:t>
            </a:r>
            <a:endParaRPr lang="cs-CZ" sz="1400" dirty="0"/>
          </a:p>
          <a:p>
            <a:pPr marL="673100" lvl="1" indent="-215900"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400" dirty="0"/>
              <a:t>oxidační stabilita</a:t>
            </a:r>
          </a:p>
          <a:p>
            <a:pPr marL="673100" lvl="1" indent="-215900"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400" dirty="0"/>
              <a:t>emisní faktor</a:t>
            </a:r>
          </a:p>
          <a:p>
            <a:pPr marL="215900" indent="-215900"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endParaRPr lang="cs-CZ" sz="1400" dirty="0"/>
          </a:p>
        </p:txBody>
      </p:sp>
      <p:sp>
        <p:nvSpPr>
          <p:cNvPr id="38" name="Ovál 4">
            <a:extLst>
              <a:ext uri="{FF2B5EF4-FFF2-40B4-BE49-F238E27FC236}">
                <a16:creationId xmlns:a16="http://schemas.microsoft.com/office/drawing/2014/main" id="{B334F602-9FFF-2050-59FE-A7487C0A1702}"/>
              </a:ext>
            </a:extLst>
          </p:cNvPr>
          <p:cNvSpPr/>
          <p:nvPr/>
        </p:nvSpPr>
        <p:spPr>
          <a:xfrm>
            <a:off x="8211137" y="4205660"/>
            <a:ext cx="650449" cy="461914"/>
          </a:xfrm>
          <a:prstGeom prst="ellipse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vál 9">
            <a:extLst>
              <a:ext uri="{FF2B5EF4-FFF2-40B4-BE49-F238E27FC236}">
                <a16:creationId xmlns:a16="http://schemas.microsoft.com/office/drawing/2014/main" id="{FD496EED-7739-2502-3CFC-29AB8A410B00}"/>
              </a:ext>
            </a:extLst>
          </p:cNvPr>
          <p:cNvSpPr/>
          <p:nvPr/>
        </p:nvSpPr>
        <p:spPr>
          <a:xfrm>
            <a:off x="8190644" y="3249991"/>
            <a:ext cx="650449" cy="461914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0" name="Přímá spojnice 10">
            <a:extLst>
              <a:ext uri="{FF2B5EF4-FFF2-40B4-BE49-F238E27FC236}">
                <a16:creationId xmlns:a16="http://schemas.microsoft.com/office/drawing/2014/main" id="{12117F38-9E19-F7CD-1566-2EC270BBF5FE}"/>
              </a:ext>
            </a:extLst>
          </p:cNvPr>
          <p:cNvCxnSpPr>
            <a:cxnSpLocks/>
            <a:stCxn id="38" idx="4"/>
            <a:endCxn id="44" idx="0"/>
          </p:cNvCxnSpPr>
          <p:nvPr/>
        </p:nvCxnSpPr>
        <p:spPr>
          <a:xfrm>
            <a:off x="8536362" y="4667574"/>
            <a:ext cx="460273" cy="4290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ovéPole 7">
            <a:extLst>
              <a:ext uri="{FF2B5EF4-FFF2-40B4-BE49-F238E27FC236}">
                <a16:creationId xmlns:a16="http://schemas.microsoft.com/office/drawing/2014/main" id="{4D2D72EC-50DC-8D82-01D1-C394E0CEB078}"/>
              </a:ext>
            </a:extLst>
          </p:cNvPr>
          <p:cNvSpPr txBox="1"/>
          <p:nvPr/>
        </p:nvSpPr>
        <p:spPr>
          <a:xfrm>
            <a:off x="4716451" y="5118690"/>
            <a:ext cx="349898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indent="-215900"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SMN 6,8 % v/v TME a 20 % v/v HVO:</a:t>
            </a:r>
          </a:p>
          <a:p>
            <a:pPr marL="673100" lvl="1" indent="-215900"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MONOAROMATY: 16,3 % m/m</a:t>
            </a:r>
          </a:p>
          <a:p>
            <a:pPr marL="673100" lvl="1" indent="-215900"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DIAROMÁTY: 1,7 % m/m</a:t>
            </a:r>
          </a:p>
          <a:p>
            <a:pPr marL="673100" lvl="1" indent="-215900"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TRIAROMÁTY: 0,2 % m/m</a:t>
            </a:r>
          </a:p>
        </p:txBody>
      </p:sp>
      <p:sp>
        <p:nvSpPr>
          <p:cNvPr id="43" name="TextovéPole 7">
            <a:extLst>
              <a:ext uri="{FF2B5EF4-FFF2-40B4-BE49-F238E27FC236}">
                <a16:creationId xmlns:a16="http://schemas.microsoft.com/office/drawing/2014/main" id="{18C27965-1A9A-1A4B-EFD6-6D9FC89CC56D}"/>
              </a:ext>
            </a:extLst>
          </p:cNvPr>
          <p:cNvSpPr txBox="1"/>
          <p:nvPr/>
        </p:nvSpPr>
        <p:spPr>
          <a:xfrm>
            <a:off x="1340262" y="5118690"/>
            <a:ext cx="3376189" cy="1682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indent="-215900"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Motorová nafta:</a:t>
            </a:r>
          </a:p>
          <a:p>
            <a:pPr marL="673100" lvl="1" indent="-215900"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MONOAROMATY 21,8 % m/m</a:t>
            </a:r>
          </a:p>
          <a:p>
            <a:pPr marL="673100" lvl="1" indent="-215900"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DIAROMÁTY: 2,4 % m/m</a:t>
            </a:r>
          </a:p>
          <a:p>
            <a:pPr marL="673100" lvl="1" indent="-215900"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TRIAROMÁTY: 0,4 % m/m</a:t>
            </a:r>
          </a:p>
          <a:p>
            <a:pPr marL="215900" indent="-215900"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endParaRPr lang="cs-CZ" sz="1400" dirty="0"/>
          </a:p>
        </p:txBody>
      </p:sp>
      <p:sp>
        <p:nvSpPr>
          <p:cNvPr id="44" name="TextovéPole 13">
            <a:extLst>
              <a:ext uri="{FF2B5EF4-FFF2-40B4-BE49-F238E27FC236}">
                <a16:creationId xmlns:a16="http://schemas.microsoft.com/office/drawing/2014/main" id="{76B74EEC-07B4-912B-EF73-5556770AFB34}"/>
              </a:ext>
            </a:extLst>
          </p:cNvPr>
          <p:cNvSpPr txBox="1"/>
          <p:nvPr/>
        </p:nvSpPr>
        <p:spPr>
          <a:xfrm>
            <a:off x="8459307" y="5096632"/>
            <a:ext cx="107465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ÚSPORA</a:t>
            </a:r>
          </a:p>
          <a:p>
            <a:pPr algn="ctr"/>
            <a:r>
              <a:rPr lang="cs-CZ" sz="1050" b="1" dirty="0">
                <a:latin typeface="Arial" panose="020B0604020202020204" pitchFamily="34" charset="0"/>
                <a:cs typeface="Arial" panose="020B0604020202020204" pitchFamily="34" charset="0"/>
              </a:rPr>
              <a:t>22,9 %</a:t>
            </a:r>
          </a:p>
        </p:txBody>
      </p:sp>
    </p:spTree>
    <p:extLst>
      <p:ext uri="{BB962C8B-B14F-4D97-AF65-F5344CB8AC3E}">
        <p14:creationId xmlns:p14="http://schemas.microsoft.com/office/powerpoint/2010/main" val="30345737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7A5025-66DA-4C58-C7DA-F898D6DAD0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969BA-55CA-6181-8BCD-E1D8AD382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2" y="609600"/>
            <a:ext cx="11177636" cy="753035"/>
          </a:xfrm>
        </p:spPr>
        <p:txBody>
          <a:bodyPr>
            <a:no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Vybrané typické vlastnosti vzorků MEŘO</a:t>
            </a:r>
            <a:r>
              <a:rPr lang="cs-CZ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 TME</a:t>
            </a:r>
            <a:r>
              <a:rPr lang="cs-CZ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analyzované v rámci mezilaboratorních kruhových testů organizovaných VÚZT, SVB a CTL GŘC v roce 2018 (MEŘO) a 2023 – SVB22-2 (TME)</a:t>
            </a:r>
            <a:endParaRPr lang="cs-CZ" sz="2400" dirty="0">
              <a:solidFill>
                <a:srgbClr val="92D05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2A81D3-2FAC-1B9A-011E-29C944A08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9D9EB547-5F68-49A0-B58D-40043B1E500D}" type="slidenum">
              <a:rPr lang="cs-CZ" sz="1200" b="1" smtClean="0"/>
              <a:pPr/>
              <a:t>12</a:t>
            </a:fld>
            <a:endParaRPr lang="cs-CZ" sz="1200" b="1" dirty="0"/>
          </a:p>
        </p:txBody>
      </p:sp>
      <p:sp>
        <p:nvSpPr>
          <p:cNvPr id="43" name="TextovéPole 7">
            <a:extLst>
              <a:ext uri="{FF2B5EF4-FFF2-40B4-BE49-F238E27FC236}">
                <a16:creationId xmlns:a16="http://schemas.microsoft.com/office/drawing/2014/main" id="{18C27965-1A9A-1A4B-EFD6-6D9FC89CC56D}"/>
              </a:ext>
            </a:extLst>
          </p:cNvPr>
          <p:cNvSpPr txBox="1"/>
          <p:nvPr/>
        </p:nvSpPr>
        <p:spPr>
          <a:xfrm>
            <a:off x="1853446" y="5822086"/>
            <a:ext cx="4985893" cy="1102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1) MEŘO - FAME z řepkového oleje (RME)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2) TME - FAME z živočišného tuku</a:t>
            </a:r>
            <a:endParaRPr lang="cs-CZ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15900" indent="-215900"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</a:pPr>
            <a:endParaRPr lang="cs-CZ" sz="1400" dirty="0"/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736900C9-6173-67E4-14AA-155B2573AE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3441517"/>
              </p:ext>
            </p:extLst>
          </p:nvPr>
        </p:nvGraphicFramePr>
        <p:xfrm>
          <a:off x="1290424" y="2177870"/>
          <a:ext cx="8424332" cy="3460306"/>
        </p:xfrm>
        <a:graphic>
          <a:graphicData uri="http://schemas.openxmlformats.org/drawingml/2006/table">
            <a:tbl>
              <a:tblPr firstRow="1" firstCol="1" bandRow="1"/>
              <a:tblGrid>
                <a:gridCol w="1013459">
                  <a:extLst>
                    <a:ext uri="{9D8B030D-6E8A-4147-A177-3AD203B41FA5}">
                      <a16:colId xmlns:a16="http://schemas.microsoft.com/office/drawing/2014/main" val="801987771"/>
                    </a:ext>
                  </a:extLst>
                </a:gridCol>
                <a:gridCol w="794319">
                  <a:extLst>
                    <a:ext uri="{9D8B030D-6E8A-4147-A177-3AD203B41FA5}">
                      <a16:colId xmlns:a16="http://schemas.microsoft.com/office/drawing/2014/main" val="3936320365"/>
                    </a:ext>
                  </a:extLst>
                </a:gridCol>
                <a:gridCol w="709042">
                  <a:extLst>
                    <a:ext uri="{9D8B030D-6E8A-4147-A177-3AD203B41FA5}">
                      <a16:colId xmlns:a16="http://schemas.microsoft.com/office/drawing/2014/main" val="267333329"/>
                    </a:ext>
                  </a:extLst>
                </a:gridCol>
                <a:gridCol w="705028">
                  <a:extLst>
                    <a:ext uri="{9D8B030D-6E8A-4147-A177-3AD203B41FA5}">
                      <a16:colId xmlns:a16="http://schemas.microsoft.com/office/drawing/2014/main" val="1636311374"/>
                    </a:ext>
                  </a:extLst>
                </a:gridCol>
                <a:gridCol w="686684">
                  <a:extLst>
                    <a:ext uri="{9D8B030D-6E8A-4147-A177-3AD203B41FA5}">
                      <a16:colId xmlns:a16="http://schemas.microsoft.com/office/drawing/2014/main" val="195560870"/>
                    </a:ext>
                  </a:extLst>
                </a:gridCol>
                <a:gridCol w="686684">
                  <a:extLst>
                    <a:ext uri="{9D8B030D-6E8A-4147-A177-3AD203B41FA5}">
                      <a16:colId xmlns:a16="http://schemas.microsoft.com/office/drawing/2014/main" val="3826034023"/>
                    </a:ext>
                  </a:extLst>
                </a:gridCol>
                <a:gridCol w="686072">
                  <a:extLst>
                    <a:ext uri="{9D8B030D-6E8A-4147-A177-3AD203B41FA5}">
                      <a16:colId xmlns:a16="http://schemas.microsoft.com/office/drawing/2014/main" val="2006934810"/>
                    </a:ext>
                  </a:extLst>
                </a:gridCol>
                <a:gridCol w="661613">
                  <a:extLst>
                    <a:ext uri="{9D8B030D-6E8A-4147-A177-3AD203B41FA5}">
                      <a16:colId xmlns:a16="http://schemas.microsoft.com/office/drawing/2014/main" val="2924834474"/>
                    </a:ext>
                  </a:extLst>
                </a:gridCol>
                <a:gridCol w="603562">
                  <a:extLst>
                    <a:ext uri="{9D8B030D-6E8A-4147-A177-3AD203B41FA5}">
                      <a16:colId xmlns:a16="http://schemas.microsoft.com/office/drawing/2014/main" val="1892980679"/>
                    </a:ext>
                  </a:extLst>
                </a:gridCol>
                <a:gridCol w="615414">
                  <a:extLst>
                    <a:ext uri="{9D8B030D-6E8A-4147-A177-3AD203B41FA5}">
                      <a16:colId xmlns:a16="http://schemas.microsoft.com/office/drawing/2014/main" val="3359008200"/>
                    </a:ext>
                  </a:extLst>
                </a:gridCol>
                <a:gridCol w="563602">
                  <a:extLst>
                    <a:ext uri="{9D8B030D-6E8A-4147-A177-3AD203B41FA5}">
                      <a16:colId xmlns:a16="http://schemas.microsoft.com/office/drawing/2014/main" val="579345409"/>
                    </a:ext>
                  </a:extLst>
                </a:gridCol>
                <a:gridCol w="698853">
                  <a:extLst>
                    <a:ext uri="{9D8B030D-6E8A-4147-A177-3AD203B41FA5}">
                      <a16:colId xmlns:a16="http://schemas.microsoft.com/office/drawing/2014/main" val="1756753942"/>
                    </a:ext>
                  </a:extLst>
                </a:gridCol>
              </a:tblGrid>
              <a:tr h="343620">
                <a:tc rowSpan="3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FAME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Hustota při 15</a:t>
                      </a: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</a:t>
                      </a: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(kg/m</a:t>
                      </a:r>
                      <a:r>
                        <a:rPr lang="cs-CZ" sz="1200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TVP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bod zápalu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</a:t>
                      </a: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CFPP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</a:t>
                      </a: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SÍRA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(mg/kg)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Jodové číslo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(g jod/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 g)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FAME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18:3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 hm)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GLYCERIDY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Cetanové číslo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- 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6205471"/>
                  </a:ext>
                </a:extLst>
              </a:tr>
              <a:tr h="416282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MONO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</a:t>
                      </a:r>
                      <a:endParaRPr lang="cs-CZ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TRI</a:t>
                      </a:r>
                      <a:endParaRPr lang="cs-CZ" sz="1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270197"/>
                  </a:ext>
                </a:extLst>
              </a:tr>
              <a:tr h="322568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 hm)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890936"/>
                  </a:ext>
                </a:extLst>
              </a:tr>
              <a:tr h="52493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MEŘO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(nedestilované)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Průměr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882,6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-4,1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-14,5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108,5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0,54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7186044"/>
                  </a:ext>
                </a:extLst>
              </a:tr>
              <a:tr h="6176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Směrodat</a:t>
                      </a: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odchylka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294187"/>
                  </a:ext>
                </a:extLst>
              </a:tr>
              <a:tr h="617633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TME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(destilované)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Průměr</a:t>
                      </a:r>
                      <a:endParaRPr lang="cs-CZ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874,8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13,7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10,4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6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20,7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6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55,8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&lt;0,06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</a:t>
                      </a: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0,05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</a:t>
                      </a: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938059"/>
                  </a:ext>
                </a:extLst>
              </a:tr>
              <a:tr h="61763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Směrodat. odchylka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6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6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2,1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999683"/>
                  </a:ext>
                </a:extLst>
              </a:tr>
            </a:tbl>
          </a:graphicData>
        </a:graphic>
      </p:graphicFrame>
      <p:sp>
        <p:nvSpPr>
          <p:cNvPr id="9" name="Ovál 11">
            <a:extLst>
              <a:ext uri="{FF2B5EF4-FFF2-40B4-BE49-F238E27FC236}">
                <a16:creationId xmlns:a16="http://schemas.microsoft.com/office/drawing/2014/main" id="{C5816995-21C2-5ABC-4241-0CD117E39FB1}"/>
              </a:ext>
            </a:extLst>
          </p:cNvPr>
          <p:cNvSpPr/>
          <p:nvPr/>
        </p:nvSpPr>
        <p:spPr>
          <a:xfrm>
            <a:off x="5317223" y="4560456"/>
            <a:ext cx="426720" cy="312420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10" name="Ovál 11">
            <a:extLst>
              <a:ext uri="{FF2B5EF4-FFF2-40B4-BE49-F238E27FC236}">
                <a16:creationId xmlns:a16="http://schemas.microsoft.com/office/drawing/2014/main" id="{347D9FC9-E80D-C9D1-8354-B589DEBDA41C}"/>
              </a:ext>
            </a:extLst>
          </p:cNvPr>
          <p:cNvSpPr/>
          <p:nvPr/>
        </p:nvSpPr>
        <p:spPr>
          <a:xfrm>
            <a:off x="4660933" y="3388391"/>
            <a:ext cx="426720" cy="312420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11" name="Ovál 11">
            <a:extLst>
              <a:ext uri="{FF2B5EF4-FFF2-40B4-BE49-F238E27FC236}">
                <a16:creationId xmlns:a16="http://schemas.microsoft.com/office/drawing/2014/main" id="{F35EAC8C-D7FB-512B-3E0B-B716791BC66E}"/>
              </a:ext>
            </a:extLst>
          </p:cNvPr>
          <p:cNvSpPr/>
          <p:nvPr/>
        </p:nvSpPr>
        <p:spPr>
          <a:xfrm>
            <a:off x="5317223" y="3388391"/>
            <a:ext cx="426720" cy="312420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10115369-0D69-7158-A436-EA67AE18AE68}"/>
              </a:ext>
            </a:extLst>
          </p:cNvPr>
          <p:cNvSpPr/>
          <p:nvPr/>
        </p:nvSpPr>
        <p:spPr>
          <a:xfrm>
            <a:off x="4660933" y="4560456"/>
            <a:ext cx="426720" cy="312420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13" name="Ovál 11">
            <a:extLst>
              <a:ext uri="{FF2B5EF4-FFF2-40B4-BE49-F238E27FC236}">
                <a16:creationId xmlns:a16="http://schemas.microsoft.com/office/drawing/2014/main" id="{FFDEB547-B04A-A36B-CBCE-BC1957D6DA8E}"/>
              </a:ext>
            </a:extLst>
          </p:cNvPr>
          <p:cNvSpPr/>
          <p:nvPr/>
        </p:nvSpPr>
        <p:spPr>
          <a:xfrm>
            <a:off x="9149338" y="3689604"/>
            <a:ext cx="426720" cy="312420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14" name="Ovál 11">
            <a:extLst>
              <a:ext uri="{FF2B5EF4-FFF2-40B4-BE49-F238E27FC236}">
                <a16:creationId xmlns:a16="http://schemas.microsoft.com/office/drawing/2014/main" id="{7994CF40-D598-91C7-EEDF-770540CFBEBD}"/>
              </a:ext>
            </a:extLst>
          </p:cNvPr>
          <p:cNvSpPr/>
          <p:nvPr/>
        </p:nvSpPr>
        <p:spPr>
          <a:xfrm>
            <a:off x="9149338" y="4872876"/>
            <a:ext cx="426720" cy="312420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221652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AEBF1-0764-CC70-2D15-4B4DA59E9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494296" cy="438615"/>
          </a:xfrm>
        </p:spPr>
        <p:txBody>
          <a:bodyPr>
            <a:noAutofit/>
          </a:bodyPr>
          <a:lstStyle/>
          <a:p>
            <a:pPr algn="just">
              <a:buSzPct val="150000"/>
            </a:pPr>
            <a:r>
              <a:rPr lang="en-US" sz="2400" dirty="0">
                <a:solidFill>
                  <a:srgbClr val="92D050"/>
                </a:solidFill>
              </a:rPr>
              <a:t>Agenda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E5CD2898-FBC2-F6EE-5744-7EA19C865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6645" y="1163810"/>
            <a:ext cx="4178710" cy="4356617"/>
          </a:xfrm>
        </p:spPr>
        <p:txBody>
          <a:bodyPr>
            <a:noAutofit/>
          </a:bodyPr>
          <a:lstStyle/>
          <a:p>
            <a:pPr marL="228600" indent="-228600" algn="just">
              <a:buSzPct val="100000"/>
              <a:buFont typeface="+mj-lt"/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RED III implikace pro trh s naftou</a:t>
            </a:r>
            <a:endParaRPr lang="en-US" dirty="0">
              <a:solidFill>
                <a:schemeClr val="tx1"/>
              </a:solidFill>
            </a:endParaRPr>
          </a:p>
          <a:p>
            <a:pPr marL="228600" indent="-228600" algn="just">
              <a:buSzPct val="100000"/>
              <a:buFont typeface="+mj-lt"/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Směs HVO a TME – synergie z pohledu kvality</a:t>
            </a:r>
            <a:endParaRPr lang="en-US" dirty="0">
              <a:solidFill>
                <a:schemeClr val="tx1"/>
              </a:solidFill>
            </a:endParaRPr>
          </a:p>
          <a:p>
            <a:pPr marL="228600" indent="-228600" algn="just">
              <a:buSzPct val="100000"/>
              <a:buFont typeface="+mj-lt"/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Ekonomika a možnosti produktové strategie</a:t>
            </a:r>
          </a:p>
          <a:p>
            <a:pPr marL="228600" indent="-228600" algn="just">
              <a:buSzPct val="100000"/>
              <a:buFont typeface="+mj-lt"/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Vybrané aspekty rozborů - VÚZT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719937-A060-611F-6851-E8A013A8E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9D9EB547-5F68-49A0-B58D-40043B1E500D}" type="slidenum">
              <a:rPr lang="cs-CZ" sz="1200" b="1" smtClean="0"/>
              <a:pPr/>
              <a:t>2</a:t>
            </a:fld>
            <a:endParaRPr lang="cs-CZ" sz="1200" b="1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F58FBC6-87B6-E433-B072-73DEAA5BF0FE}"/>
              </a:ext>
            </a:extLst>
          </p:cNvPr>
          <p:cNvSpPr/>
          <p:nvPr/>
        </p:nvSpPr>
        <p:spPr>
          <a:xfrm>
            <a:off x="4006645" y="1100935"/>
            <a:ext cx="4178710" cy="43861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26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7A5025-66DA-4C58-C7DA-F898D6DAD0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969BA-55CA-6181-8BCD-E1D8AD382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494296" cy="753035"/>
          </a:xfrm>
        </p:spPr>
        <p:txBody>
          <a:bodyPr>
            <a:noAutofit/>
          </a:bodyPr>
          <a:lstStyle/>
          <a:p>
            <a:pPr algn="just">
              <a:buSzPct val="150000"/>
            </a:pPr>
            <a:r>
              <a:rPr lang="cs-CZ" sz="2400" dirty="0">
                <a:solidFill>
                  <a:srgbClr val="92D050"/>
                </a:solidFill>
              </a:rPr>
              <a:t>Klimatické požadavky 2030 v kombinaci s limitem B7 na FAME vyvolávají výraznou </a:t>
            </a:r>
            <a:r>
              <a:rPr lang="en-US" sz="2400" dirty="0">
                <a:solidFill>
                  <a:srgbClr val="92D050"/>
                </a:solidFill>
              </a:rPr>
              <a:t>pot</a:t>
            </a:r>
            <a:r>
              <a:rPr lang="cs-CZ" sz="2400" dirty="0" err="1">
                <a:solidFill>
                  <a:srgbClr val="92D050"/>
                </a:solidFill>
              </a:rPr>
              <a:t>řebu</a:t>
            </a:r>
            <a:r>
              <a:rPr lang="cs-CZ" sz="2400" dirty="0">
                <a:solidFill>
                  <a:srgbClr val="92D050"/>
                </a:solidFill>
              </a:rPr>
              <a:t> HVO.</a:t>
            </a:r>
            <a:endParaRPr lang="en-US" sz="2400" dirty="0">
              <a:solidFill>
                <a:srgbClr val="92D05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2A81D3-2FAC-1B9A-011E-29C944A08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9D9EB547-5F68-49A0-B58D-40043B1E500D}" type="slidenum">
              <a:rPr lang="cs-CZ" sz="1200" b="1" smtClean="0"/>
              <a:pPr/>
              <a:t>3</a:t>
            </a:fld>
            <a:endParaRPr lang="cs-CZ" sz="1200" b="1"/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D368AF21-ED11-F828-BB8C-C0A97F3FF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9283" y="2066037"/>
            <a:ext cx="5203003" cy="4169320"/>
          </a:xfrm>
        </p:spPr>
        <p:txBody>
          <a:bodyPr>
            <a:noAutofit/>
          </a:bodyPr>
          <a:lstStyle/>
          <a:p>
            <a:pPr marL="215900" indent="-215900">
              <a:buSzPct val="100000"/>
              <a:buFont typeface="Arial" panose="020B0604020202020204" pitchFamily="34" charset="0"/>
              <a:buChar char="•"/>
            </a:pPr>
            <a:r>
              <a:rPr lang="cs-CZ" sz="1600" dirty="0"/>
              <a:t>Klimatické požadavky RED III v 2030 implikují minimální objemovou potřebu cca 11.5</a:t>
            </a:r>
            <a:r>
              <a:rPr lang="en-US" sz="1600" dirty="0"/>
              <a:t>%</a:t>
            </a:r>
            <a:r>
              <a:rPr lang="cs-CZ" sz="1600" dirty="0"/>
              <a:t> podílu biopaliv v naftě.</a:t>
            </a:r>
            <a:endParaRPr lang="cs-CZ" sz="1600" dirty="0">
              <a:solidFill>
                <a:schemeClr val="tx1"/>
              </a:solidFill>
            </a:endParaRPr>
          </a:p>
          <a:p>
            <a:pPr marL="215900" indent="-215900">
              <a:buSzPct val="100000"/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/>
                </a:solidFill>
              </a:rPr>
              <a:t>Z hlediska dostupnosti tuto potřebu nad rámec B7 limitu pro FAME bude muset pokrýt HVO, které nenaráží na limit podílu, v jakém může být použito v naftě (B7/B10).</a:t>
            </a:r>
          </a:p>
          <a:p>
            <a:pPr marL="215900" indent="-215900">
              <a:buSzPct val="100000"/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/>
                </a:solidFill>
              </a:rPr>
              <a:t>Alternativy mimo FAME a HVO (tzn. RCF/RFNBO) nejsou aktuálně dostupné a v dohledné době se nedá se očekávat jejich významný podíl.</a:t>
            </a:r>
          </a:p>
          <a:p>
            <a:pPr marL="0" indent="0">
              <a:buSzPct val="100000"/>
              <a:buNone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74B974-6844-490D-5B48-3358C7C2D77D}"/>
              </a:ext>
            </a:extLst>
          </p:cNvPr>
          <p:cNvSpPr/>
          <p:nvPr/>
        </p:nvSpPr>
        <p:spPr>
          <a:xfrm>
            <a:off x="1724233" y="2864499"/>
            <a:ext cx="813694" cy="301378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/>
              <a:t>Objemová potřeba biopaliv</a:t>
            </a:r>
          </a:p>
          <a:p>
            <a:pPr algn="ctr"/>
            <a:r>
              <a:rPr lang="cs-CZ" sz="1000" dirty="0"/>
              <a:t>v naftě</a:t>
            </a:r>
            <a:endParaRPr lang="en-GB" sz="10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73AAEA-1B4B-3B2B-44BA-7D742354F678}"/>
              </a:ext>
            </a:extLst>
          </p:cNvPr>
          <p:cNvSpPr txBox="1"/>
          <p:nvPr/>
        </p:nvSpPr>
        <p:spPr>
          <a:xfrm>
            <a:off x="892997" y="2066037"/>
            <a:ext cx="512717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/>
              <a:t>Objemová potřeba biopaliv v naftě 2030 a její pokrytí</a:t>
            </a:r>
            <a:r>
              <a:rPr lang="cs-CZ" dirty="0"/>
              <a:t> (MOSUMO)</a:t>
            </a:r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59129E7-90AE-4769-815B-F4BC71E1DA59}"/>
              </a:ext>
            </a:extLst>
          </p:cNvPr>
          <p:cNvSpPr txBox="1"/>
          <p:nvPr/>
        </p:nvSpPr>
        <p:spPr>
          <a:xfrm>
            <a:off x="1126265" y="5861579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0</a:t>
            </a:r>
            <a:r>
              <a:rPr lang="cs-CZ" sz="1400" dirty="0"/>
              <a:t>%</a:t>
            </a:r>
            <a:endParaRPr lang="en-GB" sz="14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DD83F2F-B5A6-A067-FF44-BEB2E0941F28}"/>
              </a:ext>
            </a:extLst>
          </p:cNvPr>
          <p:cNvSpPr txBox="1"/>
          <p:nvPr/>
        </p:nvSpPr>
        <p:spPr>
          <a:xfrm>
            <a:off x="1005039" y="2757263"/>
            <a:ext cx="654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11.5%</a:t>
            </a:r>
            <a:endParaRPr lang="en-GB" sz="14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E33A320-F1FB-EB75-718F-A3106F5D3CEE}"/>
              </a:ext>
            </a:extLst>
          </p:cNvPr>
          <p:cNvSpPr txBox="1"/>
          <p:nvPr/>
        </p:nvSpPr>
        <p:spPr>
          <a:xfrm>
            <a:off x="3239286" y="4827819"/>
            <a:ext cx="18692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Až 6-7% pokryje </a:t>
            </a:r>
            <a:r>
              <a:rPr lang="cs-CZ" sz="1400" b="1" dirty="0">
                <a:solidFill>
                  <a:srgbClr val="92D050"/>
                </a:solidFill>
              </a:rPr>
              <a:t>FAME</a:t>
            </a:r>
            <a:r>
              <a:rPr lang="cs-CZ" sz="1400" dirty="0"/>
              <a:t> při využití limitu B7</a:t>
            </a:r>
            <a:endParaRPr lang="en-GB" sz="14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21217B6-0CE4-0AC1-A245-D5EC20377206}"/>
              </a:ext>
            </a:extLst>
          </p:cNvPr>
          <p:cNvSpPr txBox="1"/>
          <p:nvPr/>
        </p:nvSpPr>
        <p:spPr>
          <a:xfrm>
            <a:off x="1110555" y="4385787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5%</a:t>
            </a:r>
            <a:endParaRPr lang="en-GB" sz="14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3864DA0-1C17-9FCA-A37A-909846EEFDEC}"/>
              </a:ext>
            </a:extLst>
          </p:cNvPr>
          <p:cNvSpPr txBox="1"/>
          <p:nvPr/>
        </p:nvSpPr>
        <p:spPr>
          <a:xfrm>
            <a:off x="3239286" y="3076866"/>
            <a:ext cx="140006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Zbylých 4.5-5.5</a:t>
            </a:r>
            <a:r>
              <a:rPr lang="en-US" sz="1400" dirty="0"/>
              <a:t>% </a:t>
            </a:r>
            <a:r>
              <a:rPr lang="en-US" sz="1400" dirty="0" err="1"/>
              <a:t>bude</a:t>
            </a:r>
            <a:r>
              <a:rPr lang="en-US" sz="1400" dirty="0"/>
              <a:t> </a:t>
            </a:r>
            <a:r>
              <a:rPr lang="en-US" sz="1400" dirty="0" err="1"/>
              <a:t>muset</a:t>
            </a:r>
            <a:r>
              <a:rPr lang="en-US" sz="1400" dirty="0"/>
              <a:t> prim</a:t>
            </a:r>
            <a:r>
              <a:rPr lang="cs-CZ" sz="1400" dirty="0" err="1"/>
              <a:t>árně</a:t>
            </a:r>
            <a:r>
              <a:rPr lang="cs-CZ" sz="1400" dirty="0"/>
              <a:t> pokrýt </a:t>
            </a:r>
            <a:r>
              <a:rPr lang="cs-CZ" sz="1400" dirty="0">
                <a:solidFill>
                  <a:srgbClr val="00B0F0"/>
                </a:solidFill>
              </a:rPr>
              <a:t>HVO</a:t>
            </a:r>
            <a:endParaRPr lang="en-GB" sz="1400" dirty="0">
              <a:solidFill>
                <a:srgbClr val="00B0F0"/>
              </a:solidFill>
            </a:endParaRPr>
          </a:p>
        </p:txBody>
      </p:sp>
      <p:sp>
        <p:nvSpPr>
          <p:cNvPr id="41" name="Arrow: Down 40">
            <a:extLst>
              <a:ext uri="{FF2B5EF4-FFF2-40B4-BE49-F238E27FC236}">
                <a16:creationId xmlns:a16="http://schemas.microsoft.com/office/drawing/2014/main" id="{5E29D0B6-C9B8-F14A-1A51-ED197FAB0288}"/>
              </a:ext>
            </a:extLst>
          </p:cNvPr>
          <p:cNvSpPr/>
          <p:nvPr/>
        </p:nvSpPr>
        <p:spPr>
          <a:xfrm rot="10800000">
            <a:off x="2697289" y="2897728"/>
            <a:ext cx="307176" cy="1447216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highlight>
                <a:srgbClr val="0000FF"/>
              </a:highlight>
            </a:endParaRPr>
          </a:p>
        </p:txBody>
      </p:sp>
      <p:sp>
        <p:nvSpPr>
          <p:cNvPr id="42" name="Arrow: Down 41">
            <a:extLst>
              <a:ext uri="{FF2B5EF4-FFF2-40B4-BE49-F238E27FC236}">
                <a16:creationId xmlns:a16="http://schemas.microsoft.com/office/drawing/2014/main" id="{C0DE0B54-744C-CF27-CAC8-1330387C0613}"/>
              </a:ext>
            </a:extLst>
          </p:cNvPr>
          <p:cNvSpPr/>
          <p:nvPr/>
        </p:nvSpPr>
        <p:spPr>
          <a:xfrm rot="10800000">
            <a:off x="2697290" y="4385787"/>
            <a:ext cx="307176" cy="1492500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row: Down 45">
            <a:extLst>
              <a:ext uri="{FF2B5EF4-FFF2-40B4-BE49-F238E27FC236}">
                <a16:creationId xmlns:a16="http://schemas.microsoft.com/office/drawing/2014/main" id="{FA5FC2E2-4A0B-0F0B-23FA-008C6888B2A7}"/>
              </a:ext>
            </a:extLst>
          </p:cNvPr>
          <p:cNvSpPr/>
          <p:nvPr/>
        </p:nvSpPr>
        <p:spPr>
          <a:xfrm rot="16200000">
            <a:off x="5317371" y="5518647"/>
            <a:ext cx="533400" cy="470423"/>
          </a:xfrm>
          <a:prstGeom prst="down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79F4F24-5587-75F4-5222-782DB8D4B104}"/>
              </a:ext>
            </a:extLst>
          </p:cNvPr>
          <p:cNvSpPr txBox="1"/>
          <p:nvPr/>
        </p:nvSpPr>
        <p:spPr>
          <a:xfrm>
            <a:off x="5895116" y="5338359"/>
            <a:ext cx="51271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err="1"/>
              <a:t>Sytémové</a:t>
            </a:r>
            <a:r>
              <a:rPr lang="cs-CZ" sz="1600" b="1" dirty="0"/>
              <a:t> zakomponování HVO do spotřeby mění paradigma produktové strategie, protože HVO má výrazné kvalitativní odlišnosti oproti fosilní naftě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853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AEBF1-0764-CC70-2D15-4B4DA59E9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494296" cy="438615"/>
          </a:xfrm>
        </p:spPr>
        <p:txBody>
          <a:bodyPr>
            <a:noAutofit/>
          </a:bodyPr>
          <a:lstStyle/>
          <a:p>
            <a:pPr algn="just">
              <a:buSzPct val="150000"/>
            </a:pPr>
            <a:r>
              <a:rPr lang="en-US" sz="2400" dirty="0">
                <a:solidFill>
                  <a:srgbClr val="92D050"/>
                </a:solidFill>
              </a:rPr>
              <a:t>Agenda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E5CD2898-FBC2-F6EE-5744-7EA19C865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6645" y="1163810"/>
            <a:ext cx="4178710" cy="4356617"/>
          </a:xfrm>
        </p:spPr>
        <p:txBody>
          <a:bodyPr>
            <a:noAutofit/>
          </a:bodyPr>
          <a:lstStyle/>
          <a:p>
            <a:pPr marL="228600" indent="-228600" algn="just">
              <a:buSzPct val="100000"/>
              <a:buFont typeface="+mj-lt"/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RED III implikace pro trh s naftou</a:t>
            </a:r>
            <a:endParaRPr lang="en-US" dirty="0">
              <a:solidFill>
                <a:schemeClr val="tx1"/>
              </a:solidFill>
            </a:endParaRPr>
          </a:p>
          <a:p>
            <a:pPr marL="228600" indent="-228600" algn="just">
              <a:buSzPct val="100000"/>
              <a:buFont typeface="+mj-lt"/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Směs HVO a TME – synergie z pohledu kvality</a:t>
            </a:r>
            <a:endParaRPr lang="en-US" dirty="0">
              <a:solidFill>
                <a:schemeClr val="tx1"/>
              </a:solidFill>
            </a:endParaRPr>
          </a:p>
          <a:p>
            <a:pPr marL="228600" indent="-228600" algn="just">
              <a:buSzPct val="100000"/>
              <a:buFont typeface="+mj-lt"/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Ekonomika a možnosti produktové strategie</a:t>
            </a:r>
          </a:p>
          <a:p>
            <a:pPr marL="228600" indent="-228600" algn="just">
              <a:buSzPct val="100000"/>
              <a:buFont typeface="+mj-lt"/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Vybrané aspekty rozborů - VÚZT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719937-A060-611F-6851-E8A013A8E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9D9EB547-5F68-49A0-B58D-40043B1E500D}" type="slidenum">
              <a:rPr lang="cs-CZ" sz="1200" b="1" smtClean="0"/>
              <a:pPr/>
              <a:t>4</a:t>
            </a:fld>
            <a:endParaRPr lang="cs-CZ" sz="1200" b="1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F58FBC6-87B6-E433-B072-73DEAA5BF0FE}"/>
              </a:ext>
            </a:extLst>
          </p:cNvPr>
          <p:cNvSpPr/>
          <p:nvPr/>
        </p:nvSpPr>
        <p:spPr>
          <a:xfrm>
            <a:off x="4006645" y="1610378"/>
            <a:ext cx="4178710" cy="58231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835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7A5025-66DA-4C58-C7DA-F898D6DAD0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Multiplication Sign 45">
            <a:extLst>
              <a:ext uri="{FF2B5EF4-FFF2-40B4-BE49-F238E27FC236}">
                <a16:creationId xmlns:a16="http://schemas.microsoft.com/office/drawing/2014/main" id="{F23E744F-6B62-FAA8-45F3-159116D1F1D8}"/>
              </a:ext>
            </a:extLst>
          </p:cNvPr>
          <p:cNvSpPr/>
          <p:nvPr/>
        </p:nvSpPr>
        <p:spPr>
          <a:xfrm>
            <a:off x="7782269" y="4728658"/>
            <a:ext cx="845977" cy="788719"/>
          </a:xfrm>
          <a:prstGeom prst="mathMultiply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7" name="Multiplication Sign 46">
            <a:extLst>
              <a:ext uri="{FF2B5EF4-FFF2-40B4-BE49-F238E27FC236}">
                <a16:creationId xmlns:a16="http://schemas.microsoft.com/office/drawing/2014/main" id="{B719863A-9B27-42F1-7964-4952D63F48E0}"/>
              </a:ext>
            </a:extLst>
          </p:cNvPr>
          <p:cNvSpPr/>
          <p:nvPr/>
        </p:nvSpPr>
        <p:spPr>
          <a:xfrm>
            <a:off x="7782269" y="5344182"/>
            <a:ext cx="845977" cy="788719"/>
          </a:xfrm>
          <a:prstGeom prst="mathMultiply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1" name="Multiplication Sign 40">
            <a:extLst>
              <a:ext uri="{FF2B5EF4-FFF2-40B4-BE49-F238E27FC236}">
                <a16:creationId xmlns:a16="http://schemas.microsoft.com/office/drawing/2014/main" id="{AC95ACF3-984F-6CF8-EF4F-FBCF8E00C919}"/>
              </a:ext>
            </a:extLst>
          </p:cNvPr>
          <p:cNvSpPr/>
          <p:nvPr/>
        </p:nvSpPr>
        <p:spPr>
          <a:xfrm>
            <a:off x="2003508" y="5365148"/>
            <a:ext cx="845977" cy="788719"/>
          </a:xfrm>
          <a:prstGeom prst="mathMultiply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0" name="Multiplication Sign 39">
            <a:extLst>
              <a:ext uri="{FF2B5EF4-FFF2-40B4-BE49-F238E27FC236}">
                <a16:creationId xmlns:a16="http://schemas.microsoft.com/office/drawing/2014/main" id="{75C23C08-AF7A-BE64-4009-5F262AD8FFAD}"/>
              </a:ext>
            </a:extLst>
          </p:cNvPr>
          <p:cNvSpPr/>
          <p:nvPr/>
        </p:nvSpPr>
        <p:spPr>
          <a:xfrm>
            <a:off x="2003509" y="4732818"/>
            <a:ext cx="845977" cy="788719"/>
          </a:xfrm>
          <a:prstGeom prst="mathMultiply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0A969BA-55CA-6181-8BCD-E1D8AD382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494296" cy="753035"/>
          </a:xfrm>
        </p:spPr>
        <p:txBody>
          <a:bodyPr>
            <a:noAutofit/>
          </a:bodyPr>
          <a:lstStyle/>
          <a:p>
            <a:pPr algn="just">
              <a:buSzPct val="150000"/>
            </a:pPr>
            <a:r>
              <a:rPr lang="cs-CZ" sz="2400" dirty="0">
                <a:solidFill>
                  <a:srgbClr val="92D050"/>
                </a:solidFill>
              </a:rPr>
              <a:t>Směs HVO a TME eliminuje nevýhody a kumuluje benefity obou složek</a:t>
            </a:r>
            <a:endParaRPr lang="en-US" sz="2400" dirty="0">
              <a:solidFill>
                <a:srgbClr val="92D05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2A81D3-2FAC-1B9A-011E-29C944A08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9D9EB547-5F68-49A0-B58D-40043B1E500D}" type="slidenum">
              <a:rPr lang="cs-CZ" sz="1400" b="1" smtClean="0"/>
              <a:pPr/>
              <a:t>5</a:t>
            </a:fld>
            <a:endParaRPr lang="cs-CZ" sz="1400" b="1"/>
          </a:p>
        </p:txBody>
      </p:sp>
      <p:sp>
        <p:nvSpPr>
          <p:cNvPr id="8" name="Plus Sign 7">
            <a:extLst>
              <a:ext uri="{FF2B5EF4-FFF2-40B4-BE49-F238E27FC236}">
                <a16:creationId xmlns:a16="http://schemas.microsoft.com/office/drawing/2014/main" id="{024B5054-67F6-CEC8-E7A9-A8F2F4C06E62}"/>
              </a:ext>
            </a:extLst>
          </p:cNvPr>
          <p:cNvSpPr/>
          <p:nvPr/>
        </p:nvSpPr>
        <p:spPr>
          <a:xfrm>
            <a:off x="982828" y="1986288"/>
            <a:ext cx="441648" cy="369332"/>
          </a:xfrm>
          <a:prstGeom prst="mathPlus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0BD68B4-F80A-4048-0D90-0266D7558C0F}"/>
              </a:ext>
            </a:extLst>
          </p:cNvPr>
          <p:cNvSpPr txBox="1"/>
          <p:nvPr/>
        </p:nvSpPr>
        <p:spPr>
          <a:xfrm>
            <a:off x="1595537" y="1981943"/>
            <a:ext cx="3349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Drop-in palivo (až 100</a:t>
            </a:r>
            <a:r>
              <a:rPr lang="en-US" sz="1400" dirty="0"/>
              <a:t>% </a:t>
            </a:r>
            <a:r>
              <a:rPr lang="en-US" sz="1400" dirty="0" err="1"/>
              <a:t>substitut</a:t>
            </a:r>
            <a:r>
              <a:rPr lang="en-US" sz="1400" dirty="0"/>
              <a:t> </a:t>
            </a:r>
            <a:r>
              <a:rPr lang="en-US" sz="1400" dirty="0" err="1"/>
              <a:t>fosiln</a:t>
            </a:r>
            <a:r>
              <a:rPr lang="cs-CZ" sz="1400" dirty="0"/>
              <a:t>í nafty)</a:t>
            </a:r>
            <a:endParaRPr lang="en-GB" sz="1400" dirty="0"/>
          </a:p>
        </p:txBody>
      </p:sp>
      <p:sp>
        <p:nvSpPr>
          <p:cNvPr id="14" name="Plus Sign 13">
            <a:extLst>
              <a:ext uri="{FF2B5EF4-FFF2-40B4-BE49-F238E27FC236}">
                <a16:creationId xmlns:a16="http://schemas.microsoft.com/office/drawing/2014/main" id="{91515AE8-4DAF-F986-5E42-725A2D5426EA}"/>
              </a:ext>
            </a:extLst>
          </p:cNvPr>
          <p:cNvSpPr/>
          <p:nvPr/>
        </p:nvSpPr>
        <p:spPr>
          <a:xfrm>
            <a:off x="982828" y="2686863"/>
            <a:ext cx="441648" cy="369332"/>
          </a:xfrm>
          <a:prstGeom prst="mathPlus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6BE412B-902B-B947-D88E-9CA855691065}"/>
              </a:ext>
            </a:extLst>
          </p:cNvPr>
          <p:cNvSpPr txBox="1"/>
          <p:nvPr/>
        </p:nvSpPr>
        <p:spPr>
          <a:xfrm>
            <a:off x="1595538" y="2686863"/>
            <a:ext cx="43667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Vysoké cetanové číslo (</a:t>
            </a:r>
            <a:r>
              <a:rPr lang="en-US" sz="1400" dirty="0"/>
              <a:t>&gt;</a:t>
            </a:r>
            <a:r>
              <a:rPr lang="cs-CZ" sz="1400" dirty="0"/>
              <a:t>74 oproti 53 v NM)</a:t>
            </a:r>
            <a:endParaRPr lang="en-GB" sz="1400" dirty="0"/>
          </a:p>
        </p:txBody>
      </p:sp>
      <p:sp>
        <p:nvSpPr>
          <p:cNvPr id="16" name="Plus Sign 15">
            <a:extLst>
              <a:ext uri="{FF2B5EF4-FFF2-40B4-BE49-F238E27FC236}">
                <a16:creationId xmlns:a16="http://schemas.microsoft.com/office/drawing/2014/main" id="{17C6B22B-0E01-8686-8954-C6D7BBC86CAA}"/>
              </a:ext>
            </a:extLst>
          </p:cNvPr>
          <p:cNvSpPr/>
          <p:nvPr/>
        </p:nvSpPr>
        <p:spPr>
          <a:xfrm>
            <a:off x="982828" y="3282705"/>
            <a:ext cx="441648" cy="369332"/>
          </a:xfrm>
          <a:prstGeom prst="mathPlus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75E02C2-E15C-33F9-2AB0-DAF7E2C33148}"/>
              </a:ext>
            </a:extLst>
          </p:cNvPr>
          <p:cNvSpPr txBox="1"/>
          <p:nvPr/>
        </p:nvSpPr>
        <p:spPr>
          <a:xfrm>
            <a:off x="1595538" y="3248526"/>
            <a:ext cx="2864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Vysoká stabilita (z podstaty technologie zpracování)</a:t>
            </a:r>
            <a:endParaRPr lang="en-GB" sz="1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17C7F5A-A4C2-C4A0-04DF-1D5ECC61C03C}"/>
              </a:ext>
            </a:extLst>
          </p:cNvPr>
          <p:cNvSpPr txBox="1"/>
          <p:nvPr/>
        </p:nvSpPr>
        <p:spPr>
          <a:xfrm>
            <a:off x="1595537" y="4942512"/>
            <a:ext cx="26032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Nízká hustota (780g/l)</a:t>
            </a:r>
            <a:endParaRPr lang="en-GB" sz="14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8E016C-8375-A0FB-9641-9EF6CCB1D52C}"/>
              </a:ext>
            </a:extLst>
          </p:cNvPr>
          <p:cNvSpPr txBox="1"/>
          <p:nvPr/>
        </p:nvSpPr>
        <p:spPr>
          <a:xfrm>
            <a:off x="1595538" y="5584654"/>
            <a:ext cx="26032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Nízká </a:t>
            </a:r>
            <a:r>
              <a:rPr lang="cs-CZ" sz="1400" dirty="0" err="1"/>
              <a:t>mazivost</a:t>
            </a:r>
            <a:r>
              <a:rPr lang="cs-CZ" sz="1400" dirty="0"/>
              <a:t> (410µm)</a:t>
            </a:r>
            <a:endParaRPr lang="en-GB" sz="1400" dirty="0"/>
          </a:p>
        </p:txBody>
      </p:sp>
      <p:sp>
        <p:nvSpPr>
          <p:cNvPr id="22" name="Plus Sign 21">
            <a:extLst>
              <a:ext uri="{FF2B5EF4-FFF2-40B4-BE49-F238E27FC236}">
                <a16:creationId xmlns:a16="http://schemas.microsoft.com/office/drawing/2014/main" id="{57E2D90A-1F7C-0A1B-98A7-0779F5629A80}"/>
              </a:ext>
            </a:extLst>
          </p:cNvPr>
          <p:cNvSpPr/>
          <p:nvPr/>
        </p:nvSpPr>
        <p:spPr>
          <a:xfrm>
            <a:off x="6619589" y="1978530"/>
            <a:ext cx="441648" cy="369332"/>
          </a:xfrm>
          <a:prstGeom prst="mathPlus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E4C5A80-4A58-E582-4EA2-1D655D40DE71}"/>
              </a:ext>
            </a:extLst>
          </p:cNvPr>
          <p:cNvSpPr txBox="1"/>
          <p:nvPr/>
        </p:nvSpPr>
        <p:spPr>
          <a:xfrm>
            <a:off x="7232298" y="1986288"/>
            <a:ext cx="36005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Čistící účinky, nízký obsah mono</a:t>
            </a:r>
            <a:r>
              <a:rPr lang="en-US" sz="1400" dirty="0"/>
              <a:t>-</a:t>
            </a:r>
            <a:r>
              <a:rPr lang="cs-CZ" sz="1400" dirty="0"/>
              <a:t>/di</a:t>
            </a:r>
            <a:r>
              <a:rPr lang="en-US" sz="1400" dirty="0"/>
              <a:t>-</a:t>
            </a:r>
            <a:r>
              <a:rPr lang="cs-CZ" sz="1400" dirty="0"/>
              <a:t>/triglyceridů</a:t>
            </a:r>
            <a:endParaRPr lang="en-GB" sz="1400" dirty="0"/>
          </a:p>
        </p:txBody>
      </p:sp>
      <p:sp>
        <p:nvSpPr>
          <p:cNvPr id="24" name="Plus Sign 23">
            <a:extLst>
              <a:ext uri="{FF2B5EF4-FFF2-40B4-BE49-F238E27FC236}">
                <a16:creationId xmlns:a16="http://schemas.microsoft.com/office/drawing/2014/main" id="{6107DD9E-C18D-33A6-E7F3-E7A04251B445}"/>
              </a:ext>
            </a:extLst>
          </p:cNvPr>
          <p:cNvSpPr/>
          <p:nvPr/>
        </p:nvSpPr>
        <p:spPr>
          <a:xfrm>
            <a:off x="6619589" y="2679105"/>
            <a:ext cx="441648" cy="369332"/>
          </a:xfrm>
          <a:prstGeom prst="mathPlus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FE5A14B-1CE7-9204-E117-D3AFA95C3810}"/>
              </a:ext>
            </a:extLst>
          </p:cNvPr>
          <p:cNvSpPr txBox="1"/>
          <p:nvPr/>
        </p:nvSpPr>
        <p:spPr>
          <a:xfrm>
            <a:off x="7232299" y="2679105"/>
            <a:ext cx="43667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Vysoké cetanové číslo (62 oproti 53 v NM)</a:t>
            </a:r>
            <a:endParaRPr lang="en-GB" sz="1400" dirty="0"/>
          </a:p>
        </p:txBody>
      </p:sp>
      <p:sp>
        <p:nvSpPr>
          <p:cNvPr id="26" name="Plus Sign 25">
            <a:extLst>
              <a:ext uri="{FF2B5EF4-FFF2-40B4-BE49-F238E27FC236}">
                <a16:creationId xmlns:a16="http://schemas.microsoft.com/office/drawing/2014/main" id="{D8BC905B-1E0A-4956-8CDD-03B717F128CE}"/>
              </a:ext>
            </a:extLst>
          </p:cNvPr>
          <p:cNvSpPr/>
          <p:nvPr/>
        </p:nvSpPr>
        <p:spPr>
          <a:xfrm>
            <a:off x="6619589" y="3321608"/>
            <a:ext cx="441648" cy="369332"/>
          </a:xfrm>
          <a:prstGeom prst="mathPlus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4204D93-BE34-2C2A-3C5C-7AF9A43EBEFF}"/>
              </a:ext>
            </a:extLst>
          </p:cNvPr>
          <p:cNvSpPr txBox="1"/>
          <p:nvPr/>
        </p:nvSpPr>
        <p:spPr>
          <a:xfrm>
            <a:off x="7232296" y="3242105"/>
            <a:ext cx="3600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Vysoká stabilita - vlivem suroviny (nasycené mastné kyseliny) a destilací</a:t>
            </a:r>
            <a:endParaRPr lang="en-GB" sz="1400" dirty="0"/>
          </a:p>
        </p:txBody>
      </p:sp>
      <p:sp>
        <p:nvSpPr>
          <p:cNvPr id="28" name="Minus Sign 27">
            <a:extLst>
              <a:ext uri="{FF2B5EF4-FFF2-40B4-BE49-F238E27FC236}">
                <a16:creationId xmlns:a16="http://schemas.microsoft.com/office/drawing/2014/main" id="{0C03C13B-A152-DA67-0D6E-3E9D4F8B5031}"/>
              </a:ext>
            </a:extLst>
          </p:cNvPr>
          <p:cNvSpPr/>
          <p:nvPr/>
        </p:nvSpPr>
        <p:spPr>
          <a:xfrm>
            <a:off x="985937" y="4987219"/>
            <a:ext cx="441648" cy="279919"/>
          </a:xfrm>
          <a:prstGeom prst="mathMinus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0" name="Minus Sign 29">
            <a:extLst>
              <a:ext uri="{FF2B5EF4-FFF2-40B4-BE49-F238E27FC236}">
                <a16:creationId xmlns:a16="http://schemas.microsoft.com/office/drawing/2014/main" id="{F883CAC2-CD9E-D019-0991-BC8D2713FA44}"/>
              </a:ext>
            </a:extLst>
          </p:cNvPr>
          <p:cNvSpPr/>
          <p:nvPr/>
        </p:nvSpPr>
        <p:spPr>
          <a:xfrm>
            <a:off x="982828" y="5629360"/>
            <a:ext cx="441648" cy="279919"/>
          </a:xfrm>
          <a:prstGeom prst="mathMinus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903F1F2-0499-3D45-65DA-57E89E856778}"/>
              </a:ext>
            </a:extLst>
          </p:cNvPr>
          <p:cNvSpPr txBox="1"/>
          <p:nvPr/>
        </p:nvSpPr>
        <p:spPr>
          <a:xfrm>
            <a:off x="6619588" y="1494048"/>
            <a:ext cx="4213255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TME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FA30FED-ADDA-EAE3-42CD-1A7189A88B1D}"/>
              </a:ext>
            </a:extLst>
          </p:cNvPr>
          <p:cNvSpPr txBox="1"/>
          <p:nvPr/>
        </p:nvSpPr>
        <p:spPr>
          <a:xfrm>
            <a:off x="7232298" y="4942512"/>
            <a:ext cx="36005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Vyšší obsah síry (až 25 </a:t>
            </a:r>
            <a:r>
              <a:rPr lang="cs-CZ" sz="1400" dirty="0" err="1"/>
              <a:t>ppm</a:t>
            </a:r>
            <a:r>
              <a:rPr lang="cs-CZ" sz="1400" dirty="0"/>
              <a:t>)</a:t>
            </a:r>
            <a:endParaRPr lang="en-GB" sz="14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75B9313-28CC-72AD-C6DC-F9B2491FA1D2}"/>
              </a:ext>
            </a:extLst>
          </p:cNvPr>
          <p:cNvSpPr txBox="1"/>
          <p:nvPr/>
        </p:nvSpPr>
        <p:spPr>
          <a:xfrm>
            <a:off x="7232298" y="5584654"/>
            <a:ext cx="26032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Vyšší CFFP (+11°C)</a:t>
            </a:r>
            <a:endParaRPr lang="en-GB" sz="1400" dirty="0"/>
          </a:p>
        </p:txBody>
      </p:sp>
      <p:sp>
        <p:nvSpPr>
          <p:cNvPr id="34" name="Minus Sign 33">
            <a:extLst>
              <a:ext uri="{FF2B5EF4-FFF2-40B4-BE49-F238E27FC236}">
                <a16:creationId xmlns:a16="http://schemas.microsoft.com/office/drawing/2014/main" id="{336D9A21-7B53-9B7C-99F0-DDA268D4B50E}"/>
              </a:ext>
            </a:extLst>
          </p:cNvPr>
          <p:cNvSpPr/>
          <p:nvPr/>
        </p:nvSpPr>
        <p:spPr>
          <a:xfrm>
            <a:off x="6622697" y="4987219"/>
            <a:ext cx="441648" cy="279919"/>
          </a:xfrm>
          <a:prstGeom prst="mathMinus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35" name="Minus Sign 34">
            <a:extLst>
              <a:ext uri="{FF2B5EF4-FFF2-40B4-BE49-F238E27FC236}">
                <a16:creationId xmlns:a16="http://schemas.microsoft.com/office/drawing/2014/main" id="{096A53D1-D876-F8B7-0F9E-2B407F1BD4FC}"/>
              </a:ext>
            </a:extLst>
          </p:cNvPr>
          <p:cNvSpPr/>
          <p:nvPr/>
        </p:nvSpPr>
        <p:spPr>
          <a:xfrm>
            <a:off x="6619589" y="5625344"/>
            <a:ext cx="441648" cy="279919"/>
          </a:xfrm>
          <a:prstGeom prst="mathMinus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4422C89-F10C-377B-7547-A01A530D47D1}"/>
              </a:ext>
            </a:extLst>
          </p:cNvPr>
          <p:cNvCxnSpPr/>
          <p:nvPr/>
        </p:nvCxnSpPr>
        <p:spPr>
          <a:xfrm>
            <a:off x="437470" y="4728658"/>
            <a:ext cx="108421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2FAA71D9-792D-F349-5A1B-EA74E743675F}"/>
              </a:ext>
            </a:extLst>
          </p:cNvPr>
          <p:cNvSpPr txBox="1"/>
          <p:nvPr/>
        </p:nvSpPr>
        <p:spPr>
          <a:xfrm>
            <a:off x="982828" y="1494048"/>
            <a:ext cx="4213255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HVO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9" name="Plus Sign 38">
            <a:extLst>
              <a:ext uri="{FF2B5EF4-FFF2-40B4-BE49-F238E27FC236}">
                <a16:creationId xmlns:a16="http://schemas.microsoft.com/office/drawing/2014/main" id="{BBE89A3F-4A0A-FA70-4AE9-3DF49FB42B86}"/>
              </a:ext>
            </a:extLst>
          </p:cNvPr>
          <p:cNvSpPr/>
          <p:nvPr/>
        </p:nvSpPr>
        <p:spPr>
          <a:xfrm>
            <a:off x="5365102" y="2761130"/>
            <a:ext cx="730898" cy="710554"/>
          </a:xfrm>
          <a:prstGeom prst="mathPlu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2" name="Plus Sign 41">
            <a:extLst>
              <a:ext uri="{FF2B5EF4-FFF2-40B4-BE49-F238E27FC236}">
                <a16:creationId xmlns:a16="http://schemas.microsoft.com/office/drawing/2014/main" id="{372AAB8A-C9F9-C3C3-A5A8-7FD52CB23A74}"/>
              </a:ext>
            </a:extLst>
          </p:cNvPr>
          <p:cNvSpPr/>
          <p:nvPr/>
        </p:nvSpPr>
        <p:spPr>
          <a:xfrm>
            <a:off x="982828" y="3983280"/>
            <a:ext cx="441648" cy="369332"/>
          </a:xfrm>
          <a:prstGeom prst="mathPlus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3491AD2-48BB-A0F1-6F0B-56CF38106CD4}"/>
              </a:ext>
            </a:extLst>
          </p:cNvPr>
          <p:cNvSpPr txBox="1"/>
          <p:nvPr/>
        </p:nvSpPr>
        <p:spPr>
          <a:xfrm>
            <a:off x="1595538" y="4023089"/>
            <a:ext cx="286449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Nízký obsah síry (</a:t>
            </a:r>
            <a:r>
              <a:rPr lang="en-US" sz="1400" dirty="0"/>
              <a:t>&lt;3ppm)</a:t>
            </a:r>
            <a:r>
              <a:rPr lang="cs-CZ" sz="1400" dirty="0"/>
              <a:t>, nízké CFPP (v závislosti na izomerizaci</a:t>
            </a:r>
            <a:r>
              <a:rPr lang="en-US" sz="1400" dirty="0"/>
              <a:t>, </a:t>
            </a:r>
            <a:r>
              <a:rPr lang="en-US" sz="1400" dirty="0" err="1"/>
              <a:t>vzorek</a:t>
            </a:r>
            <a:r>
              <a:rPr lang="en-US" sz="1400" dirty="0"/>
              <a:t> -19</a:t>
            </a:r>
            <a:r>
              <a:rPr lang="cs-CZ" sz="1400" dirty="0"/>
              <a:t>°C)</a:t>
            </a:r>
            <a:endParaRPr lang="en-GB" sz="1400" dirty="0"/>
          </a:p>
        </p:txBody>
      </p:sp>
      <p:sp>
        <p:nvSpPr>
          <p:cNvPr id="44" name="Plus Sign 43">
            <a:extLst>
              <a:ext uri="{FF2B5EF4-FFF2-40B4-BE49-F238E27FC236}">
                <a16:creationId xmlns:a16="http://schemas.microsoft.com/office/drawing/2014/main" id="{BD1CBACC-708F-4622-3D4D-CB6626988233}"/>
              </a:ext>
            </a:extLst>
          </p:cNvPr>
          <p:cNvSpPr/>
          <p:nvPr/>
        </p:nvSpPr>
        <p:spPr>
          <a:xfrm>
            <a:off x="6619589" y="4022183"/>
            <a:ext cx="441648" cy="369332"/>
          </a:xfrm>
          <a:prstGeom prst="mathPlus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B6D1EF3-ACFD-2192-2665-6CC83F81D971}"/>
              </a:ext>
            </a:extLst>
          </p:cNvPr>
          <p:cNvSpPr txBox="1"/>
          <p:nvPr/>
        </p:nvSpPr>
        <p:spPr>
          <a:xfrm>
            <a:off x="7232296" y="4060701"/>
            <a:ext cx="39393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Vysoká </a:t>
            </a:r>
            <a:r>
              <a:rPr lang="cs-CZ" sz="1400" dirty="0" err="1"/>
              <a:t>mazivost</a:t>
            </a:r>
            <a:r>
              <a:rPr lang="cs-CZ" sz="1400" dirty="0"/>
              <a:t>, vysoká hustota (880g/l)</a:t>
            </a:r>
            <a:endParaRPr lang="en-GB" sz="1400" dirty="0"/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7B99EF4-15EC-C1EC-88B0-8CB03AFBA822}"/>
              </a:ext>
            </a:extLst>
          </p:cNvPr>
          <p:cNvCxnSpPr>
            <a:cxnSpLocks/>
          </p:cNvCxnSpPr>
          <p:nvPr/>
        </p:nvCxnSpPr>
        <p:spPr>
          <a:xfrm>
            <a:off x="4460031" y="4130323"/>
            <a:ext cx="1996753" cy="1167204"/>
          </a:xfrm>
          <a:prstGeom prst="straightConnector1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66076F04-0E71-711D-63BE-FD7AD2E4F875}"/>
              </a:ext>
            </a:extLst>
          </p:cNvPr>
          <p:cNvCxnSpPr>
            <a:cxnSpLocks/>
          </p:cNvCxnSpPr>
          <p:nvPr/>
        </p:nvCxnSpPr>
        <p:spPr>
          <a:xfrm flipH="1">
            <a:off x="4549059" y="4160194"/>
            <a:ext cx="1907725" cy="1164175"/>
          </a:xfrm>
          <a:prstGeom prst="straightConnector1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6F176076-642B-F403-B80B-EAC490E6411B}"/>
              </a:ext>
            </a:extLst>
          </p:cNvPr>
          <p:cNvSpPr txBox="1"/>
          <p:nvPr/>
        </p:nvSpPr>
        <p:spPr>
          <a:xfrm>
            <a:off x="5235543" y="3407038"/>
            <a:ext cx="13923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92D050"/>
                </a:solidFill>
              </a:rPr>
              <a:t>v</a:t>
            </a:r>
            <a:r>
              <a:rPr lang="cs-CZ" sz="1400" b="1" dirty="0">
                <a:solidFill>
                  <a:srgbClr val="92D050"/>
                </a:solidFill>
              </a:rPr>
              <a:t> poměru</a:t>
            </a:r>
          </a:p>
          <a:p>
            <a:r>
              <a:rPr lang="cs-CZ" sz="1400" b="1" dirty="0">
                <a:solidFill>
                  <a:srgbClr val="92D050"/>
                </a:solidFill>
              </a:rPr>
              <a:t>75</a:t>
            </a:r>
            <a:r>
              <a:rPr lang="en-US" sz="1400" b="1" dirty="0">
                <a:solidFill>
                  <a:srgbClr val="92D050"/>
                </a:solidFill>
              </a:rPr>
              <a:t>% HVO a 25% TME</a:t>
            </a:r>
            <a:endParaRPr lang="en-GB" sz="1400" b="1" dirty="0">
              <a:solidFill>
                <a:srgbClr val="92D050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E60891B-DC2C-A89F-AE91-ED139A83637F}"/>
              </a:ext>
            </a:extLst>
          </p:cNvPr>
          <p:cNvSpPr txBox="1"/>
          <p:nvPr/>
        </p:nvSpPr>
        <p:spPr>
          <a:xfrm>
            <a:off x="3488896" y="4938353"/>
            <a:ext cx="1392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92D050"/>
                </a:solidFill>
              </a:rPr>
              <a:t>=&gt;</a:t>
            </a:r>
            <a:r>
              <a:rPr lang="cs-CZ" sz="1400" b="1" dirty="0">
                <a:solidFill>
                  <a:srgbClr val="92D050"/>
                </a:solidFill>
              </a:rPr>
              <a:t> </a:t>
            </a:r>
            <a:r>
              <a:rPr lang="en-US" sz="1400" b="1" dirty="0">
                <a:solidFill>
                  <a:srgbClr val="92D050"/>
                </a:solidFill>
              </a:rPr>
              <a:t>803g/l</a:t>
            </a:r>
            <a:endParaRPr lang="en-GB" sz="1400" b="1" dirty="0">
              <a:solidFill>
                <a:srgbClr val="92D05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A3A1EE4-0013-850C-EAB5-ED9F8F663A9B}"/>
              </a:ext>
            </a:extLst>
          </p:cNvPr>
          <p:cNvSpPr txBox="1"/>
          <p:nvPr/>
        </p:nvSpPr>
        <p:spPr>
          <a:xfrm>
            <a:off x="3593094" y="5593556"/>
            <a:ext cx="1392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92D050"/>
                </a:solidFill>
              </a:rPr>
              <a:t>=&gt;</a:t>
            </a:r>
            <a:r>
              <a:rPr lang="cs-CZ" sz="1400" b="1" dirty="0">
                <a:solidFill>
                  <a:srgbClr val="92D050"/>
                </a:solidFill>
              </a:rPr>
              <a:t> </a:t>
            </a:r>
            <a:r>
              <a:rPr lang="en-US" sz="1400" b="1" dirty="0">
                <a:solidFill>
                  <a:srgbClr val="92D050"/>
                </a:solidFill>
              </a:rPr>
              <a:t>240</a:t>
            </a:r>
            <a:r>
              <a:rPr lang="cs-CZ" sz="1400" b="1" dirty="0">
                <a:solidFill>
                  <a:srgbClr val="92D050"/>
                </a:solidFill>
              </a:rPr>
              <a:t>µm</a:t>
            </a:r>
            <a:endParaRPr lang="en-GB" sz="1400" b="1" dirty="0">
              <a:solidFill>
                <a:srgbClr val="92D050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05B918B-7786-16E3-6741-574E1A4154DD}"/>
              </a:ext>
            </a:extLst>
          </p:cNvPr>
          <p:cNvSpPr txBox="1"/>
          <p:nvPr/>
        </p:nvSpPr>
        <p:spPr>
          <a:xfrm>
            <a:off x="9639251" y="4938352"/>
            <a:ext cx="1392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92D050"/>
                </a:solidFill>
              </a:rPr>
              <a:t>=&gt;</a:t>
            </a:r>
            <a:r>
              <a:rPr lang="cs-CZ" sz="1400" b="1" dirty="0">
                <a:solidFill>
                  <a:srgbClr val="92D050"/>
                </a:solidFill>
              </a:rPr>
              <a:t> </a:t>
            </a:r>
            <a:r>
              <a:rPr lang="en-US" sz="1400" b="1" dirty="0">
                <a:solidFill>
                  <a:srgbClr val="92D050"/>
                </a:solidFill>
              </a:rPr>
              <a:t>5.4ppm</a:t>
            </a:r>
            <a:endParaRPr lang="en-GB" sz="1400" b="1" dirty="0">
              <a:solidFill>
                <a:srgbClr val="92D050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AA4FCDA-8AFB-EA6F-2DE1-4D6D3BCFDEC1}"/>
              </a:ext>
            </a:extLst>
          </p:cNvPr>
          <p:cNvSpPr txBox="1"/>
          <p:nvPr/>
        </p:nvSpPr>
        <p:spPr>
          <a:xfrm>
            <a:off x="9630456" y="5584654"/>
            <a:ext cx="1392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92D050"/>
                </a:solidFill>
              </a:rPr>
              <a:t>=&gt;</a:t>
            </a:r>
            <a:r>
              <a:rPr lang="cs-CZ" sz="1400" b="1" dirty="0">
                <a:solidFill>
                  <a:srgbClr val="92D050"/>
                </a:solidFill>
              </a:rPr>
              <a:t> -5°C</a:t>
            </a:r>
            <a:endParaRPr lang="en-GB" sz="1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676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AEBF1-0764-CC70-2D15-4B4DA59E9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494296" cy="438615"/>
          </a:xfrm>
        </p:spPr>
        <p:txBody>
          <a:bodyPr>
            <a:noAutofit/>
          </a:bodyPr>
          <a:lstStyle/>
          <a:p>
            <a:pPr algn="just">
              <a:buSzPct val="150000"/>
            </a:pPr>
            <a:r>
              <a:rPr lang="en-US" sz="2400" dirty="0">
                <a:solidFill>
                  <a:srgbClr val="92D050"/>
                </a:solidFill>
              </a:rPr>
              <a:t>Agenda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E5CD2898-FBC2-F6EE-5744-7EA19C865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6645" y="1163810"/>
            <a:ext cx="4178710" cy="4356617"/>
          </a:xfrm>
        </p:spPr>
        <p:txBody>
          <a:bodyPr>
            <a:noAutofit/>
          </a:bodyPr>
          <a:lstStyle/>
          <a:p>
            <a:pPr marL="228600" indent="-228600" algn="just">
              <a:buSzPct val="100000"/>
              <a:buFont typeface="+mj-lt"/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RED III implikace pro trh s naftou</a:t>
            </a:r>
            <a:endParaRPr lang="en-US" dirty="0">
              <a:solidFill>
                <a:schemeClr val="tx1"/>
              </a:solidFill>
            </a:endParaRPr>
          </a:p>
          <a:p>
            <a:pPr marL="228600" indent="-228600" algn="just">
              <a:buSzPct val="100000"/>
              <a:buFont typeface="+mj-lt"/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Směs HVO a TME – synergie z pohledu kvality</a:t>
            </a:r>
            <a:endParaRPr lang="en-US" dirty="0">
              <a:solidFill>
                <a:schemeClr val="tx1"/>
              </a:solidFill>
            </a:endParaRPr>
          </a:p>
          <a:p>
            <a:pPr marL="228600" indent="-228600" algn="just">
              <a:buSzPct val="100000"/>
              <a:buFont typeface="+mj-lt"/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Ekonomika a možnosti produktové strategie</a:t>
            </a:r>
          </a:p>
          <a:p>
            <a:pPr marL="228600" indent="-228600" algn="just">
              <a:buSzPct val="100000"/>
              <a:buFont typeface="+mj-lt"/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Vybrané aspekty rozborů - VÚZT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719937-A060-611F-6851-E8A013A8E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9D9EB547-5F68-49A0-B58D-40043B1E500D}" type="slidenum">
              <a:rPr lang="cs-CZ" sz="1200" b="1" smtClean="0"/>
              <a:pPr/>
              <a:t>6</a:t>
            </a:fld>
            <a:endParaRPr lang="cs-CZ" sz="1200" b="1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F58FBC6-87B6-E433-B072-73DEAA5BF0FE}"/>
              </a:ext>
            </a:extLst>
          </p:cNvPr>
          <p:cNvSpPr/>
          <p:nvPr/>
        </p:nvSpPr>
        <p:spPr>
          <a:xfrm>
            <a:off x="4006645" y="2282182"/>
            <a:ext cx="4178710" cy="58231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71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7A5025-66DA-4C58-C7DA-F898D6DAD0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969BA-55CA-6181-8BCD-E1D8AD382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494296" cy="753035"/>
          </a:xfrm>
        </p:spPr>
        <p:txBody>
          <a:bodyPr>
            <a:noAutofit/>
          </a:bodyPr>
          <a:lstStyle/>
          <a:p>
            <a:pPr algn="just">
              <a:buSzPct val="150000"/>
            </a:pPr>
            <a:r>
              <a:rPr lang="cs-CZ" sz="2400" dirty="0">
                <a:solidFill>
                  <a:srgbClr val="92D050"/>
                </a:solidFill>
              </a:rPr>
              <a:t>Cenové porovnání HVO a TME</a:t>
            </a:r>
            <a:endParaRPr lang="en-US" sz="2400" dirty="0">
              <a:solidFill>
                <a:srgbClr val="92D05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2A81D3-2FAC-1B9A-011E-29C944A08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9D9EB547-5F68-49A0-B58D-40043B1E500D}" type="slidenum">
              <a:rPr lang="cs-CZ" sz="1200" b="1" smtClean="0"/>
              <a:pPr/>
              <a:t>7</a:t>
            </a:fld>
            <a:endParaRPr lang="cs-CZ" sz="1200" b="1"/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D368AF21-ED11-F828-BB8C-C0A97F3FF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4040155"/>
            <a:ext cx="10621671" cy="1578833"/>
          </a:xfrm>
        </p:spPr>
        <p:txBody>
          <a:bodyPr>
            <a:noAutofit/>
          </a:bodyPr>
          <a:lstStyle/>
          <a:p>
            <a:pPr marL="215900" indent="-215900">
              <a:buSzPct val="100000"/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tx1"/>
                </a:solidFill>
              </a:rPr>
              <a:t>V ceně paliva činil rozdíl mezi HVO a TME 4.8 Kč/litr při cenách za posledních 12 měsíců a 9.7 Kč/litr při cenách za období leden 2021 – říjen 2024.</a:t>
            </a:r>
          </a:p>
          <a:p>
            <a:pPr marL="215900" indent="-215900">
              <a:buSzPct val="100000"/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tx1"/>
                </a:solidFill>
              </a:rPr>
              <a:t>Pokud budeme uvažovat, že TME může nahradit HVO v rozsahu B7 (tzn. v 7 </a:t>
            </a:r>
            <a:r>
              <a:rPr lang="en-US" sz="1400" dirty="0">
                <a:solidFill>
                  <a:schemeClr val="tx1"/>
                </a:solidFill>
              </a:rPr>
              <a:t>% </a:t>
            </a:r>
            <a:r>
              <a:rPr lang="en-US" sz="1400" dirty="0" err="1">
                <a:solidFill>
                  <a:schemeClr val="tx1"/>
                </a:solidFill>
              </a:rPr>
              <a:t>celkov</a:t>
            </a:r>
            <a:r>
              <a:rPr lang="cs-CZ" sz="1400" dirty="0" err="1">
                <a:solidFill>
                  <a:schemeClr val="tx1"/>
                </a:solidFill>
              </a:rPr>
              <a:t>ého</a:t>
            </a:r>
            <a:r>
              <a:rPr lang="cs-CZ" sz="1400" dirty="0">
                <a:solidFill>
                  <a:schemeClr val="tx1"/>
                </a:solidFill>
              </a:rPr>
              <a:t> objemu), při paritě dosažené CO2 úspory implikuje nahrazení HVO skrze TME </a:t>
            </a:r>
            <a:r>
              <a:rPr lang="cs-CZ" sz="1400" b="1" u="sng" dirty="0">
                <a:solidFill>
                  <a:schemeClr val="tx1"/>
                </a:solidFill>
              </a:rPr>
              <a:t>úsporu 0.33 Kč v celkovém nákladu na 1 litr paliva</a:t>
            </a:r>
            <a:r>
              <a:rPr lang="cs-CZ" sz="1400" dirty="0">
                <a:solidFill>
                  <a:schemeClr val="tx1"/>
                </a:solidFill>
              </a:rPr>
              <a:t> (na bázi cenových průměrů posledních 12-ti měsíců), resp</a:t>
            </a:r>
            <a:r>
              <a:rPr lang="cs-CZ" sz="1400" b="1" dirty="0">
                <a:solidFill>
                  <a:schemeClr val="tx1"/>
                </a:solidFill>
              </a:rPr>
              <a:t>. úsporu </a:t>
            </a:r>
            <a:r>
              <a:rPr lang="cs-CZ" sz="1400" b="1" u="sng" dirty="0">
                <a:solidFill>
                  <a:schemeClr val="tx1"/>
                </a:solidFill>
              </a:rPr>
              <a:t>0.67 Kč v celkovém nákladu na 1 litr paliva</a:t>
            </a:r>
            <a:r>
              <a:rPr lang="cs-CZ" sz="1400" b="1" dirty="0">
                <a:solidFill>
                  <a:schemeClr val="tx1"/>
                </a:solidFill>
              </a:rPr>
              <a:t> </a:t>
            </a:r>
            <a:r>
              <a:rPr lang="cs-CZ" sz="1400" dirty="0">
                <a:solidFill>
                  <a:schemeClr val="tx1"/>
                </a:solidFill>
              </a:rPr>
              <a:t>(báze cenových průměrů 1/2021-10/2024).</a:t>
            </a:r>
            <a:endParaRPr lang="cs-CZ" sz="1400" b="1" dirty="0">
              <a:solidFill>
                <a:schemeClr val="tx1"/>
              </a:solidFill>
            </a:endParaRPr>
          </a:p>
          <a:p>
            <a:pPr marL="215900" indent="-215900">
              <a:buSzPct val="100000"/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tx1"/>
                </a:solidFill>
              </a:rPr>
              <a:t>Dá se přitom očekávat, že s náběhem RED III a náběhem klimatických požadavků v letecké dopravě bude rozdíl mezi cenou HVO biopaliv oproti FAME biopalivům (včetně TME) narůstat, jelikož nárůst požadavků vyvolá disproporčně vyšší nárůst poptávky po HVO než po FAME.</a:t>
            </a:r>
          </a:p>
          <a:p>
            <a:pPr marL="215900" indent="-215900">
              <a:buSzPct val="100000"/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tx1"/>
                </a:solidFill>
              </a:rPr>
              <a:t>Dodatečným faktorem výsledného nákladu na palivo jsou dopravní náklady (při dovozu z ARA regionu dopravní vícenáklady zdraží výslednou cenu o cca 0.7 Kč na litr paliva).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E0C732A-44E9-F4B8-E252-B4AC1F4187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371" y="1362635"/>
            <a:ext cx="6621780" cy="248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733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7A5025-66DA-4C58-C7DA-F898D6DAD0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969BA-55CA-6181-8BCD-E1D8AD382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494296" cy="753035"/>
          </a:xfrm>
        </p:spPr>
        <p:txBody>
          <a:bodyPr>
            <a:noAutofit/>
          </a:bodyPr>
          <a:lstStyle/>
          <a:p>
            <a:pPr algn="just">
              <a:buSzPct val="150000"/>
            </a:pPr>
            <a:r>
              <a:rPr lang="cs-CZ" sz="2400" dirty="0">
                <a:solidFill>
                  <a:srgbClr val="92D050"/>
                </a:solidFill>
              </a:rPr>
              <a:t>Možné produktové uplatnění směsi HVO a TME</a:t>
            </a:r>
            <a:endParaRPr lang="en-US" sz="2400" dirty="0">
              <a:solidFill>
                <a:srgbClr val="92D05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2A81D3-2FAC-1B9A-011E-29C944A08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9D9EB547-5F68-49A0-B58D-40043B1E500D}" type="slidenum">
              <a:rPr lang="cs-CZ" sz="1200" b="1" smtClean="0"/>
              <a:pPr/>
              <a:t>8</a:t>
            </a:fld>
            <a:endParaRPr lang="cs-CZ" sz="1200" b="1" dirty="0"/>
          </a:p>
        </p:txBody>
      </p:sp>
      <p:sp>
        <p:nvSpPr>
          <p:cNvPr id="12" name="Zástupný obsah 2">
            <a:extLst>
              <a:ext uri="{FF2B5EF4-FFF2-40B4-BE49-F238E27FC236}">
                <a16:creationId xmlns:a16="http://schemas.microsoft.com/office/drawing/2014/main" id="{D368AF21-ED11-F828-BB8C-C0A97F3FF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632" y="1308051"/>
            <a:ext cx="5695475" cy="2481943"/>
          </a:xfrm>
        </p:spPr>
        <p:txBody>
          <a:bodyPr>
            <a:noAutofit/>
          </a:bodyPr>
          <a:lstStyle/>
          <a:p>
            <a:pPr marL="0" indent="0">
              <a:buSzPct val="100000"/>
              <a:buNone/>
            </a:pPr>
            <a:r>
              <a:rPr lang="cs-CZ" sz="1400" b="1" dirty="0">
                <a:solidFill>
                  <a:schemeClr val="tx1"/>
                </a:solidFill>
              </a:rPr>
              <a:t>HV</a:t>
            </a:r>
            <a:r>
              <a:rPr lang="en-US" sz="1400" b="1" dirty="0">
                <a:solidFill>
                  <a:schemeClr val="tx1"/>
                </a:solidFill>
              </a:rPr>
              <a:t>O a TME </a:t>
            </a:r>
            <a:r>
              <a:rPr lang="en-US" sz="1400" b="1" dirty="0" err="1">
                <a:solidFill>
                  <a:schemeClr val="tx1"/>
                </a:solidFill>
              </a:rPr>
              <a:t>jako</a:t>
            </a:r>
            <a:r>
              <a:rPr lang="en-US" sz="1400" b="1" dirty="0">
                <a:solidFill>
                  <a:schemeClr val="tx1"/>
                </a:solidFill>
              </a:rPr>
              <a:t> </a:t>
            </a:r>
            <a:r>
              <a:rPr lang="cs-CZ" sz="1400" b="1" dirty="0">
                <a:solidFill>
                  <a:schemeClr val="tx1"/>
                </a:solidFill>
              </a:rPr>
              <a:t>základ</a:t>
            </a:r>
            <a:r>
              <a:rPr lang="en-US" sz="1400" b="1" dirty="0">
                <a:solidFill>
                  <a:schemeClr val="tx1"/>
                </a:solidFill>
              </a:rPr>
              <a:t> pr</a:t>
            </a:r>
            <a:r>
              <a:rPr lang="cs-CZ" sz="1400" b="1" dirty="0" err="1">
                <a:solidFill>
                  <a:schemeClr val="tx1"/>
                </a:solidFill>
              </a:rPr>
              <a:t>émiové</a:t>
            </a:r>
            <a:r>
              <a:rPr lang="cs-CZ" sz="1400" b="1" dirty="0">
                <a:solidFill>
                  <a:schemeClr val="tx1"/>
                </a:solidFill>
              </a:rPr>
              <a:t> nafty?</a:t>
            </a:r>
          </a:p>
          <a:p>
            <a:pPr marL="215900" lvl="1" indent="-215900">
              <a:buSzPct val="100000"/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tx1"/>
                </a:solidFill>
              </a:rPr>
              <a:t>Struktura: 7</a:t>
            </a:r>
            <a:r>
              <a:rPr lang="en-US" sz="1400" dirty="0">
                <a:solidFill>
                  <a:schemeClr val="tx1"/>
                </a:solidFill>
              </a:rPr>
              <a:t>% TME + 5-20% HVO + 73-</a:t>
            </a:r>
            <a:r>
              <a:rPr lang="cs-CZ" sz="1400" dirty="0">
                <a:solidFill>
                  <a:schemeClr val="tx1"/>
                </a:solidFill>
              </a:rPr>
              <a:t>88</a:t>
            </a:r>
            <a:r>
              <a:rPr lang="en-US" sz="1400" dirty="0">
                <a:solidFill>
                  <a:schemeClr val="tx1"/>
                </a:solidFill>
              </a:rPr>
              <a:t>% </a:t>
            </a:r>
            <a:r>
              <a:rPr lang="en-US" sz="1400" dirty="0" err="1">
                <a:solidFill>
                  <a:schemeClr val="tx1"/>
                </a:solidFill>
              </a:rPr>
              <a:t>fosiln</a:t>
            </a:r>
            <a:r>
              <a:rPr lang="cs-CZ" sz="1400" dirty="0">
                <a:solidFill>
                  <a:schemeClr val="tx1"/>
                </a:solidFill>
              </a:rPr>
              <a:t>í nafty</a:t>
            </a:r>
          </a:p>
          <a:p>
            <a:pPr marL="215900" lvl="1" indent="-215900">
              <a:buSzPct val="100000"/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tx1"/>
                </a:solidFill>
              </a:rPr>
              <a:t>Z hlediska objemu je TME zhruba schopno pokrýt celou potřebu FAME v rozsahu B7 v segmentu prémiové nafty</a:t>
            </a:r>
            <a:r>
              <a:rPr lang="en-US" sz="1400" dirty="0">
                <a:solidFill>
                  <a:schemeClr val="tx1"/>
                </a:solidFill>
              </a:rPr>
              <a:t>. </a:t>
            </a:r>
            <a:r>
              <a:rPr lang="en-US" sz="1400" dirty="0" err="1">
                <a:solidFill>
                  <a:schemeClr val="tx1"/>
                </a:solidFill>
              </a:rPr>
              <a:t>Pokud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bychom</a:t>
            </a:r>
            <a:r>
              <a:rPr lang="en-US" sz="1400" dirty="0">
                <a:solidFill>
                  <a:schemeClr val="tx1"/>
                </a:solidFill>
              </a:rPr>
              <a:t> uva</a:t>
            </a:r>
            <a:r>
              <a:rPr lang="cs-CZ" sz="1400" dirty="0" err="1">
                <a:solidFill>
                  <a:schemeClr val="tx1"/>
                </a:solidFill>
              </a:rPr>
              <a:t>žovali</a:t>
            </a:r>
            <a:r>
              <a:rPr lang="cs-CZ" sz="1400" dirty="0">
                <a:solidFill>
                  <a:schemeClr val="tx1"/>
                </a:solidFill>
              </a:rPr>
              <a:t> 20</a:t>
            </a:r>
            <a:r>
              <a:rPr lang="en-US" sz="1400" dirty="0">
                <a:solidFill>
                  <a:schemeClr val="tx1"/>
                </a:solidFill>
              </a:rPr>
              <a:t>% pod</a:t>
            </a:r>
            <a:r>
              <a:rPr lang="cs-CZ" sz="1400" dirty="0" err="1">
                <a:solidFill>
                  <a:schemeClr val="tx1"/>
                </a:solidFill>
              </a:rPr>
              <a:t>íl</a:t>
            </a:r>
            <a:r>
              <a:rPr lang="cs-CZ" sz="1400" dirty="0">
                <a:solidFill>
                  <a:schemeClr val="tx1"/>
                </a:solidFill>
              </a:rPr>
              <a:t> prémiového trhu nafty na celku, představuje využití TME v celém rozsahu B7 pro prémiový trh potřebu TME ve výši 1.4</a:t>
            </a:r>
            <a:r>
              <a:rPr lang="en-US" sz="1400" dirty="0">
                <a:solidFill>
                  <a:schemeClr val="tx1"/>
                </a:solidFill>
              </a:rPr>
              <a:t>% </a:t>
            </a:r>
            <a:r>
              <a:rPr lang="en-US" sz="1400" dirty="0" err="1">
                <a:solidFill>
                  <a:schemeClr val="tx1"/>
                </a:solidFill>
              </a:rPr>
              <a:t>celkov</a:t>
            </a:r>
            <a:r>
              <a:rPr lang="cs-CZ" sz="1400" dirty="0">
                <a:solidFill>
                  <a:schemeClr val="tx1"/>
                </a:solidFill>
              </a:rPr>
              <a:t>é spotřeby nafty, což zhruba odpovídá jeho objemové dostupnosti.</a:t>
            </a:r>
          </a:p>
          <a:p>
            <a:pPr marL="215900" lvl="1" indent="-215900">
              <a:buSzPct val="100000"/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tx1"/>
                </a:solidFill>
              </a:rPr>
              <a:t>Nižší hranice podílu HVO v prémiové naftě (5</a:t>
            </a:r>
            <a:r>
              <a:rPr lang="en-US" sz="1400" dirty="0">
                <a:solidFill>
                  <a:schemeClr val="tx1"/>
                </a:solidFill>
              </a:rPr>
              <a:t>%</a:t>
            </a:r>
            <a:r>
              <a:rPr lang="cs-CZ" sz="1400" dirty="0">
                <a:solidFill>
                  <a:schemeClr val="tx1"/>
                </a:solidFill>
              </a:rPr>
              <a:t> podíl viz výše</a:t>
            </a:r>
            <a:r>
              <a:rPr lang="en-US" sz="1400" dirty="0">
                <a:solidFill>
                  <a:schemeClr val="tx1"/>
                </a:solidFill>
              </a:rPr>
              <a:t>) </a:t>
            </a:r>
            <a:r>
              <a:rPr lang="cs-CZ" sz="1400" dirty="0">
                <a:solidFill>
                  <a:schemeClr val="tx1"/>
                </a:solidFill>
              </a:rPr>
              <a:t>by zhruba odpovídala plošnému přimíchávání HVO ve stejném podílu do prémiové nafty i standardní nafty (pro dosažení potřebného celkového podílu cca 11.5</a:t>
            </a:r>
            <a:r>
              <a:rPr lang="en-US" sz="1400" dirty="0">
                <a:solidFill>
                  <a:schemeClr val="tx1"/>
                </a:solidFill>
              </a:rPr>
              <a:t>% </a:t>
            </a:r>
            <a:r>
              <a:rPr lang="en-US" sz="1400" dirty="0" err="1">
                <a:solidFill>
                  <a:schemeClr val="tx1"/>
                </a:solidFill>
              </a:rPr>
              <a:t>biopaliv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naft</a:t>
            </a:r>
            <a:r>
              <a:rPr lang="cs-CZ" sz="1400" dirty="0">
                <a:solidFill>
                  <a:schemeClr val="tx1"/>
                </a:solidFill>
              </a:rPr>
              <a:t>ě).</a:t>
            </a:r>
          </a:p>
          <a:p>
            <a:pPr marL="215900" lvl="1" indent="-215900">
              <a:buSzPct val="100000"/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tx1"/>
                </a:solidFill>
              </a:rPr>
              <a:t>Vyšší hranice podílu HVO v prémiové naftě (20</a:t>
            </a:r>
            <a:r>
              <a:rPr lang="en-US" sz="1400" dirty="0">
                <a:solidFill>
                  <a:schemeClr val="tx1"/>
                </a:solidFill>
              </a:rPr>
              <a:t>%</a:t>
            </a:r>
            <a:r>
              <a:rPr lang="cs-CZ" sz="1400" dirty="0">
                <a:solidFill>
                  <a:schemeClr val="tx1"/>
                </a:solidFill>
              </a:rPr>
              <a:t> podíl viz výše</a:t>
            </a:r>
            <a:r>
              <a:rPr lang="en-US" sz="1400" dirty="0">
                <a:solidFill>
                  <a:schemeClr val="tx1"/>
                </a:solidFill>
              </a:rPr>
              <a:t>) by </a:t>
            </a:r>
            <a:r>
              <a:rPr lang="en-US" sz="1400" dirty="0" err="1">
                <a:solidFill>
                  <a:schemeClr val="tx1"/>
                </a:solidFill>
              </a:rPr>
              <a:t>odpov</a:t>
            </a:r>
            <a:r>
              <a:rPr lang="cs-CZ" sz="1400" dirty="0" err="1">
                <a:solidFill>
                  <a:schemeClr val="tx1"/>
                </a:solidFill>
              </a:rPr>
              <a:t>ídala</a:t>
            </a:r>
            <a:r>
              <a:rPr lang="cs-CZ" sz="1400" dirty="0">
                <a:solidFill>
                  <a:schemeClr val="tx1"/>
                </a:solidFill>
              </a:rPr>
              <a:t> potřebnému objemu HVO pro dosažení celkového podílu cca 11.5</a:t>
            </a:r>
            <a:r>
              <a:rPr lang="en-US" sz="1400" dirty="0">
                <a:solidFill>
                  <a:schemeClr val="tx1"/>
                </a:solidFill>
              </a:rPr>
              <a:t>% </a:t>
            </a:r>
            <a:r>
              <a:rPr lang="en-US" sz="1400" dirty="0" err="1">
                <a:solidFill>
                  <a:schemeClr val="tx1"/>
                </a:solidFill>
              </a:rPr>
              <a:t>biopaliv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naft</a:t>
            </a:r>
            <a:r>
              <a:rPr lang="cs-CZ" sz="1400" dirty="0">
                <a:solidFill>
                  <a:schemeClr val="tx1"/>
                </a:solidFill>
              </a:rPr>
              <a:t>ě, pokud by HVO bylo přimícháváno pouze do prémiové nafty (tzn. do standardní nafty by bylo přimícháváno pouze FAME v limitu B7).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F1E9073-A31F-0B4B-5EFE-9A70CF7DC065}"/>
              </a:ext>
            </a:extLst>
          </p:cNvPr>
          <p:cNvSpPr/>
          <p:nvPr/>
        </p:nvSpPr>
        <p:spPr>
          <a:xfrm>
            <a:off x="7686832" y="2495405"/>
            <a:ext cx="1134963" cy="18791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/>
              <a:t>TME (1.4</a:t>
            </a:r>
            <a:r>
              <a:rPr lang="en-US" sz="1000" dirty="0"/>
              <a:t>%</a:t>
            </a:r>
            <a:r>
              <a:rPr lang="cs-CZ" sz="1000" dirty="0"/>
              <a:t>)</a:t>
            </a:r>
            <a:endParaRPr lang="en-GB" sz="10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10C01D-6B61-5E50-EBD5-35F5C21971B0}"/>
              </a:ext>
            </a:extLst>
          </p:cNvPr>
          <p:cNvSpPr/>
          <p:nvPr/>
        </p:nvSpPr>
        <p:spPr>
          <a:xfrm>
            <a:off x="7686832" y="2119462"/>
            <a:ext cx="1134964" cy="36512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/>
              <a:t>RME, UCOME, IX.A</a:t>
            </a:r>
            <a:r>
              <a:rPr lang="en-US" sz="1000" dirty="0"/>
              <a:t> </a:t>
            </a:r>
            <a:r>
              <a:rPr lang="cs-CZ" sz="1000" dirty="0"/>
              <a:t>(</a:t>
            </a:r>
            <a:r>
              <a:rPr lang="en-US" sz="1000" dirty="0"/>
              <a:t>5.6%</a:t>
            </a:r>
            <a:r>
              <a:rPr lang="cs-CZ" sz="1000" dirty="0"/>
              <a:t>)</a:t>
            </a:r>
            <a:endParaRPr lang="en-GB" sz="1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7B6BB6-825B-CD16-D9D2-D07F84E6A1CB}"/>
              </a:ext>
            </a:extLst>
          </p:cNvPr>
          <p:cNvSpPr txBox="1"/>
          <p:nvPr/>
        </p:nvSpPr>
        <p:spPr>
          <a:xfrm>
            <a:off x="7232366" y="2277443"/>
            <a:ext cx="4544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B7</a:t>
            </a:r>
            <a:endParaRPr lang="en-GB" sz="1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B0705EB-6BBC-3389-10EF-62C3C9D84B7F}"/>
              </a:ext>
            </a:extLst>
          </p:cNvPr>
          <p:cNvSpPr/>
          <p:nvPr/>
        </p:nvSpPr>
        <p:spPr>
          <a:xfrm>
            <a:off x="9587652" y="2482536"/>
            <a:ext cx="1157481" cy="200785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/>
              <a:t>TME</a:t>
            </a:r>
            <a:r>
              <a:rPr lang="en-US" sz="1000" dirty="0"/>
              <a:t> </a:t>
            </a:r>
            <a:r>
              <a:rPr lang="cs-CZ" sz="1000" dirty="0"/>
              <a:t>(</a:t>
            </a:r>
            <a:r>
              <a:rPr lang="en-US" sz="1000" dirty="0"/>
              <a:t>1.4%</a:t>
            </a:r>
            <a:r>
              <a:rPr lang="cs-CZ" sz="1000" dirty="0"/>
              <a:t>)</a:t>
            </a:r>
            <a:endParaRPr lang="en-GB" sz="1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3976B40-8F8D-6218-9455-6A853DCB0471}"/>
              </a:ext>
            </a:extLst>
          </p:cNvPr>
          <p:cNvSpPr/>
          <p:nvPr/>
        </p:nvSpPr>
        <p:spPr>
          <a:xfrm>
            <a:off x="9587652" y="2110777"/>
            <a:ext cx="1157482" cy="36512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/>
              <a:t>RME, UCOME, IX.A</a:t>
            </a:r>
            <a:r>
              <a:rPr lang="en-US" sz="1000" dirty="0"/>
              <a:t> </a:t>
            </a:r>
            <a:r>
              <a:rPr lang="cs-CZ" sz="1000" dirty="0"/>
              <a:t>(</a:t>
            </a:r>
            <a:r>
              <a:rPr lang="en-US" sz="1000" dirty="0"/>
              <a:t>5.6%</a:t>
            </a:r>
            <a:r>
              <a:rPr lang="cs-CZ" sz="1000" dirty="0"/>
              <a:t>)</a:t>
            </a:r>
            <a:endParaRPr lang="en-GB" sz="1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D3AB0E4-F700-EEF9-DD59-23AD4046A6D9}"/>
              </a:ext>
            </a:extLst>
          </p:cNvPr>
          <p:cNvSpPr txBox="1"/>
          <p:nvPr/>
        </p:nvSpPr>
        <p:spPr>
          <a:xfrm>
            <a:off x="9570660" y="1687396"/>
            <a:ext cx="1157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/>
              <a:t>Prémiová nafta</a:t>
            </a:r>
            <a:r>
              <a:rPr lang="en-US" sz="1200" b="1" dirty="0"/>
              <a:t> (20%)</a:t>
            </a:r>
            <a:endParaRPr lang="en-GB" sz="1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B2CAD0D-55AF-DB44-8E02-EB300485504D}"/>
              </a:ext>
            </a:extLst>
          </p:cNvPr>
          <p:cNvSpPr txBox="1"/>
          <p:nvPr/>
        </p:nvSpPr>
        <p:spPr>
          <a:xfrm>
            <a:off x="9186250" y="2281549"/>
            <a:ext cx="4544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B7</a:t>
            </a:r>
            <a:endParaRPr lang="en-GB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84F2D4F-6C51-A511-61D1-A8131E8401C9}"/>
              </a:ext>
            </a:extLst>
          </p:cNvPr>
          <p:cNvSpPr txBox="1"/>
          <p:nvPr/>
        </p:nvSpPr>
        <p:spPr>
          <a:xfrm>
            <a:off x="9551664" y="2720251"/>
            <a:ext cx="11764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+ </a:t>
            </a:r>
            <a:r>
              <a:rPr lang="en-US" sz="1200" b="1" dirty="0" err="1"/>
              <a:t>aditiva</a:t>
            </a:r>
            <a:endParaRPr lang="en-GB" sz="12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EA1B08-F2DE-5E48-7EA8-A21362C29EEB}"/>
              </a:ext>
            </a:extLst>
          </p:cNvPr>
          <p:cNvSpPr txBox="1"/>
          <p:nvPr/>
        </p:nvSpPr>
        <p:spPr>
          <a:xfrm>
            <a:off x="8821796" y="3705968"/>
            <a:ext cx="18583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/>
              <a:t>2030</a:t>
            </a:r>
            <a:endParaRPr lang="en-GB" sz="1400" u="sng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722A23-591B-C9CB-9D6E-42DDCFCE40AA}"/>
              </a:ext>
            </a:extLst>
          </p:cNvPr>
          <p:cNvSpPr txBox="1"/>
          <p:nvPr/>
        </p:nvSpPr>
        <p:spPr>
          <a:xfrm>
            <a:off x="7238785" y="4666074"/>
            <a:ext cx="7075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B7</a:t>
            </a:r>
            <a:endParaRPr lang="en-GB" sz="14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6078BAC-61C1-0C71-9F6B-E989BCF80AF4}"/>
              </a:ext>
            </a:extLst>
          </p:cNvPr>
          <p:cNvSpPr/>
          <p:nvPr/>
        </p:nvSpPr>
        <p:spPr>
          <a:xfrm>
            <a:off x="9587652" y="4536693"/>
            <a:ext cx="1157482" cy="58428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/>
              <a:t>TME</a:t>
            </a:r>
            <a:r>
              <a:rPr lang="en-US" sz="1000"/>
              <a:t> </a:t>
            </a:r>
            <a:r>
              <a:rPr lang="cs-CZ" sz="1000"/>
              <a:t>(</a:t>
            </a:r>
            <a:r>
              <a:rPr lang="en-US" sz="1000"/>
              <a:t>7.0</a:t>
            </a:r>
            <a:r>
              <a:rPr lang="en-US" sz="1000" dirty="0"/>
              <a:t>%</a:t>
            </a:r>
            <a:r>
              <a:rPr lang="cs-CZ" sz="1000"/>
              <a:t>)</a:t>
            </a:r>
            <a:endParaRPr lang="en-GB" sz="1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C5FD580-213E-4100-5486-634E18E9ED6F}"/>
              </a:ext>
            </a:extLst>
          </p:cNvPr>
          <p:cNvSpPr txBox="1"/>
          <p:nvPr/>
        </p:nvSpPr>
        <p:spPr>
          <a:xfrm>
            <a:off x="9570660" y="5133415"/>
            <a:ext cx="15694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+ </a:t>
            </a:r>
            <a:r>
              <a:rPr lang="cs-CZ" sz="1200" b="1" dirty="0"/>
              <a:t>HVO</a:t>
            </a:r>
            <a:r>
              <a:rPr lang="en-US" sz="1200" b="1" dirty="0"/>
              <a:t> (5-20%)</a:t>
            </a:r>
          </a:p>
          <a:p>
            <a:r>
              <a:rPr lang="cs-CZ" sz="1200" b="1" dirty="0"/>
              <a:t>+ aditiva (úspora vlivem efektu směsi HVO a TME)</a:t>
            </a:r>
            <a:endParaRPr lang="en-GB" sz="12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675461A-FC0D-E941-A82A-E5FA8ABF06FD}"/>
              </a:ext>
            </a:extLst>
          </p:cNvPr>
          <p:cNvSpPr txBox="1"/>
          <p:nvPr/>
        </p:nvSpPr>
        <p:spPr>
          <a:xfrm>
            <a:off x="7664313" y="5125772"/>
            <a:ext cx="1147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+ </a:t>
            </a:r>
            <a:r>
              <a:rPr lang="cs-CZ" sz="1200" b="1" dirty="0"/>
              <a:t>HVO</a:t>
            </a:r>
            <a:r>
              <a:rPr lang="en-US" sz="1200" b="1" dirty="0"/>
              <a:t> (0-5%)</a:t>
            </a:r>
          </a:p>
          <a:p>
            <a:endParaRPr lang="en-US" sz="1200" b="1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A09526F-8388-6C50-7BBF-BA6630174C96}"/>
              </a:ext>
            </a:extLst>
          </p:cNvPr>
          <p:cNvSpPr txBox="1"/>
          <p:nvPr/>
        </p:nvSpPr>
        <p:spPr>
          <a:xfrm>
            <a:off x="9233896" y="4665993"/>
            <a:ext cx="7075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B7</a:t>
            </a:r>
            <a:endParaRPr lang="en-GB" sz="14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11AF769-C370-CE00-6723-DF70CC1ACDDF}"/>
              </a:ext>
            </a:extLst>
          </p:cNvPr>
          <p:cNvSpPr txBox="1"/>
          <p:nvPr/>
        </p:nvSpPr>
        <p:spPr>
          <a:xfrm>
            <a:off x="8821795" y="1200994"/>
            <a:ext cx="18583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/>
              <a:t>20</a:t>
            </a:r>
            <a:r>
              <a:rPr lang="cs-CZ" sz="1400" b="1" u="sng" dirty="0"/>
              <a:t>24</a:t>
            </a:r>
            <a:endParaRPr lang="en-GB" sz="1400" u="sng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87FE30E-C5B6-147A-ED98-060E03EA7CEE}"/>
              </a:ext>
            </a:extLst>
          </p:cNvPr>
          <p:cNvSpPr txBox="1"/>
          <p:nvPr/>
        </p:nvSpPr>
        <p:spPr>
          <a:xfrm>
            <a:off x="9587652" y="4075028"/>
            <a:ext cx="1157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/>
              <a:t>Prémiová nafta</a:t>
            </a:r>
            <a:r>
              <a:rPr lang="en-US" sz="1200" b="1" dirty="0"/>
              <a:t> (20%)</a:t>
            </a:r>
            <a:endParaRPr lang="en-GB" sz="12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46F5851-8D76-7129-1BD2-E0838D13209F}"/>
              </a:ext>
            </a:extLst>
          </p:cNvPr>
          <p:cNvSpPr txBox="1"/>
          <p:nvPr/>
        </p:nvSpPr>
        <p:spPr>
          <a:xfrm>
            <a:off x="7664313" y="4061874"/>
            <a:ext cx="1157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/>
              <a:t>Standardn</a:t>
            </a:r>
            <a:r>
              <a:rPr lang="cs-CZ" sz="1200" b="1" dirty="0"/>
              <a:t>í nafta</a:t>
            </a:r>
            <a:r>
              <a:rPr lang="en-US" sz="1200" b="1" dirty="0"/>
              <a:t> (80%)</a:t>
            </a:r>
            <a:endParaRPr lang="en-GB" sz="12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FFE021E-F467-88F8-2DD8-C07B0CA50471}"/>
              </a:ext>
            </a:extLst>
          </p:cNvPr>
          <p:cNvSpPr txBox="1"/>
          <p:nvPr/>
        </p:nvSpPr>
        <p:spPr>
          <a:xfrm>
            <a:off x="7675572" y="1648535"/>
            <a:ext cx="11574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err="1"/>
              <a:t>Standardn</a:t>
            </a:r>
            <a:r>
              <a:rPr lang="cs-CZ" sz="1200" b="1" dirty="0"/>
              <a:t>í nafta</a:t>
            </a:r>
            <a:r>
              <a:rPr lang="en-US" sz="1200" b="1" dirty="0"/>
              <a:t> (80%)</a:t>
            </a:r>
            <a:endParaRPr lang="en-GB" sz="120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DC963E3-D6F3-83FD-30D7-2B650A73F414}"/>
              </a:ext>
            </a:extLst>
          </p:cNvPr>
          <p:cNvSpPr/>
          <p:nvPr/>
        </p:nvSpPr>
        <p:spPr>
          <a:xfrm>
            <a:off x="7664313" y="4557120"/>
            <a:ext cx="1157482" cy="56385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/>
              <a:t>RME, UCOME, IX.A</a:t>
            </a:r>
            <a:r>
              <a:rPr lang="en-US" sz="1000" dirty="0"/>
              <a:t> </a:t>
            </a:r>
            <a:r>
              <a:rPr lang="cs-CZ" sz="1000" dirty="0"/>
              <a:t>(</a:t>
            </a:r>
            <a:r>
              <a:rPr lang="en-US" sz="1000" dirty="0"/>
              <a:t>7</a:t>
            </a:r>
            <a:r>
              <a:rPr lang="cs-CZ" sz="1000" dirty="0"/>
              <a:t>.0%)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136812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AEBF1-0764-CC70-2D15-4B4DA59E9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494296" cy="438615"/>
          </a:xfrm>
        </p:spPr>
        <p:txBody>
          <a:bodyPr>
            <a:noAutofit/>
          </a:bodyPr>
          <a:lstStyle/>
          <a:p>
            <a:pPr algn="just">
              <a:buSzPct val="150000"/>
            </a:pPr>
            <a:r>
              <a:rPr lang="en-US" sz="2400" dirty="0">
                <a:solidFill>
                  <a:srgbClr val="92D050"/>
                </a:solidFill>
              </a:rPr>
              <a:t>Agenda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E5CD2898-FBC2-F6EE-5744-7EA19C865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6645" y="1163810"/>
            <a:ext cx="4178710" cy="4356617"/>
          </a:xfrm>
        </p:spPr>
        <p:txBody>
          <a:bodyPr>
            <a:noAutofit/>
          </a:bodyPr>
          <a:lstStyle/>
          <a:p>
            <a:pPr marL="228600" indent="-228600" algn="just">
              <a:buSzPct val="100000"/>
              <a:buFont typeface="+mj-lt"/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RED III implikace pro trh s naftou</a:t>
            </a:r>
            <a:endParaRPr lang="en-US" dirty="0">
              <a:solidFill>
                <a:schemeClr val="tx1"/>
              </a:solidFill>
            </a:endParaRPr>
          </a:p>
          <a:p>
            <a:pPr marL="228600" indent="-228600" algn="just">
              <a:buSzPct val="100000"/>
              <a:buFont typeface="+mj-lt"/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Směs HVO a TME – synergie z pohledu kvality</a:t>
            </a:r>
            <a:endParaRPr lang="en-US" dirty="0">
              <a:solidFill>
                <a:schemeClr val="tx1"/>
              </a:solidFill>
            </a:endParaRPr>
          </a:p>
          <a:p>
            <a:pPr marL="228600" indent="-228600" algn="just">
              <a:buSzPct val="100000"/>
              <a:buFont typeface="+mj-lt"/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Ekonomika a možnosti produktové strategie</a:t>
            </a:r>
          </a:p>
          <a:p>
            <a:pPr marL="228600" indent="-228600" algn="just">
              <a:buSzPct val="100000"/>
              <a:buFont typeface="+mj-lt"/>
              <a:buAutoNum type="arabicPeriod"/>
            </a:pPr>
            <a:r>
              <a:rPr lang="cs-CZ" dirty="0">
                <a:solidFill>
                  <a:schemeClr val="tx1"/>
                </a:solidFill>
              </a:rPr>
              <a:t>Vybrané aspekty rozborů - VÚZT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719937-A060-611F-6851-E8A013A8E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9D9EB547-5F68-49A0-B58D-40043B1E500D}" type="slidenum">
              <a:rPr lang="cs-CZ" sz="1200" b="1" smtClean="0"/>
              <a:pPr/>
              <a:t>9</a:t>
            </a:fld>
            <a:endParaRPr lang="cs-CZ" sz="1200" b="1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F58FBC6-87B6-E433-B072-73DEAA5BF0FE}"/>
              </a:ext>
            </a:extLst>
          </p:cNvPr>
          <p:cNvSpPr/>
          <p:nvPr/>
        </p:nvSpPr>
        <p:spPr>
          <a:xfrm>
            <a:off x="4006645" y="2846684"/>
            <a:ext cx="4178710" cy="58231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58832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79587</TotalTime>
  <Words>1577</Words>
  <Application>Microsoft Office PowerPoint</Application>
  <PresentationFormat>Widescreen</PresentationFormat>
  <Paragraphs>387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</vt:lpstr>
      <vt:lpstr>Wingdings 3</vt:lpstr>
      <vt:lpstr>Fazeta</vt:lpstr>
      <vt:lpstr>Prémiová nafta 2030: směs HVO a TME</vt:lpstr>
      <vt:lpstr>Agenda</vt:lpstr>
      <vt:lpstr>Klimatické požadavky 2030 v kombinaci s limitem B7 na FAME vyvolávají výraznou potřebu HVO.</vt:lpstr>
      <vt:lpstr>Agenda</vt:lpstr>
      <vt:lpstr>Směs HVO a TME eliminuje nevýhody a kumuluje benefity obou složek</vt:lpstr>
      <vt:lpstr>Agenda</vt:lpstr>
      <vt:lpstr>Cenové porovnání HVO a TME</vt:lpstr>
      <vt:lpstr>Možné produktové uplatnění směsi HVO a TME</vt:lpstr>
      <vt:lpstr>Agenda</vt:lpstr>
      <vt:lpstr>Základní a elementární akreditovaná analýza jednotlivých složek a směsné motorové nafty (SMN) s 6,8 % v/v TME a 20 % v/v HVO</vt:lpstr>
      <vt:lpstr>Porovnání vybraných vlastností vzorku motorové nafty bez biosložky a směsné motorové nafty 6,8 % v/v TME, 20 % v/v HVO a 73,2 % v/v MN – akreditované analýzy</vt:lpstr>
      <vt:lpstr>Vybrané typické vlastnosti vzorků MEŘO1) a TME2) analyzované v rámci mezilaboratorních kruhových testů organizovaných VÚZT, SVB a CTL GŘC v roce 2018 (MEŘO) a 2023 – SVB22-2 (TME)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UŽITEČNÉ INFORMACE</dc:title>
  <dc:creator>Petra Klémová</dc:creator>
  <cp:lastModifiedBy>Lukáš Marek</cp:lastModifiedBy>
  <cp:revision>405</cp:revision>
  <cp:lastPrinted>2024-10-29T23:22:00Z</cp:lastPrinted>
  <dcterms:created xsi:type="dcterms:W3CDTF">2022-12-14T11:10:45Z</dcterms:created>
  <dcterms:modified xsi:type="dcterms:W3CDTF">2024-10-30T15:58:55Z</dcterms:modified>
</cp:coreProperties>
</file>