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72" r:id="rId9"/>
    <p:sldId id="267" r:id="rId10"/>
    <p:sldId id="273" r:id="rId11"/>
    <p:sldId id="268" r:id="rId12"/>
    <p:sldId id="271" r:id="rId13"/>
    <p:sldId id="263" r:id="rId14"/>
    <p:sldId id="270" r:id="rId15"/>
    <p:sldId id="264" r:id="rId16"/>
    <p:sldId id="277" r:id="rId17"/>
    <p:sldId id="274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200" kern="1200">
        <a:solidFill>
          <a:schemeClr val="tx2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75" d="100"/>
          <a:sy n="75" d="100"/>
        </p:scale>
        <p:origin x="101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2A91E-49F7-49CD-BBDF-5DEA407413CD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6374-5D61-403F-BF39-55F8E3CAB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146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6374-5D61-403F-BF39-55F8E3CABA0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328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6374-5D61-403F-BF39-55F8E3CABA0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5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6374-5D61-403F-BF39-55F8E3CABA0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715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6374-5D61-403F-BF39-55F8E3CABA0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914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6374-5D61-403F-BF39-55F8E3CABA0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0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B6374-5D61-403F-BF39-55F8E3CABA0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2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3" name="Group 7">
            <a:extLst>
              <a:ext uri="{FF2B5EF4-FFF2-40B4-BE49-F238E27FC236}">
                <a16:creationId xmlns:a16="http://schemas.microsoft.com/office/drawing/2014/main" id="{4FE775A1-9D18-091C-D630-33F3476214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22250" cy="6858000"/>
            <a:chOff x="0" y="0"/>
            <a:chExt cx="140" cy="4320"/>
          </a:xfrm>
        </p:grpSpPr>
        <p:sp>
          <p:nvSpPr>
            <p:cNvPr id="4100" name="Rectangle 4">
              <a:extLst>
                <a:ext uri="{FF2B5EF4-FFF2-40B4-BE49-F238E27FC236}">
                  <a16:creationId xmlns:a16="http://schemas.microsoft.com/office/drawing/2014/main" id="{CE07F84E-0886-53AF-2AAF-DD3F55613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1"/>
              <a:ext cx="140" cy="3439"/>
            </a:xfrm>
            <a:prstGeom prst="rect">
              <a:avLst/>
            </a:prstGeom>
            <a:solidFill>
              <a:srgbClr val="0077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>
              <a:extLst>
                <a:ext uri="{FF2B5EF4-FFF2-40B4-BE49-F238E27FC236}">
                  <a16:creationId xmlns:a16="http://schemas.microsoft.com/office/drawing/2014/main" id="{E96620C2-4CE9-D71F-6C3C-1D27FC062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" cy="881"/>
            </a:xfrm>
            <a:prstGeom prst="rect">
              <a:avLst/>
            </a:prstGeom>
            <a:solidFill>
              <a:srgbClr val="FFE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4102" name="Picture 6">
            <a:extLst>
              <a:ext uri="{FF2B5EF4-FFF2-40B4-BE49-F238E27FC236}">
                <a16:creationId xmlns:a16="http://schemas.microsoft.com/office/drawing/2014/main" id="{CBFA0473-2B33-422A-615E-6A19F230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959225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DBF8B0-A8A1-E70C-1FA5-2C8CA40FC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4421F4-7BA1-B8C1-58DB-F91A4FE2B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506F4A-E3A8-B068-B126-95717EDD3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FEA4817-4429-4A5F-4C05-882C4D125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8030CE6F-EEAB-4EA8-87AD-101691DD6A2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21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02D209B-7DCF-898D-58EC-5F0F86F30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96075" y="1619250"/>
            <a:ext cx="1990725" cy="478155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C101F3-F0FC-7476-AC35-AD920D7BF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9138" y="1619250"/>
            <a:ext cx="5824537" cy="47815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07F2C98-BF4C-40F7-4841-9F32AEFF08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7EB6415-A5D9-282A-257C-2EFBCF825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6BA0A695-1649-4A20-9725-079D5D6809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48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39DD5-AD05-7D09-58D7-BA28AD2D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3FD557-E1C3-2159-E16A-4D2EEB632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B1683D-CBEC-8EFF-A1C4-BE5EE89EF0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8E5ECB0-03EC-4D46-2378-E3FF56C7F4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AC14BBCA-EEB4-4C83-A059-B19FC40D872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545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257FE4-BCFB-0254-45F4-349F1283A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7B0D6-9334-4E1A-C09B-BFAE9773A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2A4D7B-000E-0842-6F38-FBA0DC8A93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02504D6-06B8-70B7-A5AC-2004B0B5EB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4C85CA4C-364C-4A02-9AE2-0C50DEB2C9F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632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6A31B0-5D6A-8B1E-640F-6237A1689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757531-0BFB-BB21-3637-9F0153592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8" y="2667000"/>
            <a:ext cx="3906837" cy="3733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8312AA9-A7FA-D6CB-1C3B-286D6ED79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8375" y="2667000"/>
            <a:ext cx="3908425" cy="3733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C24E76-7A3C-157B-6E6C-C894361471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BB552B-079C-A1E3-BC76-385C38FF6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2C3552AD-CD1B-4112-AB88-4E2F0E1B75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217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2B4B5-E646-2188-C378-7C3B93EB8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4EDC395-F7C2-8E37-9CF1-12DE2D046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E6516E5-E9B0-68BA-DCBF-14A273DFB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7D38442-CDBC-57F7-5BC2-280C5AC4D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8F024F-3BBB-4873-6771-EE610F6FF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2C532EA3-3B94-D663-8854-BC1832FD2C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DA879E8E-D92C-347A-2FBB-6E22911944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29EF3FD7-BC2C-44CA-88D5-018A7597E4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727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51A7DA-F130-3338-00D9-47B78804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4A5DEE-9FEA-F087-3525-556263A37D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067FCBE-0E2E-5AC6-2BCD-902AE50C7E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970889D3-8542-4599-95EA-6B46C60CE8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306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4777AE-401E-AF51-7D63-DEB5980892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4882F5-7E6D-390D-ACF3-F2E7EE8497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F204A710-009F-4916-B9E8-A7BD88608B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136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418E4-A89B-F014-C0FA-AB5FE5AC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ACDB63-1A29-23B2-57C1-24E2811A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DA1CFC0-71F6-4997-4C70-36387D485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23227C-8505-C82E-C4AD-40297D4EB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C4C4CD-AE28-B2EA-05E4-CC85AECD40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472F1A5A-B8C9-48DF-AA72-D9EC2B8AFC3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70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271643-24E3-5898-0541-BA4EBBF8D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B7421B-9181-9B27-079A-47CA62A6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5A496F-FF5E-ED43-56DD-A1A13226A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DA9AD92-FE38-6C75-217E-DF71A3A754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0CDDA9-C646-62C5-C28B-4804477FA7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strana </a:t>
            </a:r>
            <a:fld id="{7214EA2C-B62D-409C-98F2-BEC02C5C9B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375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B7327BF-88DE-FD64-7157-806F43E51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8" y="1398588"/>
            <a:ext cx="8920162" cy="5459412"/>
          </a:xfrm>
          <a:prstGeom prst="rect">
            <a:avLst/>
          </a:prstGeom>
          <a:solidFill>
            <a:srgbClr val="D5FF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3075" name="Group 3">
            <a:extLst>
              <a:ext uri="{FF2B5EF4-FFF2-40B4-BE49-F238E27FC236}">
                <a16:creationId xmlns:a16="http://schemas.microsoft.com/office/drawing/2014/main" id="{01C18E18-785D-50DA-7469-47BC0270C4C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222250" cy="6858000"/>
            <a:chOff x="0" y="0"/>
            <a:chExt cx="140" cy="4320"/>
          </a:xfrm>
        </p:grpSpPr>
        <p:sp>
          <p:nvSpPr>
            <p:cNvPr id="3076" name="Rectangle 4">
              <a:extLst>
                <a:ext uri="{FF2B5EF4-FFF2-40B4-BE49-F238E27FC236}">
                  <a16:creationId xmlns:a16="http://schemas.microsoft.com/office/drawing/2014/main" id="{9B50AB00-D43C-4533-42B9-90E1D6E14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881"/>
              <a:ext cx="140" cy="3439"/>
            </a:xfrm>
            <a:prstGeom prst="rect">
              <a:avLst/>
            </a:prstGeom>
            <a:solidFill>
              <a:srgbClr val="0077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7" name="Rectangle 5">
              <a:extLst>
                <a:ext uri="{FF2B5EF4-FFF2-40B4-BE49-F238E27FC236}">
                  <a16:creationId xmlns:a16="http://schemas.microsoft.com/office/drawing/2014/main" id="{72A4F3AC-1717-DD50-9E02-D4F808510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40" cy="881"/>
            </a:xfrm>
            <a:prstGeom prst="rect">
              <a:avLst/>
            </a:prstGeom>
            <a:solidFill>
              <a:srgbClr val="FFE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078" name="Rectangle 6">
            <a:extLst>
              <a:ext uri="{FF2B5EF4-FFF2-40B4-BE49-F238E27FC236}">
                <a16:creationId xmlns:a16="http://schemas.microsoft.com/office/drawing/2014/main" id="{2B4FC3CC-486F-3B03-C201-11D8EC68B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619250"/>
            <a:ext cx="796766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1CA1A59A-91FC-E6FF-9998-FB4BE4025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2667000"/>
            <a:ext cx="7967662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931" rIns="0" bIns="349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9D5233B3-98B0-6995-9404-E22D654E79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8" y="6550025"/>
            <a:ext cx="616743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7465" tIns="0" rIns="0" bIns="0" numCol="1" anchor="t" anchorCtr="0" compatLnSpc="1">
            <a:prstTxWarp prst="textNoShape">
              <a:avLst/>
            </a:prstTxWarp>
          </a:bodyPr>
          <a:lstStyle>
            <a:lvl1pPr defTabSz="887413"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9569B20A-F30B-FDB5-5AFE-3D93390D8C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4478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400">
                <a:solidFill>
                  <a:schemeClr val="tx1"/>
                </a:solidFill>
              </a:defRPr>
            </a:lvl1pPr>
          </a:lstStyle>
          <a:p>
            <a:r>
              <a:rPr lang="cs-CZ" altLang="cs-CZ"/>
              <a:t>strana </a:t>
            </a:r>
            <a:fld id="{03F52A7F-5F9F-4D6A-B5CD-2BCD869414E5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9EE67439-0F16-A639-05AA-8635E812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58775"/>
            <a:ext cx="1985962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2pPr>
      <a:lvl3pPr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3pPr>
      <a:lvl4pPr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4pPr>
      <a:lvl5pPr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887413" rtl="0" eaLnBrk="1" fontAlgn="base" hangingPunct="1">
        <a:lnSpc>
          <a:spcPts val="5238"/>
        </a:lnSpc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434975" indent="-434975" algn="l" defTabSz="88741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1127125" indent="-433388" algn="l" defTabSz="88741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912938" indent="-433388" algn="l" defTabSz="88741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2613025" indent="-438150" algn="l" defTabSz="88741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3303588" indent="-434975" algn="l" defTabSz="887413" rtl="0" eaLnBrk="1" fontAlgn="base" hangingPunct="1">
        <a:lnSpc>
          <a:spcPts val="34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sah 1">
            <a:extLst>
              <a:ext uri="{FF2B5EF4-FFF2-40B4-BE49-F238E27FC236}">
                <a16:creationId xmlns:a16="http://schemas.microsoft.com/office/drawing/2014/main" id="{BE0AB3B4-32A5-B758-BA2F-9FFCE49FBD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" t="28659" r="19756" b="26143"/>
          <a:stretch/>
        </p:blipFill>
        <p:spPr bwMode="auto">
          <a:xfrm>
            <a:off x="531019" y="4077400"/>
            <a:ext cx="8292529" cy="2735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7B4B1D7-3BA7-AE71-3185-D4BA13FB7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19" y="1412776"/>
            <a:ext cx="8292529" cy="2460053"/>
          </a:xfrm>
          <a:prstGeom prst="rect">
            <a:avLst/>
          </a:prstGeom>
          <a:effectLst>
            <a:outerShdw blurRad="165100" dist="38100" sx="102000" sy="102000" algn="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32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858B0C-12B5-FC0F-B8D6-341F61F1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340768"/>
            <a:ext cx="7967662" cy="742950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Výstupy z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18364A-ABF5-BAF5-2C8A-504BA4E80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348880"/>
            <a:ext cx="7967662" cy="3733800"/>
          </a:xfrm>
        </p:spPr>
        <p:txBody>
          <a:bodyPr/>
          <a:lstStyle/>
          <a:p>
            <a:pPr marL="0" indent="0">
              <a:buNone/>
            </a:pPr>
            <a:r>
              <a:rPr lang="cs-CZ" sz="2100" dirty="0">
                <a:solidFill>
                  <a:srgbClr val="000000"/>
                </a:solidFill>
              </a:rPr>
              <a:t>Datové výstupy:</a:t>
            </a:r>
          </a:p>
          <a:p>
            <a:pPr lvl="1"/>
            <a:r>
              <a:rPr lang="cs-CZ" sz="2100" dirty="0">
                <a:solidFill>
                  <a:srgbClr val="000000"/>
                </a:solidFill>
              </a:rPr>
              <a:t>Harmonogram čerpání pro: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meziskladové přesuny</a:t>
            </a:r>
          </a:p>
          <a:p>
            <a:pPr lvl="1"/>
            <a:r>
              <a:rPr lang="cs-CZ" sz="2100" dirty="0">
                <a:solidFill>
                  <a:srgbClr val="000000"/>
                </a:solidFill>
              </a:rPr>
              <a:t>Harmonogram příjmu vlaků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0000"/>
                </a:solidFill>
              </a:rPr>
              <a:t>Harmonogramy jsou dostupné online</a:t>
            </a:r>
          </a:p>
          <a:p>
            <a:pPr marL="0" indent="0">
              <a:buNone/>
            </a:pPr>
            <a:r>
              <a:rPr lang="cs-CZ" sz="2100" dirty="0">
                <a:solidFill>
                  <a:srgbClr val="000000"/>
                </a:solidFill>
              </a:rPr>
              <a:t>Všechny výstupy je možné exportovat do excelu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B65BF6-3827-79A5-EA7E-A9903AFC12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22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6AD730-443E-F8C7-D786-1A18D6E4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1259012"/>
            <a:ext cx="7967662" cy="742950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Grafický výstup - plán vlaků </a:t>
            </a:r>
          </a:p>
        </p:txBody>
      </p:sp>
      <p:pic>
        <p:nvPicPr>
          <p:cNvPr id="3" name="Zástupný obsah 5">
            <a:extLst>
              <a:ext uri="{FF2B5EF4-FFF2-40B4-BE49-F238E27FC236}">
                <a16:creationId xmlns:a16="http://schemas.microsoft.com/office/drawing/2014/main" id="{38559A1B-5C2A-12BD-BC89-97A8B1A1A4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9" t="10850" r="6417" b="5494"/>
          <a:stretch/>
        </p:blipFill>
        <p:spPr>
          <a:xfrm>
            <a:off x="275730" y="2011710"/>
            <a:ext cx="8783338" cy="454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11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511A2-FBBB-B761-CC7A-40ACA8CC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792" y="1505141"/>
            <a:ext cx="7967662" cy="742950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Přínosy aplikace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9D73B-2A52-E411-020E-F4003DA57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667000"/>
            <a:ext cx="7967662" cy="37338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Namodelování více variant v krátkém čase</a:t>
            </a:r>
          </a:p>
          <a:p>
            <a:r>
              <a:rPr lang="cs-CZ" dirty="0">
                <a:solidFill>
                  <a:srgbClr val="000000"/>
                </a:solidFill>
              </a:rPr>
              <a:t>Výběr nejoptimálnějšího a nejekonomičtějšího řešení</a:t>
            </a:r>
          </a:p>
          <a:p>
            <a:r>
              <a:rPr lang="cs-CZ" dirty="0">
                <a:solidFill>
                  <a:srgbClr val="000000"/>
                </a:solidFill>
              </a:rPr>
              <a:t>Systém zdokonaluje svoje výpočty užíváním v čase</a:t>
            </a:r>
          </a:p>
          <a:p>
            <a:r>
              <a:rPr lang="cs-CZ" dirty="0">
                <a:solidFill>
                  <a:srgbClr val="000000"/>
                </a:solidFill>
              </a:rPr>
              <a:t>Významně snižuje riziko chybovosti</a:t>
            </a:r>
          </a:p>
          <a:p>
            <a:r>
              <a:rPr lang="cs-CZ" dirty="0">
                <a:solidFill>
                  <a:srgbClr val="000000"/>
                </a:solidFill>
              </a:rPr>
              <a:t>Prokazatelně snižuje náklady na energie a dopravu</a:t>
            </a:r>
          </a:p>
          <a:p>
            <a:r>
              <a:rPr lang="cs-CZ" dirty="0">
                <a:solidFill>
                  <a:srgbClr val="000000"/>
                </a:solidFill>
              </a:rPr>
              <a:t>Zvyšuje flexibilitu plánování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36DF16-ABA2-E24C-AF38-7131EF9E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483FC-347F-B00E-5B4E-721538F73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1482941"/>
            <a:ext cx="7967662" cy="742950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Výhled do budoucna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B74EC-FD57-47C9-7FFD-70C7F8C5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667000"/>
            <a:ext cx="7967662" cy="3733800"/>
          </a:xfrm>
        </p:spPr>
        <p:txBody>
          <a:bodyPr/>
          <a:lstStyle/>
          <a:p>
            <a:pPr marL="0" indent="0">
              <a:buNone/>
            </a:pPr>
            <a:r>
              <a:rPr lang="cs-CZ" sz="2100" dirty="0">
                <a:solidFill>
                  <a:srgbClr val="000000"/>
                </a:solidFill>
              </a:rPr>
              <a:t>Uvažování o dalších etapách, které by mohly obsahovat: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možnosti plánovaní až na jednotlivé nádrže, což v tuto chvíli není možné.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detail sledování vlaků s propojením na plánování směn pro stáčení vlaků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propojení na energetický dispečink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090D686-F6B4-59D2-9551-17887D0A38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1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26856-86BC-261B-989C-128EC9B4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9" y="1556792"/>
            <a:ext cx="7967662" cy="4608512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000000"/>
                </a:solidFill>
              </a:rPr>
              <a:t>Soutěž:</a:t>
            </a:r>
            <a:br>
              <a:rPr lang="cs-CZ" sz="3200" dirty="0">
                <a:solidFill>
                  <a:srgbClr val="000000"/>
                </a:solidFill>
              </a:rPr>
            </a:br>
            <a:r>
              <a:rPr lang="cs-CZ" sz="2500" dirty="0">
                <a:solidFill>
                  <a:srgbClr val="000000"/>
                </a:solidFill>
              </a:rPr>
              <a:t>Aplikace je v nominaci na cenu v české prestižní soutěži AI AWARDS (ročník 2024).</a:t>
            </a:r>
            <a:br>
              <a:rPr lang="cs-CZ" sz="2500" dirty="0">
                <a:solidFill>
                  <a:srgbClr val="000000"/>
                </a:solidFill>
              </a:rPr>
            </a:br>
            <a:br>
              <a:rPr lang="cs-CZ" sz="2500" dirty="0">
                <a:solidFill>
                  <a:srgbClr val="000000"/>
                </a:solidFill>
              </a:rPr>
            </a:br>
            <a:r>
              <a:rPr lang="cs-CZ" sz="2500" dirty="0">
                <a:solidFill>
                  <a:srgbClr val="000000"/>
                </a:solidFill>
              </a:rPr>
              <a:t>Vyhlášení proběhne 21.11.2024.</a:t>
            </a:r>
            <a:br>
              <a:rPr lang="cs-CZ" sz="3200" dirty="0">
                <a:solidFill>
                  <a:srgbClr val="000000"/>
                </a:solidFill>
              </a:rPr>
            </a:br>
            <a:br>
              <a:rPr lang="cs-CZ" sz="3200" dirty="0">
                <a:solidFill>
                  <a:srgbClr val="000000"/>
                </a:solidFill>
              </a:rPr>
            </a:br>
            <a:endParaRPr lang="cs-CZ" sz="3200" dirty="0">
              <a:solidFill>
                <a:srgbClr val="000000"/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B3BFAF-17CC-6F17-EE04-F01D040F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3511A2-FBBB-B761-CC7A-40ACA8CC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412776"/>
            <a:ext cx="7967662" cy="742950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Odborné publikace o aplikaci: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29D73B-2A52-E411-020E-F4003DA57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667000"/>
            <a:ext cx="7967662" cy="3733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Taming Binarized Neural Networks and Mixed-Integer Programs</a:t>
            </a:r>
            <a:r>
              <a:rPr lang="cs-CZ" dirty="0">
                <a:solidFill>
                  <a:srgbClr val="000000"/>
                </a:solidFill>
              </a:rPr>
              <a:t> (publikováno na </a:t>
            </a:r>
            <a:r>
              <a:rPr lang="en-US" dirty="0">
                <a:solidFill>
                  <a:srgbClr val="000000"/>
                </a:solidFill>
              </a:rPr>
              <a:t>AAAI Conference on Artificial Intelligence, 2024</a:t>
            </a:r>
            <a:r>
              <a:rPr lang="cs-CZ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Scheduling a Multi-Product Pipeline: A Discretized MILP Formulation</a:t>
            </a:r>
            <a:r>
              <a:rPr lang="cs-CZ" dirty="0">
                <a:solidFill>
                  <a:srgbClr val="000000"/>
                </a:solidFill>
              </a:rPr>
              <a:t> (článek bude publikován na AI konferenci v Americe na konci roku 2024)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E36DF16-ABA2-E24C-AF38-7131EF9E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9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26856-86BC-261B-989C-128EC9B4C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69" y="3429000"/>
            <a:ext cx="7967662" cy="742950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000000"/>
                </a:solidFill>
              </a:rPr>
              <a:t>Děkuji Vám za pozornost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BB3BFAF-17CC-6F17-EE04-F01D040F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03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22ACC007-6AAD-1174-E312-9D5888EFC6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2977" r="18975" b="9931"/>
          <a:stretch/>
        </p:blipFill>
        <p:spPr>
          <a:xfrm>
            <a:off x="684512" y="10"/>
            <a:ext cx="8496000" cy="6857990"/>
          </a:xfrm>
          <a:prstGeom prst="rect">
            <a:avLst/>
          </a:prstGeom>
        </p:spPr>
      </p:pic>
      <p:sp>
        <p:nvSpPr>
          <p:cNvPr id="27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F8EA818-88F9-599B-5416-97874AF8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836712"/>
            <a:ext cx="3637451" cy="3204134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b="0" i="0" dirty="0" err="1">
                <a:solidFill>
                  <a:srgbClr val="000000"/>
                </a:solidFill>
                <a:effectLst/>
              </a:rPr>
              <a:t>Využití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umělé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inteligence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při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řízení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logistiky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pohonných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hmot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ve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společnosti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ČEPRO, </a:t>
            </a:r>
            <a:r>
              <a:rPr lang="en-US" sz="3200" b="0" i="0" dirty="0" err="1">
                <a:solidFill>
                  <a:srgbClr val="000000"/>
                </a:solidFill>
                <a:effectLst/>
              </a:rPr>
              <a:t>a.s</a:t>
            </a:r>
            <a:r>
              <a:rPr lang="cs-CZ" sz="3200" b="0" i="0" dirty="0">
                <a:solidFill>
                  <a:srgbClr val="000000"/>
                </a:solidFill>
                <a:effectLst/>
              </a:rPr>
              <a:t>.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F3E6EA-146A-1664-8309-7A7230892514}"/>
              </a:ext>
            </a:extLst>
          </p:cNvPr>
          <p:cNvSpPr txBox="1"/>
          <p:nvPr/>
        </p:nvSpPr>
        <p:spPr>
          <a:xfrm>
            <a:off x="358485" y="4872922"/>
            <a:ext cx="3017519" cy="12081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000000"/>
                </a:solidFill>
                <a:latin typeface="+mn-lt"/>
              </a:rPr>
              <a:t>Ing. Kouba Robert</a:t>
            </a: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9168FD1-DC68-625A-3912-95C0AAE3EA35}"/>
              </a:ext>
            </a:extLst>
          </p:cNvPr>
          <p:cNvCxnSpPr/>
          <p:nvPr/>
        </p:nvCxnSpPr>
        <p:spPr bwMode="auto">
          <a:xfrm>
            <a:off x="358485" y="4546920"/>
            <a:ext cx="349343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EC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8791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0EB6B-3902-F838-39FB-1C474C92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1619250"/>
            <a:ext cx="7967662" cy="742950"/>
          </a:xfrm>
        </p:spPr>
        <p:txBody>
          <a:bodyPr>
            <a:normAutofit fontScale="90000"/>
          </a:bodyPr>
          <a:lstStyle/>
          <a:p>
            <a:r>
              <a:rPr lang="cs-CZ" sz="3600" dirty="0" err="1">
                <a:solidFill>
                  <a:srgbClr val="000000"/>
                </a:solidFill>
              </a:rPr>
              <a:t>Produktovodní</a:t>
            </a:r>
            <a:r>
              <a:rPr lang="cs-CZ" dirty="0">
                <a:solidFill>
                  <a:srgbClr val="000000"/>
                </a:solidFill>
              </a:rPr>
              <a:t> systém a sklady ČEPRO, a.s.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DAD394-4785-5B2C-F8D8-4557D5948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362200"/>
            <a:ext cx="7967662" cy="4493468"/>
          </a:xfrm>
        </p:spPr>
        <p:txBody>
          <a:bodyPr anchor="ctr">
            <a:normAutofit/>
          </a:bodyPr>
          <a:lstStyle/>
          <a:p>
            <a:r>
              <a:rPr lang="cs-CZ" sz="2100" dirty="0">
                <a:solidFill>
                  <a:srgbClr val="000000"/>
                </a:solidFill>
              </a:rPr>
              <a:t>Řízené čerpání produktů mezi 15 sklady</a:t>
            </a:r>
          </a:p>
          <a:p>
            <a:r>
              <a:rPr lang="cs-CZ" sz="2100" dirty="0">
                <a:solidFill>
                  <a:srgbClr val="000000"/>
                </a:solidFill>
              </a:rPr>
              <a:t>Příjem a výdej pohonných hmot:</a:t>
            </a:r>
          </a:p>
          <a:p>
            <a:pPr marL="1344613" lvl="1" indent="271463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Rafinerie (Litvínov, Kralupy, Bratislava, Paramo)</a:t>
            </a:r>
          </a:p>
          <a:p>
            <a:pPr marL="1344613" lvl="1" indent="271463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Autocisterna (13 ČEPRO)</a:t>
            </a:r>
          </a:p>
          <a:p>
            <a:pPr marL="1344613" lvl="1" indent="271463">
              <a:buFont typeface="Wingdings" panose="05000000000000000000" pitchFamily="2" charset="2"/>
              <a:buChar char="Ø"/>
            </a:pPr>
            <a:r>
              <a:rPr lang="cs-CZ" sz="2100" dirty="0">
                <a:solidFill>
                  <a:srgbClr val="000000"/>
                </a:solidFill>
              </a:rPr>
              <a:t>Vlak (12 skladů ČEPRO)</a:t>
            </a:r>
          </a:p>
          <a:p>
            <a:r>
              <a:rPr lang="cs-CZ" sz="2100" dirty="0">
                <a:solidFill>
                  <a:srgbClr val="000000"/>
                </a:solidFill>
              </a:rPr>
              <a:t>Přepravní kapacita produktovodu více jak 6 mld. litrů/rok</a:t>
            </a:r>
          </a:p>
          <a:p>
            <a:r>
              <a:rPr lang="cs-CZ" sz="2100" dirty="0">
                <a:solidFill>
                  <a:srgbClr val="000000"/>
                </a:solidFill>
              </a:rPr>
              <a:t>ČEPRO, a.s. je schopno zmanipulovat více jak 150 ucelených vlaků za měsíc</a:t>
            </a:r>
          </a:p>
          <a:p>
            <a:pPr marL="4305300" lvl="1"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62E3C49-737D-BCD3-4BE8-2EA3D54AC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1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4B613-7D56-D198-B5C7-234979C7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17" y="1521041"/>
            <a:ext cx="7967662" cy="7429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Logistika před využitím SW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7468B-CE4D-A5CC-BF2B-AF0C0681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667000"/>
            <a:ext cx="7967662" cy="37338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Tvorba harmonogramu sestávala z: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Ručního stahování dat z portálových aplikací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Telefonického získávání informací ze skladů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Výpočet a modelace  plánů probíhala pomocí excelovských tabulek a pomocných ručních výpočtů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Výsledné harmonogramy existovaly pouze ve formátu Excelu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00000"/>
                </a:solidFill>
              </a:rPr>
              <a:t>V průběhu měsíce opětovné přepočty při jakékoli hlášené změně v nominacích, dodávkách ŽC či technologických změnách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5CE3A9-30A1-30C9-2D7F-6FD690934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4B613-7D56-D198-B5C7-234979C7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17" y="1505141"/>
            <a:ext cx="7967662" cy="74295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</a:rPr>
              <a:t>Logistika před využitím SW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D7468B-CE4D-A5CC-BF2B-AF0C0681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2667000"/>
            <a:ext cx="7967662" cy="3733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300" dirty="0">
                <a:solidFill>
                  <a:srgbClr val="000000"/>
                </a:solidFill>
              </a:rPr>
              <a:t>Výpočet harmonogramu čerpání trval 3-4 dny.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300" dirty="0">
                <a:solidFill>
                  <a:srgbClr val="000000"/>
                </a:solidFill>
              </a:rPr>
              <a:t>Výpočet harmonogram dodávek v ŽC trval 1-2 dny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300" b="1" dirty="0">
                <a:solidFill>
                  <a:srgbClr val="000000"/>
                </a:solidFill>
              </a:rPr>
              <a:t>Hlavní cíl při tvorbě harmonogramu</a:t>
            </a:r>
            <a:r>
              <a:rPr lang="cs-CZ" sz="2300" dirty="0">
                <a:solidFill>
                  <a:srgbClr val="000000"/>
                </a:solidFill>
              </a:rPr>
              <a:t>: splnit nominace na čerpání TS a přijmutí zasmluvněného počtu vlaků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300" b="1" dirty="0">
                <a:solidFill>
                  <a:srgbClr val="000000"/>
                </a:solidFill>
              </a:rPr>
              <a:t>Sekundární cíl:</a:t>
            </a:r>
            <a:r>
              <a:rPr lang="cs-CZ" sz="2300" dirty="0">
                <a:solidFill>
                  <a:srgbClr val="000000"/>
                </a:solidFill>
              </a:rPr>
              <a:t> snaha o minimalizaci nákladů převážně v oblasti logistiky vlakových souprav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300" dirty="0">
                <a:solidFill>
                  <a:srgbClr val="000000"/>
                </a:solidFill>
              </a:rPr>
              <a:t>Nebyl nikde přístupný online, bylo nutné vše rozesílat pomocí emailu a to včetně aktualizací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300" dirty="0">
                <a:solidFill>
                  <a:srgbClr val="000000"/>
                </a:solidFill>
              </a:rPr>
              <a:t>Problém s archivací a prací s historickými daty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8674300-B7E7-B955-2E6A-808E993BF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38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53EC8-259D-37E3-DD8B-8827A0F6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728" y="1419416"/>
            <a:ext cx="7967662" cy="742950"/>
          </a:xfrm>
        </p:spPr>
        <p:txBody>
          <a:bodyPr/>
          <a:lstStyle/>
          <a:p>
            <a:r>
              <a:rPr lang="cs-CZ" sz="3000" dirty="0">
                <a:solidFill>
                  <a:srgbClr val="000000"/>
                </a:solidFill>
              </a:rPr>
              <a:t>Cíle tvorby nového softwaru: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8CDB7E-82CA-1179-F7F8-45107F592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097" y="2362200"/>
            <a:ext cx="7967662" cy="3733800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Hlavní cíl:</a:t>
            </a:r>
          </a:p>
          <a:p>
            <a:pPr marL="9906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Hledání optimálního scénáře harmonogramu přepravy při splnění všech požadavků na naskladnění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0000"/>
                </a:solidFill>
              </a:rPr>
              <a:t>Vedlejší cíle:</a:t>
            </a:r>
          </a:p>
          <a:p>
            <a:pPr marL="9906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Efektivní využití skladových kapacit.</a:t>
            </a:r>
          </a:p>
          <a:p>
            <a:pPr marL="9906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Eliminace lidské chybovosti </a:t>
            </a:r>
          </a:p>
          <a:p>
            <a:pPr marL="9906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Nejoptimálnější rozložení příjmů vlakových dodávek</a:t>
            </a:r>
          </a:p>
          <a:p>
            <a:pPr marL="9906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Zajištění zastupitelnosti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243EF2B-4E5A-45D4-C732-6E1E1F8D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D47BEF-711C-7FAC-B30B-EA378DE4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1340768"/>
            <a:ext cx="7967662" cy="598934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Development</a:t>
            </a:r>
            <a:r>
              <a:rPr lang="cs-CZ" dirty="0">
                <a:solidFill>
                  <a:srgbClr val="000000"/>
                </a:solidFill>
              </a:rPr>
              <a:t>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8B1574-597C-E742-9D08-D98C363509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939702"/>
            <a:ext cx="7967662" cy="446109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Na vývoji pracovaly společnosti:</a:t>
            </a:r>
          </a:p>
          <a:p>
            <a:pPr marL="1149350" lvl="1" indent="-4572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ČEPRO, a.s. </a:t>
            </a:r>
            <a:r>
              <a:rPr lang="cs-CZ" sz="2000" dirty="0">
                <a:solidFill>
                  <a:srgbClr val="000000"/>
                </a:solidFill>
              </a:rPr>
              <a:t>- zadavatel a investor</a:t>
            </a:r>
          </a:p>
          <a:p>
            <a:pPr marL="1149350" lvl="1" indent="-457200">
              <a:buFont typeface="+mj-lt"/>
              <a:buAutoNum type="arabicPeriod"/>
            </a:pPr>
            <a:r>
              <a:rPr lang="da-DK" sz="2000" b="1" dirty="0">
                <a:solidFill>
                  <a:srgbClr val="000000"/>
                </a:solidFill>
              </a:rPr>
              <a:t>Blindspot Solutions s.r.o.</a:t>
            </a:r>
            <a:r>
              <a:rPr lang="cs-CZ" sz="2000" b="1" dirty="0">
                <a:solidFill>
                  <a:srgbClr val="000000"/>
                </a:solidFill>
              </a:rPr>
              <a:t> </a:t>
            </a:r>
            <a:r>
              <a:rPr lang="cs-CZ" sz="2000" dirty="0">
                <a:solidFill>
                  <a:srgbClr val="000000"/>
                </a:solidFill>
              </a:rPr>
              <a:t>- partner v oblasti datového modelování, SW vývoje v umělé inteligenci</a:t>
            </a:r>
          </a:p>
          <a:p>
            <a:pPr marL="1149350" lvl="1" indent="-457200">
              <a:buFont typeface="+mj-lt"/>
              <a:buAutoNum type="arabicPeriod"/>
            </a:pPr>
            <a:r>
              <a:rPr lang="cs-CZ" sz="2000" b="1" dirty="0">
                <a:solidFill>
                  <a:srgbClr val="000000"/>
                </a:solidFill>
              </a:rPr>
              <a:t>ČVUT</a:t>
            </a:r>
            <a:r>
              <a:rPr lang="cs-CZ" sz="2000" dirty="0">
                <a:solidFill>
                  <a:srgbClr val="000000"/>
                </a:solidFill>
              </a:rPr>
              <a:t> - vědecko-výzkumný partner v oblasti matematických optimalizací a implementací řešení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Vývoj aplikace: 11/2022 až 10/2023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V provozu: 01/2024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00"/>
                </a:solidFill>
              </a:rPr>
              <a:t>Aplikace má dvě části: 1. prostředí pro uživatele 2. vnitřní nastavení řešiče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46E0B6-7ACF-353B-26CA-2BCA05453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45100D05-F3B6-C392-910A-7D70D4934EA6}"/>
              </a:ext>
            </a:extLst>
          </p:cNvPr>
          <p:cNvSpPr txBox="1"/>
          <p:nvPr/>
        </p:nvSpPr>
        <p:spPr>
          <a:xfrm>
            <a:off x="4860032" y="457200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53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DEFBE-A47B-7C7C-1DAB-36D28517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1412776"/>
            <a:ext cx="7967662" cy="949424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Data ve vnitřním nastavení SW:</a:t>
            </a:r>
            <a:br>
              <a:rPr lang="cs-CZ" sz="3200" b="1" dirty="0">
                <a:solidFill>
                  <a:srgbClr val="000000"/>
                </a:solidFill>
              </a:rPr>
            </a:br>
            <a:br>
              <a:rPr lang="cs-CZ" sz="3200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B48FD-EA44-976A-5758-CD741A81B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9138" y="2564904"/>
            <a:ext cx="3906837" cy="3835896"/>
          </a:xfrm>
        </p:spPr>
        <p:txBody>
          <a:bodyPr>
            <a:normAutofit/>
          </a:bodyPr>
          <a:lstStyle/>
          <a:p>
            <a:pPr marL="693737" lvl="1" indent="0">
              <a:lnSpc>
                <a:spcPct val="10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Produktovody: 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Průtoky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Tlaky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Objemy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Čerpací režimy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Příkony čerpadel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Cena el. energie</a:t>
            </a:r>
          </a:p>
          <a:p>
            <a:pPr marL="693737" lvl="1" indent="0">
              <a:lnSpc>
                <a:spcPct val="100000"/>
              </a:lnSpc>
              <a:buNone/>
            </a:pPr>
            <a:r>
              <a:rPr lang="cs-CZ" dirty="0">
                <a:solidFill>
                  <a:srgbClr val="000000"/>
                </a:solidFill>
              </a:rPr>
              <a:t>Sklady: 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Stavy zásob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Volné kapacity 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Průměrné výdeje 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37F8BAA-0E6C-817A-9F70-CC61F2320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8375" y="2564904"/>
            <a:ext cx="3908425" cy="3835896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Železnice: 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Max. limit počtu vlaků/měsíc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0000"/>
                </a:solidFill>
              </a:rPr>
              <a:t>Rychlost stáčení</a:t>
            </a:r>
            <a:endParaRPr lang="cs-CZ" sz="2800" dirty="0">
              <a:solidFill>
                <a:srgbClr val="00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C0323B3-B802-7D8E-2483-3DE50069BC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54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7DEFBE-A47B-7C7C-1DAB-36D28517E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917" y="1412776"/>
            <a:ext cx="7967662" cy="742950"/>
          </a:xfrm>
        </p:spPr>
        <p:txBody>
          <a:bodyPr/>
          <a:lstStyle/>
          <a:p>
            <a:r>
              <a:rPr lang="cs-CZ" sz="3200" dirty="0">
                <a:solidFill>
                  <a:srgbClr val="000000"/>
                </a:solidFill>
              </a:rPr>
              <a:t>Data zadávaná uživatelem při plánování:</a:t>
            </a:r>
            <a:br>
              <a:rPr lang="cs-CZ" sz="3600" b="1" dirty="0">
                <a:solidFill>
                  <a:srgbClr val="000000"/>
                </a:solidFill>
              </a:rPr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B48FD-EA44-976A-5758-CD741A81B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58797"/>
            <a:ext cx="7967662" cy="3733800"/>
          </a:xfrm>
        </p:spPr>
        <p:txBody>
          <a:bodyPr/>
          <a:lstStyle/>
          <a:p>
            <a:r>
              <a:rPr lang="cs-CZ" dirty="0">
                <a:solidFill>
                  <a:srgbClr val="000000"/>
                </a:solidFill>
              </a:rPr>
              <a:t>Údržba a odstávky: 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Nádrží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Tras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Čerpacích režimů</a:t>
            </a:r>
          </a:p>
          <a:p>
            <a:pPr marL="2238375" lvl="1" indent="-619125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rgbClr val="000000"/>
                </a:solidFill>
              </a:rPr>
              <a:t>Výdejů</a:t>
            </a:r>
          </a:p>
          <a:p>
            <a:r>
              <a:rPr lang="cs-CZ" dirty="0">
                <a:solidFill>
                  <a:srgbClr val="000000"/>
                </a:solidFill>
              </a:rPr>
              <a:t>Požadavky na čerpání a příjem vlaků pro TS</a:t>
            </a:r>
          </a:p>
          <a:p>
            <a:r>
              <a:rPr lang="cs-CZ" dirty="0">
                <a:solidFill>
                  <a:srgbClr val="000000"/>
                </a:solidFill>
              </a:rPr>
              <a:t>Informace o smluvních dodávkách v ŽC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C183C67-2D62-6E71-8E51-3CF7BB9EFB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7623" b="4400"/>
          <a:stretch/>
        </p:blipFill>
        <p:spPr>
          <a:xfrm>
            <a:off x="3239852" y="6495668"/>
            <a:ext cx="266429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95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7759"/>
      </a:dk1>
      <a:lt1>
        <a:srgbClr val="FFFFFF"/>
      </a:lt1>
      <a:dk2>
        <a:srgbClr val="007759"/>
      </a:dk2>
      <a:lt2>
        <a:srgbClr val="969696"/>
      </a:lt2>
      <a:accent1>
        <a:srgbClr val="002469"/>
      </a:accent1>
      <a:accent2>
        <a:srgbClr val="007759"/>
      </a:accent2>
      <a:accent3>
        <a:srgbClr val="FFFFFF"/>
      </a:accent3>
      <a:accent4>
        <a:srgbClr val="00654B"/>
      </a:accent4>
      <a:accent5>
        <a:srgbClr val="AAACB9"/>
      </a:accent5>
      <a:accent6>
        <a:srgbClr val="006B50"/>
      </a:accent6>
      <a:hlink>
        <a:srgbClr val="007759"/>
      </a:hlink>
      <a:folHlink>
        <a:srgbClr val="007759"/>
      </a:folHlink>
    </a:clrScheme>
    <a:fontScheme name="Motiv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4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otiv Office 1">
        <a:dk1>
          <a:srgbClr val="007759"/>
        </a:dk1>
        <a:lt1>
          <a:srgbClr val="FFFFFF"/>
        </a:lt1>
        <a:dk2>
          <a:srgbClr val="007759"/>
        </a:dk2>
        <a:lt2>
          <a:srgbClr val="969696"/>
        </a:lt2>
        <a:accent1>
          <a:srgbClr val="002469"/>
        </a:accent1>
        <a:accent2>
          <a:srgbClr val="007759"/>
        </a:accent2>
        <a:accent3>
          <a:srgbClr val="FFFFFF"/>
        </a:accent3>
        <a:accent4>
          <a:srgbClr val="00654B"/>
        </a:accent4>
        <a:accent5>
          <a:srgbClr val="AAACB9"/>
        </a:accent5>
        <a:accent6>
          <a:srgbClr val="006B50"/>
        </a:accent6>
        <a:hlink>
          <a:srgbClr val="007759"/>
        </a:hlink>
        <a:folHlink>
          <a:srgbClr val="0077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power-point-prezentace_1</Template>
  <TotalTime>3772</TotalTime>
  <Words>593</Words>
  <Application>Microsoft Office PowerPoint</Application>
  <PresentationFormat>Předvádění na obrazovce (4:3)</PresentationFormat>
  <Paragraphs>101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Využití umělé inteligence při řízení logistiky pohonných hmot ve společnosti ČEPRO, a.s. </vt:lpstr>
      <vt:lpstr>Produktovodní systém a sklady ČEPRO, a.s.</vt:lpstr>
      <vt:lpstr>Logistika před využitím SW</vt:lpstr>
      <vt:lpstr>Logistika před využitím SW</vt:lpstr>
      <vt:lpstr>Cíle tvorby nového softwaru:</vt:lpstr>
      <vt:lpstr>Development aplikace</vt:lpstr>
      <vt:lpstr>Data ve vnitřním nastavení SW:   </vt:lpstr>
      <vt:lpstr>Data zadávaná uživatelem při plánování:    </vt:lpstr>
      <vt:lpstr>Prezentace aplikace PowerPoint</vt:lpstr>
      <vt:lpstr>Výstupy z aplikace</vt:lpstr>
      <vt:lpstr>Grafický výstup - plán vlaků </vt:lpstr>
      <vt:lpstr>Přínosy aplikace</vt:lpstr>
      <vt:lpstr>Výhled do budoucna</vt:lpstr>
      <vt:lpstr>Soutěž: Aplikace je v nominaci na cenu v české prestižní soutěži AI AWARDS (ročník 2024).  Vyhlášení proběhne 21.11.2024.  </vt:lpstr>
      <vt:lpstr>Odborné publikace o aplikaci:</vt:lpstr>
      <vt:lpstr>Děkuji Vám za pozornost</vt:lpstr>
    </vt:vector>
  </TitlesOfParts>
  <Company>ČEPRO,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Kouba Robert</dc:creator>
  <cp:lastModifiedBy>Hynek Petr</cp:lastModifiedBy>
  <cp:revision>13</cp:revision>
  <dcterms:created xsi:type="dcterms:W3CDTF">2024-10-21T06:31:15Z</dcterms:created>
  <dcterms:modified xsi:type="dcterms:W3CDTF">2024-10-28T15:31:50Z</dcterms:modified>
</cp:coreProperties>
</file>