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48" r:id="rId2"/>
  </p:sldMasterIdLst>
  <p:notesMasterIdLst>
    <p:notesMasterId r:id="rId10"/>
  </p:notesMasterIdLst>
  <p:sldIdLst>
    <p:sldId id="2147475841" r:id="rId3"/>
    <p:sldId id="2147475832" r:id="rId4"/>
    <p:sldId id="2147475838" r:id="rId5"/>
    <p:sldId id="283" r:id="rId6"/>
    <p:sldId id="2147475839" r:id="rId7"/>
    <p:sldId id="2147475842" r:id="rId8"/>
    <p:sldId id="2147475956" r:id="rId9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9436FE-047D-7192-1F21-7A586D6D5BAF}" name="Asipenka Katsiaryna" initials="AK" userId="S::katsiaryna.asipenka@eurowag.com::ec9a20af-5148-4422-9c9b-deded81ee6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66"/>
    <a:srgbClr val="000000"/>
    <a:srgbClr val="00E2FF"/>
    <a:srgbClr val="F2F3F6"/>
    <a:srgbClr val="00004B"/>
    <a:srgbClr val="5CD596"/>
    <a:srgbClr val="E6E6F0"/>
    <a:srgbClr val="0563C1"/>
    <a:srgbClr val="F5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06392-580E-486B-BDEB-6912029B1FBF}" v="5" dt="2024-10-22T09:52:28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6197"/>
  </p:normalViewPr>
  <p:slideViewPr>
    <p:cSldViewPr snapToGrid="0">
      <p:cViewPr varScale="1">
        <p:scale>
          <a:sx n="63" d="100"/>
          <a:sy n="63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65ED3-35F6-C745-A887-A9D54AE2EE1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7DFC8-C9E3-0841-A32C-B1F710B1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21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3CB1F-3149-4698-AC6B-C73C564EA34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981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3CB1F-3149-4698-AC6B-C73C564EA34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13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3CB1F-3149-4698-AC6B-C73C564EA34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548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FF8C-24BC-33EE-8714-40FB3281E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B824F38-C176-249E-EBBF-DE92A5044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C184B29-9C54-2CD0-8A6C-21FF3CB00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9C3F6A4-5A55-A287-45B1-029B82875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3CB1F-3149-4698-AC6B-C73C564EA34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91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0DFAD-509B-46AD-A707-A63537FC38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0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D86A-5458-4398-E8DF-80E3E8EF9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A3469-BDCF-14E2-2174-78CC70FA5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915C7-5044-AC42-567C-A68E3C19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D5C9-0E89-754C-91D1-25337B3D6ECA}" type="datetime1">
              <a:rPr lang="cs-CZ" smtClean="0"/>
              <a:t>25.10.2024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438A-36A2-395F-6FAE-5CA9EB55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B754B-7953-F03D-83DC-CD6E0DE7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42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A137-6B1E-DC51-460D-752395E1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5B93A-14D9-FCF1-167A-A5048C1F1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B090B-F676-0F31-6B66-61E4FB6D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AB09-EE66-E144-8821-AD6E47384CD5}" type="datetime1">
              <a:rPr lang="cs-CZ" smtClean="0"/>
              <a:t>25.10.2024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C3BF-0737-FA68-85D6-710DBC4B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32CFC-DA6E-1AFA-0093-FC7E20EE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6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3BA89-AB70-8BC4-35C5-7C7854D74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43DE3-8148-642C-7E1F-5E8D9DB51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CA03-1D2F-6DF1-643A-28B400EA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8A27-E3AC-3440-B0B1-F26541AF9473}" type="datetime1">
              <a:rPr lang="cs-CZ" smtClean="0"/>
              <a:t>25.10.2024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98DC3-4506-4C17-1467-F76B8796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A3B55-A5E7-DAFA-E982-13C6290A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9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1A271-B371-4BEC-BB0B-84EC8430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6833-0B0E-4D83-AFBC-75CDC2EFDBF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09D78-0D0E-4654-83D9-D9A1933DF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DCC9F-9988-49A0-ADD4-D180DCF8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Copyright ©2024 W.A.G. Payment Solutions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3BD1-8FC7-45FB-A423-071009E306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494292"/>
            <a:ext cx="9729959" cy="190699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EA619-FE3A-40E7-BAA7-9F26C17A4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592" y="3973832"/>
            <a:ext cx="4730251" cy="290937"/>
          </a:xfrm>
        </p:spPr>
        <p:txBody>
          <a:bodyPr anchor="ctr">
            <a:norm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1200" b="1" i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00 Month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BFE3BD-139D-404C-9FCA-5E04C60486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14" y="615533"/>
            <a:ext cx="2674475" cy="2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E8AC-58C1-9761-F32B-FBDC7CFB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F0FE-6DEC-1C66-9AD9-CE672E8F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CFB18-6547-096B-B2BF-4E17CF6F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13D-D1CF-DD47-8842-BCD7250EE207}" type="datetime1">
              <a:rPr lang="cs-CZ" smtClean="0"/>
              <a:t>25.10.2024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084E2-721F-C599-1A20-FF034FFD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1F32-4F4A-160C-5DB5-861F850E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7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1C48-28CA-A6DA-19A2-7FBF8B17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15A82-B3D1-447E-53CE-92842CC86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5E3F4-2CA2-7FD3-78D0-69950A0B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89CA-8095-C146-B3D4-50777FB97033}" type="datetime1">
              <a:rPr lang="cs-CZ" smtClean="0"/>
              <a:t>25.10.2024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804A-00D8-E2E3-A553-4371D155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C50B0-7063-1908-8481-F195DC77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5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A679-87D9-593F-4349-AAD6ADCF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2AD9B-2240-5AA0-2821-0D1111A83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3470A-3EBF-0E28-90E1-63420556A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8DEB6-92BB-188A-728F-12562CB3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A7A8-0FBE-834F-92CA-54885281DD0B}" type="datetime1">
              <a:rPr lang="cs-CZ" smtClean="0"/>
              <a:t>25.10.2024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E5816-94FE-3810-0EC6-34605737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F01E7-76D3-4F01-FA36-6AD408C7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4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770A-9B74-F065-CCC3-ECCFB839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C1887-13B1-455D-D604-3CB902774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CDDFC-016D-06BE-A07C-E4934CBC0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B1F64-0DD1-C466-4F5A-5118CC935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DA3F6-0A99-1CEB-BDBD-BDA3F9439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9F4E8-87F4-3DE3-2777-D2D57F80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A3C5-2165-F841-8ECC-BEB8EE75D4E1}" type="datetime1">
              <a:rPr lang="cs-CZ" smtClean="0"/>
              <a:t>25.10.2024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FDF1D-4B05-3312-6EDA-3DAEDF3E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2D8770-36CB-5A72-87FA-F7D4D9E7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2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7935-D08E-502D-462A-2B861B06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73C83-FF83-9164-29B0-05362A5D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ACC0-1197-5D45-96E6-400DBEC4F768}" type="datetime1">
              <a:rPr lang="cs-CZ" smtClean="0"/>
              <a:t>25.10.2024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3719A-4C8D-AD57-E00F-20F57754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EA685-2405-BA2D-4ECD-0DDC3D0E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2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39372-F626-3FDB-15CF-2B0EC562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7114-33C8-D641-AACA-BC6133EAB6B3}" type="datetime1">
              <a:rPr lang="cs-CZ" smtClean="0"/>
              <a:t>25.10.2024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CD8A4-FDF9-7E46-2666-C457E611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F8B95-C4FD-2817-3775-7B6C0A1D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3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4411-0C2D-2E1F-61FD-27382538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35D62-68DF-05F4-EAF8-3A2D3C32D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6CC73-6605-6D75-D582-A9FD883D1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D3B8D-0F8D-EB48-17BD-BD73BCA5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2E54-1F2A-1E40-9405-8FF2A66C956B}" type="datetime1">
              <a:rPr lang="cs-CZ" smtClean="0"/>
              <a:t>25.10.2024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48841-437A-B299-42E3-31A79BCB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A2292-7E09-2239-AA45-CA710BC7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7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A17B-8E85-148C-5F71-E5990C7E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0AEEF-7419-30E3-0B81-7FAA25B4A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E04C0-9432-D285-F5FD-96B6E1BA6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D729-94DC-DDBA-A1E8-F3AA5248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C70A-8B36-F543-A343-901763A117F3}" type="datetime1">
              <a:rPr lang="cs-CZ" smtClean="0"/>
              <a:t>25.10.2024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C4D3C-4128-AACB-E53B-A7ACA086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©2024 W.A.G. Payment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158F1-77C9-619C-8DC6-448304EC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5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25E8C-4820-70A0-136B-87331CDB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2CD1C-9BB9-BC99-AD68-AA7A4733A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5BBB2-0D27-EA06-7DAF-EC262D642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3A29-95AC-5F4E-B03B-42DF9AF0E5D1}" type="datetime1">
              <a:rPr lang="cs-CZ" smtClean="0"/>
              <a:t>25.10.2024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9ADEF-06E5-E005-2256-282D53AE0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Copyright ©2024 W.A.G. Payment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BE90B-662A-59A8-6F50-7FB0414F7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D410-3CDA-8747-82F4-19AF4567B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60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BCA64-578A-4C02-8635-425BCC0C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6" y="561763"/>
            <a:ext cx="11053762" cy="93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74A85-86E0-4E3B-89C3-F1C27D588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6" y="2010261"/>
            <a:ext cx="11053762" cy="40825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B1B44-B653-4593-8B20-DD6D83A80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432969"/>
            <a:ext cx="7602537" cy="1485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Copyright ©2024 W.A.G. Payment Solutions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7A22C-1EE5-46B7-B924-FD0D1240D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88" y="6432969"/>
            <a:ext cx="316237" cy="14854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2436833-0B0E-4D83-AFBC-75CDC2EFDB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4BCF6-C9F5-48DF-A27D-5FF39702AAD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88762" y="0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DATA</a:t>
            </a:r>
          </a:p>
        </p:txBody>
      </p:sp>
    </p:spTree>
    <p:extLst>
      <p:ext uri="{BB962C8B-B14F-4D97-AF65-F5344CB8AC3E}">
        <p14:creationId xmlns:p14="http://schemas.microsoft.com/office/powerpoint/2010/main" val="9726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9013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412" userDrawn="1">
          <p15:clr>
            <a:srgbClr val="F26B43"/>
          </p15:clr>
        </p15:guide>
        <p15:guide id="7" pos="7310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10927-2782-4368-9268-47DF6A64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6833-0B0E-4D83-AFBC-75CDC2EFDBF6}" type="slidenum">
              <a:rPr lang="en-GB" smtClean="0"/>
              <a:t>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1B148-4A74-471A-BCAD-8D9E388C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©2024 W.A.G. Payment Solutions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5ED4FC-F368-406E-8C0E-747CD28AC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1494292"/>
            <a:ext cx="9863137" cy="2183628"/>
          </a:xfrm>
        </p:spPr>
        <p:txBody>
          <a:bodyPr/>
          <a:lstStyle/>
          <a:p>
            <a:r>
              <a:rPr lang="en-US" i="0" dirty="0">
                <a:solidFill>
                  <a:schemeClr val="bg1"/>
                </a:solidFill>
                <a:effectLst/>
                <a:latin typeface="Barlow" panose="00000500000000000000" pitchFamily="2" charset="0"/>
              </a:rPr>
              <a:t>Eurowag a HVO: </a:t>
            </a:r>
            <a:r>
              <a:rPr lang="en-US" i="0" dirty="0" err="1">
                <a:solidFill>
                  <a:schemeClr val="bg1"/>
                </a:solidFill>
                <a:effectLst/>
                <a:latin typeface="Barlow" panose="00000500000000000000" pitchFamily="2" charset="0"/>
              </a:rPr>
              <a:t>Inovace</a:t>
            </a:r>
            <a:r>
              <a:rPr lang="en-US" i="0" dirty="0">
                <a:solidFill>
                  <a:schemeClr val="bg1"/>
                </a:solidFill>
                <a:effectLst/>
                <a:latin typeface="Barlow" panose="00000500000000000000" pitchFamily="2" charset="0"/>
              </a:rPr>
              <a:t> pro </a:t>
            </a:r>
            <a:r>
              <a:rPr lang="en-US" i="0" dirty="0" err="1">
                <a:solidFill>
                  <a:schemeClr val="bg1"/>
                </a:solidFill>
                <a:effectLst/>
                <a:latin typeface="Barlow" panose="00000500000000000000" pitchFamily="2" charset="0"/>
              </a:rPr>
              <a:t>udržitelnou</a:t>
            </a:r>
            <a:r>
              <a:rPr lang="en-US" i="0" dirty="0">
                <a:solidFill>
                  <a:schemeClr val="bg1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  <a:latin typeface="Barlow" panose="00000500000000000000" pitchFamily="2" charset="0"/>
              </a:rPr>
              <a:t>dopravu</a:t>
            </a:r>
            <a:r>
              <a:rPr lang="en-US" i="0" dirty="0">
                <a:solidFill>
                  <a:schemeClr val="bg1"/>
                </a:solidFill>
                <a:effectLst/>
                <a:latin typeface="Barlow" panose="00000500000000000000" pitchFamily="2" charset="0"/>
              </a:rPr>
              <a:t> a </a:t>
            </a:r>
            <a:r>
              <a:rPr lang="en-US" i="0" dirty="0" err="1">
                <a:solidFill>
                  <a:schemeClr val="bg1"/>
                </a:solidFill>
                <a:effectLst/>
                <a:latin typeface="Barlow" panose="00000500000000000000" pitchFamily="2" charset="0"/>
              </a:rPr>
              <a:t>energetiku</a:t>
            </a:r>
            <a:r>
              <a:rPr lang="en-GB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B72B7-56D5-F8A8-B576-6B40827D64A3}"/>
              </a:ext>
            </a:extLst>
          </p:cNvPr>
          <p:cNvSpPr txBox="1"/>
          <p:nvPr/>
        </p:nvSpPr>
        <p:spPr>
          <a:xfrm>
            <a:off x="550863" y="4948210"/>
            <a:ext cx="24501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Dávid </a:t>
            </a:r>
            <a:r>
              <a:rPr lang="sk-SK" sz="20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Hálasz</a:t>
            </a:r>
            <a:endParaRPr lang="sk-SK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9FD3927-6B35-D976-0924-FEAE21E91752}"/>
              </a:ext>
            </a:extLst>
          </p:cNvPr>
          <p:cNvSpPr txBox="1"/>
          <p:nvPr/>
        </p:nvSpPr>
        <p:spPr>
          <a:xfrm>
            <a:off x="550863" y="5332750"/>
            <a:ext cx="312190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600" dirty="0" err="1">
                <a:solidFill>
                  <a:schemeClr val="bg1"/>
                </a:solidFill>
              </a:rPr>
              <a:t>Head</a:t>
            </a:r>
            <a:r>
              <a:rPr lang="sk-SK" sz="1600" dirty="0">
                <a:solidFill>
                  <a:schemeClr val="bg1"/>
                </a:solidFill>
              </a:rPr>
              <a:t> of </a:t>
            </a:r>
            <a:r>
              <a:rPr lang="sk-SK" sz="1600" dirty="0" err="1">
                <a:solidFill>
                  <a:schemeClr val="bg1"/>
                </a:solidFill>
              </a:rPr>
              <a:t>Alternative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Fuels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57C9F6A-DDA8-920D-9E7C-926C3FC5F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684390"/>
            <a:ext cx="4730251" cy="290937"/>
          </a:xfrm>
        </p:spPr>
        <p:txBody>
          <a:bodyPr>
            <a:normAutofit/>
          </a:bodyPr>
          <a:lstStyle/>
          <a:p>
            <a:r>
              <a:rPr lang="en-US" sz="1600" dirty="0"/>
              <a:t>31. October 2024</a:t>
            </a:r>
          </a:p>
        </p:txBody>
      </p:sp>
    </p:spTree>
    <p:extLst>
      <p:ext uri="{BB962C8B-B14F-4D97-AF65-F5344CB8AC3E}">
        <p14:creationId xmlns:p14="http://schemas.microsoft.com/office/powerpoint/2010/main" val="136319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13987-1862-A4E0-4294-92470CC3F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C649370-C98B-E399-C096-1A93BD8D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08" y="699747"/>
            <a:ext cx="6460141" cy="813743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 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základné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informácie</a:t>
            </a:r>
            <a:endParaRPr lang="cs-CZ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0BDCC8-243E-B48A-3646-F963F98787E9}"/>
              </a:ext>
            </a:extLst>
          </p:cNvPr>
          <p:cNvSpPr txBox="1">
            <a:spLocks/>
          </p:cNvSpPr>
          <p:nvPr/>
        </p:nvSpPr>
        <p:spPr>
          <a:xfrm>
            <a:off x="192907" y="1513490"/>
            <a:ext cx="3706430" cy="563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Z" sz="3200" dirty="0">
              <a:solidFill>
                <a:srgbClr val="00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F16D18-18A0-C67A-B5C1-B55B005DA8E4}"/>
              </a:ext>
            </a:extLst>
          </p:cNvPr>
          <p:cNvSpPr txBox="1">
            <a:spLocks/>
          </p:cNvSpPr>
          <p:nvPr/>
        </p:nvSpPr>
        <p:spPr>
          <a:xfrm>
            <a:off x="582513" y="1795338"/>
            <a:ext cx="3316824" cy="3815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HVO =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hydrogenizovaný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rastlinný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olej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vyrábaný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obnoviteľných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surovín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Najlepšou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vstupnou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surovinou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použitý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kuchynský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olej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Ostatné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vstupné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suroviny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sú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rôzne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živočíšne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rastlinné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tuky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4E8794-729C-E083-D4DC-2DFD714D673B}"/>
              </a:ext>
            </a:extLst>
          </p:cNvPr>
          <p:cNvSpPr txBox="1">
            <a:spLocks/>
          </p:cNvSpPr>
          <p:nvPr/>
        </p:nvSpPr>
        <p:spPr>
          <a:xfrm>
            <a:off x="4405645" y="1772086"/>
            <a:ext cx="3380709" cy="3815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Európe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produkujú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HVO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tieto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spoločnosti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NESTE,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Preem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Repsol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ENI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Najv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äčším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producentom HVO na svete je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NESTE</a:t>
            </a:r>
          </a:p>
          <a:p>
            <a:pPr algn="l">
              <a:lnSpc>
                <a:spcPct val="100000"/>
              </a:lnSpc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Oficiálne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je HVO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označované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ako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XTL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teda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X to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alebo “X to everything”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HVO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priehľadná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kvapalina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bez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zápachu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3EB9B1E5-CDE1-3952-4481-A0EDD20AF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8" y="181523"/>
            <a:ext cx="1134588" cy="120701"/>
          </a:xfrm>
          <a:prstGeom prst="rect">
            <a:avLst/>
          </a:prstGeom>
        </p:spPr>
      </p:pic>
      <p:pic>
        <p:nvPicPr>
          <p:cNvPr id="7" name="Picture 6" descr="A close up of a gas pump&#10;&#10;Description automatically generated">
            <a:extLst>
              <a:ext uri="{FF2B5EF4-FFF2-40B4-BE49-F238E27FC236}">
                <a16:creationId xmlns:a16="http://schemas.microsoft.com/office/drawing/2014/main" id="{A5765197-019A-63F4-413C-28B7BD512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722" y="302224"/>
            <a:ext cx="3842429" cy="6052277"/>
          </a:xfrm>
          <a:prstGeom prst="rect">
            <a:avLst/>
          </a:prstGeom>
        </p:spPr>
      </p:pic>
      <p:pic>
        <p:nvPicPr>
          <p:cNvPr id="4" name="Picture 6" descr="Shape&#10;&#10;Description automatically generated">
            <a:extLst>
              <a:ext uri="{FF2B5EF4-FFF2-40B4-BE49-F238E27FC236}">
                <a16:creationId xmlns:a16="http://schemas.microsoft.com/office/drawing/2014/main" id="{75E6A44E-BB14-7F23-54D5-9BB289BD6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2" y="1832383"/>
            <a:ext cx="332613" cy="342900"/>
          </a:xfrm>
          <a:prstGeom prst="rect">
            <a:avLst/>
          </a:prstGeom>
        </p:spPr>
      </p:pic>
      <p:pic>
        <p:nvPicPr>
          <p:cNvPr id="5" name="Picture 6" descr="Shape&#10;&#10;Description automatically generated">
            <a:extLst>
              <a:ext uri="{FF2B5EF4-FFF2-40B4-BE49-F238E27FC236}">
                <a16:creationId xmlns:a16="http://schemas.microsoft.com/office/drawing/2014/main" id="{00CE815C-05D7-1044-C8F7-B12EC3D45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2" y="2685594"/>
            <a:ext cx="332613" cy="342900"/>
          </a:xfrm>
          <a:prstGeom prst="rect">
            <a:avLst/>
          </a:prstGeom>
        </p:spPr>
      </p:pic>
      <p:pic>
        <p:nvPicPr>
          <p:cNvPr id="6" name="Picture 6" descr="Shape&#10;&#10;Description automatically generated">
            <a:extLst>
              <a:ext uri="{FF2B5EF4-FFF2-40B4-BE49-F238E27FC236}">
                <a16:creationId xmlns:a16="http://schemas.microsoft.com/office/drawing/2014/main" id="{AF7ACD1F-CC70-BAE9-FF66-C3EAB383B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2" y="3477223"/>
            <a:ext cx="332613" cy="342900"/>
          </a:xfrm>
          <a:prstGeom prst="rect">
            <a:avLst/>
          </a:prstGeom>
        </p:spPr>
      </p:pic>
      <p:pic>
        <p:nvPicPr>
          <p:cNvPr id="9" name="Picture 6" descr="Shape&#10;&#10;Description automatically generated">
            <a:extLst>
              <a:ext uri="{FF2B5EF4-FFF2-40B4-BE49-F238E27FC236}">
                <a16:creationId xmlns:a16="http://schemas.microsoft.com/office/drawing/2014/main" id="{0FF884DB-9233-4CDB-64FD-6DAFA0A35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4242396"/>
            <a:ext cx="332613" cy="342900"/>
          </a:xfrm>
          <a:prstGeom prst="rect">
            <a:avLst/>
          </a:prstGeom>
        </p:spPr>
      </p:pic>
      <p:pic>
        <p:nvPicPr>
          <p:cNvPr id="14" name="Picture 6" descr="Shape&#10;&#10;Description automatically generated">
            <a:extLst>
              <a:ext uri="{FF2B5EF4-FFF2-40B4-BE49-F238E27FC236}">
                <a16:creationId xmlns:a16="http://schemas.microsoft.com/office/drawing/2014/main" id="{19A9DBAE-8491-54B0-0454-1EAEFD4E5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70" y="1832383"/>
            <a:ext cx="332613" cy="342900"/>
          </a:xfrm>
          <a:prstGeom prst="rect">
            <a:avLst/>
          </a:prstGeom>
        </p:spPr>
      </p:pic>
      <p:pic>
        <p:nvPicPr>
          <p:cNvPr id="15" name="Picture 6" descr="Shape&#10;&#10;Description automatically generated">
            <a:extLst>
              <a:ext uri="{FF2B5EF4-FFF2-40B4-BE49-F238E27FC236}">
                <a16:creationId xmlns:a16="http://schemas.microsoft.com/office/drawing/2014/main" id="{6949772C-4294-1075-9CFA-95ECCCC05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70" y="2926903"/>
            <a:ext cx="332613" cy="342900"/>
          </a:xfrm>
          <a:prstGeom prst="rect">
            <a:avLst/>
          </a:prstGeom>
        </p:spPr>
      </p:pic>
      <p:pic>
        <p:nvPicPr>
          <p:cNvPr id="16" name="Picture 6" descr="Shape&#10;&#10;Description automatically generated">
            <a:extLst>
              <a:ext uri="{FF2B5EF4-FFF2-40B4-BE49-F238E27FC236}">
                <a16:creationId xmlns:a16="http://schemas.microsoft.com/office/drawing/2014/main" id="{C5EC7A7E-7297-F6D5-AA5E-DC9D39B34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90" y="3693534"/>
            <a:ext cx="332613" cy="342900"/>
          </a:xfrm>
          <a:prstGeom prst="rect">
            <a:avLst/>
          </a:prstGeom>
        </p:spPr>
      </p:pic>
      <p:pic>
        <p:nvPicPr>
          <p:cNvPr id="17" name="Picture 6" descr="Shape&#10;&#10;Description automatically generated">
            <a:extLst>
              <a:ext uri="{FF2B5EF4-FFF2-40B4-BE49-F238E27FC236}">
                <a16:creationId xmlns:a16="http://schemas.microsoft.com/office/drawing/2014/main" id="{1C79A9EB-B6CD-A247-EDFD-DD29A644B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90" y="4820777"/>
            <a:ext cx="332613" cy="342900"/>
          </a:xfrm>
          <a:prstGeom prst="rect">
            <a:avLst/>
          </a:prstGeom>
        </p:spPr>
      </p:pic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2093E5D0-C562-B67B-7D81-A6DD0EEB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63" y="6534569"/>
            <a:ext cx="7602537" cy="1485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©2024 W.A.G. Payment Solutions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A687351-BE36-0CBD-FF7B-5BAF9270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D410-3CDA-8747-82F4-19AF4567B815}" type="slidenum">
              <a:rPr lang="en-GB" sz="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9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13987-1862-A4E0-4294-92470CC3F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C649370-C98B-E399-C096-1A93BD8D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07" y="699747"/>
            <a:ext cx="6460141" cy="813743"/>
          </a:xfrm>
        </p:spPr>
        <p:txBody>
          <a:bodyPr anchor="t">
            <a:normAutofit/>
          </a:bodyPr>
          <a:lstStyle/>
          <a:p>
            <a:pPr algn="l"/>
            <a:r>
              <a:rPr lang="sk-SK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 </a:t>
            </a:r>
            <a:r>
              <a:rPr lang="sk-SK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k-SK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B100</a:t>
            </a:r>
            <a:endParaRPr lang="en-CZ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0BDCC8-243E-B48A-3646-F963F98787E9}"/>
              </a:ext>
            </a:extLst>
          </p:cNvPr>
          <p:cNvSpPr txBox="1">
            <a:spLocks/>
          </p:cNvSpPr>
          <p:nvPr/>
        </p:nvSpPr>
        <p:spPr>
          <a:xfrm>
            <a:off x="192908" y="1513490"/>
            <a:ext cx="3706430" cy="563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Z" sz="3200" dirty="0">
              <a:solidFill>
                <a:srgbClr val="00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F16D18-18A0-C67A-B5C1-B55B005DA8E4}"/>
              </a:ext>
            </a:extLst>
          </p:cNvPr>
          <p:cNvSpPr txBox="1">
            <a:spLocks/>
          </p:cNvSpPr>
          <p:nvPr/>
        </p:nvSpPr>
        <p:spPr>
          <a:xfrm>
            <a:off x="0" y="1699793"/>
            <a:ext cx="3849918" cy="1044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HVO =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obnoviteľná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nafta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hydrogenizovaný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rastlinný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olej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4E8794-729C-E083-D4DC-2DFD714D673B}"/>
              </a:ext>
            </a:extLst>
          </p:cNvPr>
          <p:cNvSpPr txBox="1">
            <a:spLocks/>
          </p:cNvSpPr>
          <p:nvPr/>
        </p:nvSpPr>
        <p:spPr>
          <a:xfrm>
            <a:off x="4191712" y="1666259"/>
            <a:ext cx="3999754" cy="682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Biodiesel/B100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= FAME (</a:t>
            </a:r>
            <a:r>
              <a:rPr lang="sk-S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metylestery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 mastných kyselín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3EB9B1E5-CDE1-3952-4481-A0EDD20AF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8" y="181523"/>
            <a:ext cx="1134588" cy="120701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A744DB8B-1CB4-9D29-B3D3-A008F16EF141}"/>
              </a:ext>
            </a:extLst>
          </p:cNvPr>
          <p:cNvSpPr txBox="1"/>
          <p:nvPr/>
        </p:nvSpPr>
        <p:spPr>
          <a:xfrm>
            <a:off x="588277" y="2748247"/>
            <a:ext cx="7267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 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je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biodiesel. </a:t>
            </a: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označované ako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syntetic</a:t>
            </a: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diesel </a:t>
            </a: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alebo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obnoviteľný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diesel.</a:t>
            </a:r>
          </a:p>
          <a:p>
            <a:pPr>
              <a:lnSpc>
                <a:spcPct val="100000"/>
              </a:lnSpc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Vstupné suroviny, z ktorých je HVO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B100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vyrábané sú rovnaké, ale chemický proces výroby je odlišný.</a:t>
            </a:r>
          </a:p>
        </p:txBody>
      </p:sp>
      <p:pic>
        <p:nvPicPr>
          <p:cNvPr id="5" name="Picture 6" descr="Shape&#10;&#10;Description automatically generated">
            <a:extLst>
              <a:ext uri="{FF2B5EF4-FFF2-40B4-BE49-F238E27FC236}">
                <a16:creationId xmlns:a16="http://schemas.microsoft.com/office/drawing/2014/main" id="{F0B594F0-5E64-57CE-759B-5FE7F02DD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3" y="2793194"/>
            <a:ext cx="332613" cy="3429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B7CC829-FFAE-B9F1-7B29-71089CBD51B3}"/>
              </a:ext>
            </a:extLst>
          </p:cNvPr>
          <p:cNvSpPr txBox="1"/>
          <p:nvPr/>
        </p:nvSpPr>
        <p:spPr>
          <a:xfrm>
            <a:off x="3761356" y="1453714"/>
            <a:ext cx="789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sk-SK" dirty="0"/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03B00BA0-1C5D-8EC8-EB77-7D322C3C8FD6}"/>
              </a:ext>
            </a:extLst>
          </p:cNvPr>
          <p:cNvCxnSpPr>
            <a:cxnSpLocks/>
          </p:cNvCxnSpPr>
          <p:nvPr/>
        </p:nvCxnSpPr>
        <p:spPr>
          <a:xfrm flipH="1">
            <a:off x="3938479" y="1742035"/>
            <a:ext cx="339391" cy="5388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Shape&#10;&#10;Description automatically generated">
            <a:extLst>
              <a:ext uri="{FF2B5EF4-FFF2-40B4-BE49-F238E27FC236}">
                <a16:creationId xmlns:a16="http://schemas.microsoft.com/office/drawing/2014/main" id="{FF38A995-87AE-9483-BC23-73249B4BD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7" y="3608031"/>
            <a:ext cx="332613" cy="342900"/>
          </a:xfrm>
          <a:prstGeom prst="rect">
            <a:avLst/>
          </a:prstGeom>
        </p:spPr>
      </p:pic>
      <p:pic>
        <p:nvPicPr>
          <p:cNvPr id="19" name="Picture 6" descr="Shape&#10;&#10;Description automatically generated">
            <a:extLst>
              <a:ext uri="{FF2B5EF4-FFF2-40B4-BE49-F238E27FC236}">
                <a16:creationId xmlns:a16="http://schemas.microsoft.com/office/drawing/2014/main" id="{C992A282-4043-A471-FBB8-55C798924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9" y="4442113"/>
            <a:ext cx="332613" cy="342900"/>
          </a:xfrm>
          <a:prstGeom prst="rect">
            <a:avLst/>
          </a:prstGeom>
        </p:spPr>
      </p:pic>
      <p:pic>
        <p:nvPicPr>
          <p:cNvPr id="16" name="Picture 15" descr="A plastic bottle with a white cap&#10;&#10;Description automatically generated">
            <a:extLst>
              <a:ext uri="{FF2B5EF4-FFF2-40B4-BE49-F238E27FC236}">
                <a16:creationId xmlns:a16="http://schemas.microsoft.com/office/drawing/2014/main" id="{552D4222-9B7A-0272-8E9E-2EEC195A96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03" t="8234" r="6712" b="19915"/>
          <a:stretch/>
        </p:blipFill>
        <p:spPr>
          <a:xfrm>
            <a:off x="8191467" y="611660"/>
            <a:ext cx="3727712" cy="3551531"/>
          </a:xfrm>
          <a:prstGeom prst="rect">
            <a:avLst/>
          </a:prstGeom>
        </p:spPr>
      </p:pic>
      <p:pic>
        <p:nvPicPr>
          <p:cNvPr id="2" name="Picture 6" descr="Shape&#10;&#10;Description automatically generated">
            <a:extLst>
              <a:ext uri="{FF2B5EF4-FFF2-40B4-BE49-F238E27FC236}">
                <a16:creationId xmlns:a16="http://schemas.microsoft.com/office/drawing/2014/main" id="{B2355ABC-5713-F3D7-0416-45BF90120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2" y="5499719"/>
            <a:ext cx="332613" cy="34290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627B09C-205A-F381-1830-9F6D4544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63" y="6534569"/>
            <a:ext cx="7602537" cy="1485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©2024 W.A.G. Payment Solutions</a:t>
            </a:r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id="{1A45D35A-46CF-287C-56EC-F3029E3F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1D410-3CDA-8747-82F4-19AF4567B815}" type="slidenum">
              <a:rPr lang="en-GB" sz="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group of bottles with different liquids&#10;&#10;Description automatically generated">
            <a:extLst>
              <a:ext uri="{FF2B5EF4-FFF2-40B4-BE49-F238E27FC236}">
                <a16:creationId xmlns:a16="http://schemas.microsoft.com/office/drawing/2014/main" id="{62E45FE5-880D-6793-F565-BD26F7F3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896" y="4113408"/>
            <a:ext cx="3609024" cy="21553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1135D40-3961-2267-8EBB-F1CFFE6AC907}"/>
              </a:ext>
            </a:extLst>
          </p:cNvPr>
          <p:cNvSpPr txBox="1"/>
          <p:nvPr/>
        </p:nvSpPr>
        <p:spPr>
          <a:xfrm>
            <a:off x="6267447" y="6196015"/>
            <a:ext cx="367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Nalevo</a:t>
            </a:r>
            <a:r>
              <a:rPr lang="en-US" sz="800" dirty="0"/>
              <a:t> FAME, </a:t>
            </a:r>
            <a:r>
              <a:rPr lang="en-US" sz="800" dirty="0" err="1"/>
              <a:t>uprostřed</a:t>
            </a:r>
            <a:r>
              <a:rPr lang="en-US" sz="800" dirty="0"/>
              <a:t> HVO, </a:t>
            </a:r>
            <a:r>
              <a:rPr lang="en-US" sz="800" dirty="0" err="1"/>
              <a:t>napravo</a:t>
            </a:r>
            <a:r>
              <a:rPr lang="en-US" sz="800" dirty="0"/>
              <a:t> </a:t>
            </a:r>
            <a:r>
              <a:rPr lang="en-US" sz="800" dirty="0" err="1"/>
              <a:t>motorová</a:t>
            </a:r>
            <a:r>
              <a:rPr lang="en-US" sz="800" dirty="0"/>
              <a:t> </a:t>
            </a:r>
            <a:r>
              <a:rPr lang="en-US" sz="800" dirty="0" err="1"/>
              <a:t>nafta</a:t>
            </a:r>
            <a:r>
              <a:rPr lang="en-US" sz="800" dirty="0"/>
              <a:t>. </a:t>
            </a:r>
            <a:r>
              <a:rPr lang="en-US" sz="800" dirty="0" err="1"/>
              <a:t>Zdroj</a:t>
            </a:r>
            <a:r>
              <a:rPr lang="en-US" sz="800" dirty="0"/>
              <a:t>: </a:t>
            </a:r>
            <a:r>
              <a:rPr lang="en-US" sz="800" dirty="0" err="1"/>
              <a:t>Svět</a:t>
            </a:r>
            <a:r>
              <a:rPr lang="en-US" sz="800" dirty="0"/>
              <a:t> </a:t>
            </a:r>
            <a:r>
              <a:rPr lang="en-US" sz="800" dirty="0" err="1"/>
              <a:t>motorů</a:t>
            </a:r>
            <a:r>
              <a:rPr lang="en-US" sz="800" dirty="0"/>
              <a:t>/</a:t>
            </a:r>
            <a:r>
              <a:rPr lang="en-US" sz="800" dirty="0" err="1"/>
              <a:t>Jiří</a:t>
            </a:r>
            <a:r>
              <a:rPr lang="en-US" sz="800" dirty="0"/>
              <a:t> </a:t>
            </a:r>
            <a:r>
              <a:rPr lang="en-US" sz="800" dirty="0" err="1"/>
              <a:t>Pekárek</a:t>
            </a:r>
            <a:endParaRPr lang="en-US" sz="800" dirty="0"/>
          </a:p>
        </p:txBody>
      </p:sp>
      <p:pic>
        <p:nvPicPr>
          <p:cNvPr id="26" name="Picture 25" descr="Several plastic bottles of oil&#10;&#10;Description automatically generated">
            <a:extLst>
              <a:ext uri="{FF2B5EF4-FFF2-40B4-BE49-F238E27FC236}">
                <a16:creationId xmlns:a16="http://schemas.microsoft.com/office/drawing/2014/main" id="{8508685C-6D95-9EB0-A56B-404551A127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86" t="24376" r="35267" b="14246"/>
          <a:stretch/>
        </p:blipFill>
        <p:spPr>
          <a:xfrm>
            <a:off x="9941920" y="4113407"/>
            <a:ext cx="1954590" cy="21553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8D9D8F-78F6-2C8F-DBDC-329BF035D2DD}"/>
              </a:ext>
            </a:extLst>
          </p:cNvPr>
          <p:cNvSpPr txBox="1"/>
          <p:nvPr/>
        </p:nvSpPr>
        <p:spPr>
          <a:xfrm>
            <a:off x="588277" y="4389854"/>
            <a:ext cx="55077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to viditeľné predovšetkým pri skladovacích vlastnostiach B100, ktoré sú výrazne horšie ako tie pri HVO (totožné s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naftou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sk-SK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všetky motory sú kompatibilné s B100.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1AB6C7-9B65-5F4C-C2D4-D0D0E97671ED}"/>
              </a:ext>
            </a:extLst>
          </p:cNvPr>
          <p:cNvSpPr txBox="1"/>
          <p:nvPr/>
        </p:nvSpPr>
        <p:spPr>
          <a:xfrm>
            <a:off x="9876471" y="6196015"/>
            <a:ext cx="2042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Vzorek</a:t>
            </a:r>
            <a:r>
              <a:rPr lang="en-US" sz="800" dirty="0"/>
              <a:t> 1: </a:t>
            </a:r>
            <a:r>
              <a:rPr lang="en-US" sz="800" dirty="0" err="1"/>
              <a:t>Nafta</a:t>
            </a:r>
            <a:r>
              <a:rPr lang="en-US" sz="800" dirty="0"/>
              <a:t> s 30% HVO, </a:t>
            </a:r>
            <a:r>
              <a:rPr lang="en-US" sz="800" dirty="0" err="1"/>
              <a:t>Vzorek</a:t>
            </a:r>
            <a:r>
              <a:rPr lang="en-US" sz="800" dirty="0"/>
              <a:t> 2: </a:t>
            </a:r>
            <a:r>
              <a:rPr lang="en-US" sz="800" dirty="0" err="1"/>
              <a:t>Nafta</a:t>
            </a:r>
            <a:r>
              <a:rPr lang="en-US" sz="800" dirty="0"/>
              <a:t> s 6,9% FAME. </a:t>
            </a:r>
            <a:r>
              <a:rPr lang="en-US" sz="800" dirty="0" err="1"/>
              <a:t>Zdroj</a:t>
            </a:r>
            <a:r>
              <a:rPr lang="en-US" sz="800" dirty="0"/>
              <a:t>: </a:t>
            </a:r>
            <a:r>
              <a:rPr lang="en-US" sz="800" dirty="0" err="1"/>
              <a:t>Svět</a:t>
            </a:r>
            <a:r>
              <a:rPr lang="en-US" sz="800" dirty="0"/>
              <a:t> </a:t>
            </a:r>
            <a:r>
              <a:rPr lang="en-US" sz="800" dirty="0" err="1"/>
              <a:t>motorů</a:t>
            </a:r>
            <a:r>
              <a:rPr lang="en-US" sz="800" dirty="0"/>
              <a:t>/</a:t>
            </a:r>
            <a:r>
              <a:rPr lang="en-US" sz="800" dirty="0" err="1"/>
              <a:t>Jiří</a:t>
            </a:r>
            <a:r>
              <a:rPr lang="en-US" sz="800" dirty="0"/>
              <a:t> </a:t>
            </a:r>
            <a:r>
              <a:rPr lang="en-US" sz="800" dirty="0" err="1"/>
              <a:t>Pekárek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6343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13987-1862-A4E0-4294-92470CC3F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315D17-7993-BD43-F59C-1826835F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228" y="6453352"/>
            <a:ext cx="787014" cy="23423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649370-C98B-E399-C096-1A93BD8D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07" y="699747"/>
            <a:ext cx="8357706" cy="813743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sk-SK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šeobecnosti</a:t>
            </a:r>
            <a:endParaRPr lang="en-CZ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0BDCC8-243E-B48A-3646-F963F98787E9}"/>
              </a:ext>
            </a:extLst>
          </p:cNvPr>
          <p:cNvSpPr txBox="1">
            <a:spLocks/>
          </p:cNvSpPr>
          <p:nvPr/>
        </p:nvSpPr>
        <p:spPr>
          <a:xfrm>
            <a:off x="192908" y="1513490"/>
            <a:ext cx="3706430" cy="563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Z" sz="3200" dirty="0">
              <a:solidFill>
                <a:srgbClr val="00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F16D18-18A0-C67A-B5C1-B55B005DA8E4}"/>
              </a:ext>
            </a:extLst>
          </p:cNvPr>
          <p:cNvSpPr txBox="1">
            <a:spLocks/>
          </p:cNvSpPr>
          <p:nvPr/>
        </p:nvSpPr>
        <p:spPr>
          <a:xfrm>
            <a:off x="182747" y="1219200"/>
            <a:ext cx="6715894" cy="5283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Drop-in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palivo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takmer všetky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euro6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naftové motory sú kompatibilné s HVO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Technick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á norma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EN 15940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Je možné miešať v akomkoľvek pomere s naftou.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Cetánové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 číslo je 70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. 50 v prípade nafty.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Veľmi dobré vlastnosti v zime.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Spotreba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podobná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s naftou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motora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ostáva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zachovaný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Infra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štruktúra je pripravená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Neprimiešava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FAME do HVO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Najjednoduchší spôsob ako znížiť CO2 emisie, ktoré dosahuje až do 90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% (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na základe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well to wheel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 metodológie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Je drahšie ako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diesel.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Máme viac ako 370 HVO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čerpačiek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v našej akceptačnej sieti v Európe, pričom HVO poskytujeme na vlastných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čerpačkách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v CZ, SK a 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pripravujeme HVO v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HU,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PL a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00000"/>
              </a:lnSpc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C3155EC5-96AB-45B9-9445-18476BA91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8" y="181523"/>
            <a:ext cx="1134588" cy="120701"/>
          </a:xfrm>
          <a:prstGeom prst="rect">
            <a:avLst/>
          </a:prstGeom>
        </p:spPr>
      </p:pic>
      <p:pic>
        <p:nvPicPr>
          <p:cNvPr id="4" name="Picture 3" descr="A close up of a tank&#10;&#10;Description automatically generated">
            <a:extLst>
              <a:ext uri="{FF2B5EF4-FFF2-40B4-BE49-F238E27FC236}">
                <a16:creationId xmlns:a16="http://schemas.microsoft.com/office/drawing/2014/main" id="{70C3650F-CAA2-59EE-14B2-ED4803EB4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FB4CB44-02E3-0EE8-AB0D-4F28D855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63" y="6534569"/>
            <a:ext cx="7602537" cy="1485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©2024 W.A.G. Payment Solutions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17EF6A0-245B-C8F7-F7E0-F9A9A1EE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1D410-3CDA-8747-82F4-19AF4567B815}" type="slidenum">
              <a:rPr lang="en-GB" sz="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0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13987-1862-A4E0-4294-92470CC3F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AB89F41-978E-51EB-227F-A20148565743}"/>
              </a:ext>
            </a:extLst>
          </p:cNvPr>
          <p:cNvSpPr/>
          <p:nvPr/>
        </p:nvSpPr>
        <p:spPr>
          <a:xfrm>
            <a:off x="6420083" y="3898555"/>
            <a:ext cx="5502062" cy="1931710"/>
          </a:xfrm>
          <a:prstGeom prst="rect">
            <a:avLst/>
          </a:prstGeom>
          <a:solidFill>
            <a:srgbClr val="00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FD914D-86E5-5F96-0FFE-A194E9FE7F2C}"/>
              </a:ext>
            </a:extLst>
          </p:cNvPr>
          <p:cNvSpPr/>
          <p:nvPr/>
        </p:nvSpPr>
        <p:spPr>
          <a:xfrm>
            <a:off x="7523674" y="3891962"/>
            <a:ext cx="4398469" cy="56369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845405-3D4E-ED51-FB0C-F30FD16916BB}"/>
              </a:ext>
            </a:extLst>
          </p:cNvPr>
          <p:cNvSpPr/>
          <p:nvPr/>
        </p:nvSpPr>
        <p:spPr>
          <a:xfrm>
            <a:off x="223904" y="3898555"/>
            <a:ext cx="5502062" cy="1931710"/>
          </a:xfrm>
          <a:prstGeom prst="rect">
            <a:avLst/>
          </a:prstGeom>
          <a:solidFill>
            <a:srgbClr val="00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8D17EE-99F2-28CA-DB74-0CD19DD96303}"/>
              </a:ext>
            </a:extLst>
          </p:cNvPr>
          <p:cNvSpPr/>
          <p:nvPr/>
        </p:nvSpPr>
        <p:spPr>
          <a:xfrm>
            <a:off x="1331045" y="3898555"/>
            <a:ext cx="4398469" cy="56369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F89DD0-8E01-5808-48A9-BBD318536A27}"/>
              </a:ext>
            </a:extLst>
          </p:cNvPr>
          <p:cNvSpPr/>
          <p:nvPr/>
        </p:nvSpPr>
        <p:spPr>
          <a:xfrm>
            <a:off x="6420083" y="1732509"/>
            <a:ext cx="5502062" cy="1931710"/>
          </a:xfrm>
          <a:prstGeom prst="rect">
            <a:avLst/>
          </a:prstGeom>
          <a:solidFill>
            <a:srgbClr val="00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CA8C6B-5D4E-BAFF-5583-E6932B62B586}"/>
              </a:ext>
            </a:extLst>
          </p:cNvPr>
          <p:cNvSpPr/>
          <p:nvPr/>
        </p:nvSpPr>
        <p:spPr>
          <a:xfrm>
            <a:off x="7523675" y="1732509"/>
            <a:ext cx="4398469" cy="56369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FB7225-A2CC-B715-4A70-DAE3326BF66C}"/>
              </a:ext>
            </a:extLst>
          </p:cNvPr>
          <p:cNvSpPr/>
          <p:nvPr/>
        </p:nvSpPr>
        <p:spPr>
          <a:xfrm>
            <a:off x="223904" y="1732509"/>
            <a:ext cx="5502062" cy="1931710"/>
          </a:xfrm>
          <a:prstGeom prst="rect">
            <a:avLst/>
          </a:prstGeom>
          <a:solidFill>
            <a:srgbClr val="00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13F1B6-FEF4-1B74-D398-19D18E7C3D10}"/>
              </a:ext>
            </a:extLst>
          </p:cNvPr>
          <p:cNvSpPr/>
          <p:nvPr/>
        </p:nvSpPr>
        <p:spPr>
          <a:xfrm>
            <a:off x="1327496" y="1732509"/>
            <a:ext cx="4398469" cy="56369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BF630F-2212-7EFD-2A3D-8C178C967390}"/>
              </a:ext>
            </a:extLst>
          </p:cNvPr>
          <p:cNvSpPr/>
          <p:nvPr/>
        </p:nvSpPr>
        <p:spPr>
          <a:xfrm>
            <a:off x="6420083" y="1732509"/>
            <a:ext cx="1103592" cy="1931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49370-C98B-E399-C096-1A93BD8D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07" y="699747"/>
            <a:ext cx="4587640" cy="458493"/>
          </a:xfrm>
        </p:spPr>
        <p:txBody>
          <a:bodyPr anchor="t">
            <a:noAutofit/>
          </a:bodyPr>
          <a:lstStyle/>
          <a:p>
            <a:pPr algn="l"/>
            <a:r>
              <a:rPr lang="sk-SK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legislatíva</a:t>
            </a:r>
            <a:endParaRPr lang="en-CZ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0BDCC8-243E-B48A-3646-F963F98787E9}"/>
              </a:ext>
            </a:extLst>
          </p:cNvPr>
          <p:cNvSpPr txBox="1">
            <a:spLocks/>
          </p:cNvSpPr>
          <p:nvPr/>
        </p:nvSpPr>
        <p:spPr>
          <a:xfrm>
            <a:off x="416812" y="1513489"/>
            <a:ext cx="3706430" cy="563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Z" sz="3200" dirty="0">
              <a:solidFill>
                <a:srgbClr val="00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F16D18-18A0-C67A-B5C1-B55B005DA8E4}"/>
              </a:ext>
            </a:extLst>
          </p:cNvPr>
          <p:cNvSpPr txBox="1">
            <a:spLocks/>
          </p:cNvSpPr>
          <p:nvPr/>
        </p:nvSpPr>
        <p:spPr>
          <a:xfrm>
            <a:off x="7688442" y="2382570"/>
            <a:ext cx="4257648" cy="1188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Veľmi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výhodná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porovnaní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naftou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Neuplatňuje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spotrebná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daň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Široká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sieť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HVO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čerpacích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staníc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4E8794-729C-E083-D4DC-2DFD714D673B}"/>
              </a:ext>
            </a:extLst>
          </p:cNvPr>
          <p:cNvSpPr txBox="1">
            <a:spLocks/>
          </p:cNvSpPr>
          <p:nvPr/>
        </p:nvSpPr>
        <p:spPr>
          <a:xfrm>
            <a:off x="7695957" y="4530071"/>
            <a:ext cx="4226186" cy="1259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Legislatíva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pripravená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Nie je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žiadna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podpora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zo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strany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štátu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súčasnosti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malá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sieť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HVO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staníc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3EB9B1E5-CDE1-3952-4481-A0EDD20AF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8" y="181523"/>
            <a:ext cx="1134588" cy="120701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A744DB8B-1CB4-9D29-B3D3-A008F16EF141}"/>
              </a:ext>
            </a:extLst>
          </p:cNvPr>
          <p:cNvSpPr txBox="1"/>
          <p:nvPr/>
        </p:nvSpPr>
        <p:spPr>
          <a:xfrm>
            <a:off x="1449315" y="4542801"/>
            <a:ext cx="428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Legislatíva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pripravená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Povinnosť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primiešavať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6,9% FAME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EW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jedinou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spoločnosťou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kt.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ponúka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HVO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19BED-8E01-DC2B-E2A5-A8591764CBA1}"/>
              </a:ext>
            </a:extLst>
          </p:cNvPr>
          <p:cNvSpPr/>
          <p:nvPr/>
        </p:nvSpPr>
        <p:spPr>
          <a:xfrm>
            <a:off x="6420083" y="3898555"/>
            <a:ext cx="1103592" cy="1931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E46FC29-BC54-79D6-E0FB-D3DA60F8704F}"/>
              </a:ext>
            </a:extLst>
          </p:cNvPr>
          <p:cNvSpPr txBox="1">
            <a:spLocks/>
          </p:cNvSpPr>
          <p:nvPr/>
        </p:nvSpPr>
        <p:spPr>
          <a:xfrm>
            <a:off x="1449315" y="2523170"/>
            <a:ext cx="4271232" cy="84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HU bude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HVO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pripravene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1.1.2025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PL bude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pripravené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v Q1 2025</a:t>
            </a:r>
          </a:p>
          <a:p>
            <a:pPr algn="l">
              <a:lnSpc>
                <a:spcPct val="100000"/>
              </a:lnSpc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Free Austria Austria Flag vector and picture">
            <a:extLst>
              <a:ext uri="{FF2B5EF4-FFF2-40B4-BE49-F238E27FC236}">
                <a16:creationId xmlns:a16="http://schemas.microsoft.com/office/drawing/2014/main" id="{BCAAA6A6-CB0B-0999-ED54-CAE39692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21" y="2425678"/>
            <a:ext cx="853367" cy="5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ree Czechia Flag vector and picture">
            <a:extLst>
              <a:ext uri="{FF2B5EF4-FFF2-40B4-BE49-F238E27FC236}">
                <a16:creationId xmlns:a16="http://schemas.microsoft.com/office/drawing/2014/main" id="{F4E45E20-5504-A76D-7ED6-7D9017B98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70" y="4609700"/>
            <a:ext cx="857618" cy="5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0BFBFFA-ECEE-7B67-CA0C-53BBA23A97C3}"/>
              </a:ext>
            </a:extLst>
          </p:cNvPr>
          <p:cNvSpPr/>
          <p:nvPr/>
        </p:nvSpPr>
        <p:spPr>
          <a:xfrm>
            <a:off x="223904" y="1732509"/>
            <a:ext cx="1103592" cy="1931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F31F1E-0EE5-C503-0B07-9045763FAAC7}"/>
              </a:ext>
            </a:extLst>
          </p:cNvPr>
          <p:cNvSpPr/>
          <p:nvPr/>
        </p:nvSpPr>
        <p:spPr>
          <a:xfrm>
            <a:off x="223904" y="3898555"/>
            <a:ext cx="1103592" cy="1931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 descr="Free hungary flag national vector">
            <a:extLst>
              <a:ext uri="{FF2B5EF4-FFF2-40B4-BE49-F238E27FC236}">
                <a16:creationId xmlns:a16="http://schemas.microsoft.com/office/drawing/2014/main" id="{29AC1083-9976-C6DE-1926-C92BBD5B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8" y="2808153"/>
            <a:ext cx="820800" cy="5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flag with a red blue and white flag&#10;&#10;Description automatically generated">
            <a:extLst>
              <a:ext uri="{FF2B5EF4-FFF2-40B4-BE49-F238E27FC236}">
                <a16:creationId xmlns:a16="http://schemas.microsoft.com/office/drawing/2014/main" id="{FFCE4270-FFB0-749E-E366-EA956A40A1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8" y="4671180"/>
            <a:ext cx="829527" cy="5520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FBA800-C7FB-F881-D745-3C022F6510F3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18" y="1966845"/>
            <a:ext cx="831600" cy="547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C4E929-2FF2-B105-A4A5-6E98010607AE}"/>
              </a:ext>
            </a:extLst>
          </p:cNvPr>
          <p:cNvSpPr txBox="1"/>
          <p:nvPr/>
        </p:nvSpPr>
        <p:spPr>
          <a:xfrm>
            <a:off x="8217792" y="1825814"/>
            <a:ext cx="288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Rakúsko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46D52C-5EAE-7DBF-4C10-56AA198E749F}"/>
              </a:ext>
            </a:extLst>
          </p:cNvPr>
          <p:cNvSpPr txBox="1"/>
          <p:nvPr/>
        </p:nvSpPr>
        <p:spPr>
          <a:xfrm>
            <a:off x="2134511" y="1829365"/>
            <a:ext cx="276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Poľsko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Maďarsko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7645F-7753-69C0-9064-E58FB4F10E3C}"/>
              </a:ext>
            </a:extLst>
          </p:cNvPr>
          <p:cNvSpPr txBox="1"/>
          <p:nvPr/>
        </p:nvSpPr>
        <p:spPr>
          <a:xfrm>
            <a:off x="2143074" y="3947420"/>
            <a:ext cx="276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Slovenská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DB598-5B2F-31D2-4E7D-DC1497D57743}"/>
              </a:ext>
            </a:extLst>
          </p:cNvPr>
          <p:cNvSpPr txBox="1"/>
          <p:nvPr/>
        </p:nvSpPr>
        <p:spPr>
          <a:xfrm>
            <a:off x="8278404" y="3947420"/>
            <a:ext cx="288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B334B520-C0BB-8D7D-1559-1A311229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63" y="6534569"/>
            <a:ext cx="7602537" cy="1485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©2024 W.A.G. Payment Solutions</a:t>
            </a:r>
          </a:p>
        </p:txBody>
      </p:sp>
      <p:sp>
        <p:nvSpPr>
          <p:cNvPr id="34" name="Slide Number Placeholder 21">
            <a:extLst>
              <a:ext uri="{FF2B5EF4-FFF2-40B4-BE49-F238E27FC236}">
                <a16:creationId xmlns:a16="http://schemas.microsoft.com/office/drawing/2014/main" id="{823AB6C9-3C7D-957E-0A0B-7AAD6745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1D410-3CDA-8747-82F4-19AF4567B815}" type="slidenum">
              <a:rPr lang="en-GB" sz="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8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1FBAE-E94E-937E-C026-CE1BDF8E6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B16C328-8A5C-1775-A3C8-F56741412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07" y="699747"/>
            <a:ext cx="4587640" cy="458493"/>
          </a:xfrm>
        </p:spPr>
        <p:txBody>
          <a:bodyPr anchor="t">
            <a:noAutofit/>
          </a:bodyPr>
          <a:lstStyle/>
          <a:p>
            <a:pPr algn="l"/>
            <a:r>
              <a:rPr lang="sk-SK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ISCC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Certifikát</a:t>
            </a:r>
            <a:endParaRPr lang="en-CZ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767482-1621-5839-3E25-0787B5CC6AB5}"/>
              </a:ext>
            </a:extLst>
          </p:cNvPr>
          <p:cNvSpPr txBox="1">
            <a:spLocks/>
          </p:cNvSpPr>
          <p:nvPr/>
        </p:nvSpPr>
        <p:spPr>
          <a:xfrm>
            <a:off x="416812" y="1513489"/>
            <a:ext cx="3706430" cy="563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Z" sz="3200" dirty="0">
              <a:solidFill>
                <a:srgbClr val="0000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863F6EA-0957-30CE-A34F-7928989D1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8" y="181523"/>
            <a:ext cx="1134588" cy="120701"/>
          </a:xfrm>
          <a:prstGeom prst="rect">
            <a:avLst/>
          </a:prstGeom>
        </p:spPr>
      </p:pic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AF21FC44-CEFE-D393-8963-467D65AC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63" y="6534569"/>
            <a:ext cx="7602537" cy="1485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©2024 W.A.G. Payment Solutions</a:t>
            </a:r>
          </a:p>
        </p:txBody>
      </p:sp>
      <p:sp>
        <p:nvSpPr>
          <p:cNvPr id="34" name="Slide Number Placeholder 21">
            <a:extLst>
              <a:ext uri="{FF2B5EF4-FFF2-40B4-BE49-F238E27FC236}">
                <a16:creationId xmlns:a16="http://schemas.microsoft.com/office/drawing/2014/main" id="{B25F9B60-5223-062B-F435-F0C8E50A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C1D410-3CDA-8747-82F4-19AF4567B815}" type="slidenum">
              <a:rPr lang="en-GB" sz="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47273B-1403-12D3-CED3-9EC185127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789" y="0"/>
            <a:ext cx="484621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9D4813-6064-C997-D21D-F8EC5307347E}"/>
              </a:ext>
            </a:extLst>
          </p:cNvPr>
          <p:cNvSpPr txBox="1">
            <a:spLocks/>
          </p:cNvSpPr>
          <p:nvPr/>
        </p:nvSpPr>
        <p:spPr>
          <a:xfrm>
            <a:off x="182747" y="1219200"/>
            <a:ext cx="7292874" cy="5283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ISCC = International Sustainability &amp; Carbon Certification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ISCC je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nezávislá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iniciatíva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viacerých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zainteresovaných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strán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popredný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certifikačný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podporujúci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udržateľné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plne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vysledovateľné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dodávateľské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reťazce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ktoré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sú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šetrné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životnému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prostrediu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odlesňovaniu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to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vedúci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certifikačný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trh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EÚ s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obnoviteľnou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energiou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ktorý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riadi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smernicou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RED II (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predtým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RED).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Eurowag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ponúka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HVO s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certifikátom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ISCC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vlastných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čerpacích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staniciach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Certifikát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ISCC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zaručuje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zákazníkom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udržateľnosť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známy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pôvod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tankovaného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biopaliva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treťou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stranou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zabezpečuje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nedôjde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dvojitému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započítaniu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certifikátov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Eurowag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konkurenčnú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výhodu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porovnaní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inými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spoločnosťami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palivovými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kartami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ktoré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nemajú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certifikáciu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ISCC.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3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road with a truck on it&#10;&#10;Description automatically generated">
            <a:extLst>
              <a:ext uri="{FF2B5EF4-FFF2-40B4-BE49-F238E27FC236}">
                <a16:creationId xmlns:a16="http://schemas.microsoft.com/office/drawing/2014/main" id="{A6B10C00-6452-050D-A6D7-F1DA17FA9B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EFBB329-9109-7951-951B-101E11617D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</a:schemeClr>
              </a:gs>
              <a:gs pos="42000">
                <a:schemeClr val="bg2">
                  <a:lumMod val="50000"/>
                  <a:shade val="67500"/>
                  <a:satMod val="115000"/>
                  <a:alpha val="0"/>
                </a:schemeClr>
              </a:gs>
              <a:gs pos="0">
                <a:schemeClr val="bg2">
                  <a:shade val="100000"/>
                  <a:satMod val="115000"/>
                  <a:alpha val="0"/>
                  <a:lumMod val="94000"/>
                  <a:lumOff val="600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927822-5711-260D-CDE3-09941AA5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218979"/>
            <a:ext cx="7511097" cy="596938"/>
          </a:xfr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©2024 W.A.G. Payment Solutions </a:t>
            </a:r>
            <a:r>
              <a:rPr lang="en-GB" sz="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All services are provided by W.A.G. payment solutions, </a:t>
            </a:r>
            <a:r>
              <a:rPr lang="en-GB" sz="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a.s.</a:t>
            </a:r>
            <a:r>
              <a:rPr lang="en-GB" sz="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and its subsidiaries. W.A.G. payment solutions, </a:t>
            </a:r>
            <a:r>
              <a:rPr lang="en-GB" sz="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a.s.</a:t>
            </a:r>
            <a:r>
              <a:rPr lang="en-GB" sz="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is registered in the Commercial Register under file No. B 6882 at the Municipal Court in Prague, Czech Republic (registered number 26415623). W.A.G. Issuing Services, </a:t>
            </a:r>
            <a:r>
              <a:rPr lang="en-GB" sz="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a.s.</a:t>
            </a:r>
            <a:r>
              <a:rPr lang="en-GB" sz="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is a wholly owned subsidiary of W.A.G. payment solutions, </a:t>
            </a:r>
            <a:r>
              <a:rPr lang="en-GB" sz="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a.s.</a:t>
            </a:r>
            <a:r>
              <a:rPr lang="en-GB" sz="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and is authorized and regulated by the Czech National Bank (</a:t>
            </a:r>
            <a:r>
              <a:rPr lang="en-GB" sz="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www.CNB.cz</a:t>
            </a:r>
            <a:r>
              <a:rPr lang="en-GB" sz="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 under its identification number (ID no.): 050 21 910, registered in the Czech Republic registered office at Na </a:t>
            </a:r>
            <a:r>
              <a:rPr lang="en-GB" sz="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Vítězné</a:t>
            </a:r>
            <a:r>
              <a:rPr lang="en-GB" sz="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pláni</a:t>
            </a:r>
            <a:r>
              <a:rPr lang="en-GB" sz="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1719/4 140 00 Prague 4 Czech Republic . All rights reserved.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25C2EA-BB4C-5FCD-50A6-8959C303D1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56" y="531809"/>
            <a:ext cx="2672171" cy="2880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5EEFEF-43FA-F25C-F0F6-F6E31E1DB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600" y="6123083"/>
            <a:ext cx="1332642" cy="393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48EDA1-72E1-1635-8F06-07C133EAEAD9}"/>
              </a:ext>
            </a:extLst>
          </p:cNvPr>
          <p:cNvSpPr txBox="1"/>
          <p:nvPr/>
        </p:nvSpPr>
        <p:spPr>
          <a:xfrm>
            <a:off x="999506" y="5105399"/>
            <a:ext cx="35188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david.halasz@eurowag.com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080F5-C3B5-746E-E244-BDADBF1FD8ED}"/>
              </a:ext>
            </a:extLst>
          </p:cNvPr>
          <p:cNvSpPr txBox="1"/>
          <p:nvPr/>
        </p:nvSpPr>
        <p:spPr>
          <a:xfrm>
            <a:off x="999506" y="5520355"/>
            <a:ext cx="2268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+421 901 900 445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61BDEB-C8CB-AF6C-9A1D-1B9AAF3625AF}"/>
              </a:ext>
            </a:extLst>
          </p:cNvPr>
          <p:cNvSpPr txBox="1"/>
          <p:nvPr/>
        </p:nvSpPr>
        <p:spPr>
          <a:xfrm>
            <a:off x="550863" y="4250231"/>
            <a:ext cx="24501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1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Dávid </a:t>
            </a:r>
            <a:r>
              <a:rPr lang="sk-SK" sz="21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Hálasz</a:t>
            </a:r>
            <a:endParaRPr lang="sk-SK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BlokTextu 5">
            <a:extLst>
              <a:ext uri="{FF2B5EF4-FFF2-40B4-BE49-F238E27FC236}">
                <a16:creationId xmlns:a16="http://schemas.microsoft.com/office/drawing/2014/main" id="{D605BDEA-45E6-A6D7-EF90-7FE1DD707784}"/>
              </a:ext>
            </a:extLst>
          </p:cNvPr>
          <p:cNvSpPr txBox="1"/>
          <p:nvPr/>
        </p:nvSpPr>
        <p:spPr>
          <a:xfrm>
            <a:off x="550863" y="4634771"/>
            <a:ext cx="312190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600" dirty="0" err="1">
                <a:solidFill>
                  <a:schemeClr val="bg1"/>
                </a:solidFill>
              </a:rPr>
              <a:t>Head</a:t>
            </a:r>
            <a:r>
              <a:rPr lang="sk-SK" sz="1600" dirty="0">
                <a:solidFill>
                  <a:schemeClr val="bg1"/>
                </a:solidFill>
              </a:rPr>
              <a:t> of </a:t>
            </a:r>
            <a:r>
              <a:rPr lang="sk-SK" sz="1600" dirty="0" err="1">
                <a:solidFill>
                  <a:schemeClr val="bg1"/>
                </a:solidFill>
              </a:rPr>
              <a:t>Alternative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Fuels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C7147A-4C70-AF95-0468-3EE08B6C2619}"/>
              </a:ext>
            </a:extLst>
          </p:cNvPr>
          <p:cNvGrpSpPr/>
          <p:nvPr/>
        </p:nvGrpSpPr>
        <p:grpSpPr>
          <a:xfrm>
            <a:off x="600738" y="5499203"/>
            <a:ext cx="345762" cy="338554"/>
            <a:chOff x="8074796" y="4940125"/>
            <a:chExt cx="473728" cy="46385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B060019-E9D7-0603-9EA6-E7E7F047D801}"/>
                </a:ext>
              </a:extLst>
            </p:cNvPr>
            <p:cNvSpPr/>
            <p:nvPr/>
          </p:nvSpPr>
          <p:spPr>
            <a:xfrm>
              <a:off x="8074796" y="4940125"/>
              <a:ext cx="473728" cy="463852"/>
            </a:xfrm>
            <a:prstGeom prst="ellipse">
              <a:avLst/>
            </a:prstGeom>
            <a:solidFill>
              <a:srgbClr val="00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AEF79DCE-BD2B-9123-64E6-ADF8AADF4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96323" y="5058887"/>
              <a:ext cx="242997" cy="24299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188419B-8EDE-5295-1FE8-150CFC676B5F}"/>
              </a:ext>
            </a:extLst>
          </p:cNvPr>
          <p:cNvGrpSpPr/>
          <p:nvPr/>
        </p:nvGrpSpPr>
        <p:grpSpPr>
          <a:xfrm>
            <a:off x="600738" y="5090871"/>
            <a:ext cx="363559" cy="355980"/>
            <a:chOff x="8050413" y="5809077"/>
            <a:chExt cx="498111" cy="48772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9788207-F7DB-2A6B-6FCD-FB395B118099}"/>
                </a:ext>
              </a:extLst>
            </p:cNvPr>
            <p:cNvSpPr/>
            <p:nvPr/>
          </p:nvSpPr>
          <p:spPr>
            <a:xfrm>
              <a:off x="8050413" y="5809077"/>
              <a:ext cx="498111" cy="487727"/>
            </a:xfrm>
            <a:prstGeom prst="ellipse">
              <a:avLst/>
            </a:prstGeom>
            <a:solidFill>
              <a:srgbClr val="00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F514905C-76B3-A7F9-68CB-716DCB89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48033" y="5894627"/>
              <a:ext cx="303164" cy="303164"/>
            </a:xfrm>
            <a:prstGeom prst="rect">
              <a:avLst/>
            </a:prstGeom>
          </p:spPr>
        </p:pic>
      </p:grpSp>
      <p:sp>
        <p:nvSpPr>
          <p:cNvPr id="5" name="BlokTextu 3">
            <a:extLst>
              <a:ext uri="{FF2B5EF4-FFF2-40B4-BE49-F238E27FC236}">
                <a16:creationId xmlns:a16="http://schemas.microsoft.com/office/drawing/2014/main" id="{D5E474D1-53D9-227A-8C2F-E6DDB58E1642}"/>
              </a:ext>
            </a:extLst>
          </p:cNvPr>
          <p:cNvSpPr txBox="1"/>
          <p:nvPr/>
        </p:nvSpPr>
        <p:spPr>
          <a:xfrm>
            <a:off x="430894" y="2250212"/>
            <a:ext cx="5439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</a:t>
            </a:r>
            <a:r>
              <a: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k-SK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03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UROWAG 2">
      <a:dk1>
        <a:srgbClr val="00004B"/>
      </a:dk1>
      <a:lt1>
        <a:srgbClr val="F5F5FA"/>
      </a:lt1>
      <a:dk2>
        <a:srgbClr val="C3C3CD"/>
      </a:dk2>
      <a:lt2>
        <a:srgbClr val="D2D2DC"/>
      </a:lt2>
      <a:accent1>
        <a:srgbClr val="00E1FF"/>
      </a:accent1>
      <a:accent2>
        <a:srgbClr val="29ABEB"/>
      </a:accent2>
      <a:accent3>
        <a:srgbClr val="6EFFA5"/>
      </a:accent3>
      <a:accent4>
        <a:srgbClr val="00E3AB"/>
      </a:accent4>
      <a:accent5>
        <a:srgbClr val="FD4847"/>
      </a:accent5>
      <a:accent6>
        <a:srgbClr val="B8011C"/>
      </a:accent6>
      <a:hlink>
        <a:srgbClr val="034CD3"/>
      </a:hlink>
      <a:folHlink>
        <a:srgbClr val="00004B"/>
      </a:folHlink>
    </a:clrScheme>
    <a:fontScheme name="EUROWAG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21536</TotalTime>
  <Words>800</Words>
  <Application>Microsoft Office PowerPoint</Application>
  <PresentationFormat>Widescreen</PresentationFormat>
  <Paragraphs>95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Barlow</vt:lpstr>
      <vt:lpstr>Calibri</vt:lpstr>
      <vt:lpstr>Calibri Light</vt:lpstr>
      <vt:lpstr>Office Theme</vt:lpstr>
      <vt:lpstr>Office Theme</vt:lpstr>
      <vt:lpstr>Eurowag a HVO: Inovace pro udržitelnou dopravu a energetiku.</vt:lpstr>
      <vt:lpstr>HVO - základné informácie</vt:lpstr>
      <vt:lpstr>HVO vs. B100</vt:lpstr>
      <vt:lpstr>HVO vo všeobecnosti</vt:lpstr>
      <vt:lpstr>HVO legislatíva</vt:lpstr>
      <vt:lpstr>ISCC Certifikát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Tatiana</dc:creator>
  <cp:lastModifiedBy>Halász Dávid</cp:lastModifiedBy>
  <cp:revision>175</cp:revision>
  <dcterms:created xsi:type="dcterms:W3CDTF">2023-07-17T11:52:59Z</dcterms:created>
  <dcterms:modified xsi:type="dcterms:W3CDTF">2024-10-25T13:49:31Z</dcterms:modified>
</cp:coreProperties>
</file>