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9" r:id="rId3"/>
    <p:sldId id="317" r:id="rId4"/>
    <p:sldId id="318" r:id="rId5"/>
    <p:sldId id="316" r:id="rId6"/>
    <p:sldId id="319" r:id="rId7"/>
    <p:sldId id="333" r:id="rId8"/>
    <p:sldId id="320" r:id="rId9"/>
    <p:sldId id="307" r:id="rId10"/>
    <p:sldId id="31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</p:sldIdLst>
  <p:sldSz cx="12192000" cy="6858000"/>
  <p:notesSz cx="6742113" cy="9872663"/>
  <p:defaultTextStyle>
    <a:defPPr>
      <a:defRPr lang="cs-CZ"/>
    </a:defPPr>
    <a:lvl1pPr marL="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92832F5-EA01-48E5-B403-87E193F50680}">
          <p14:sldIdLst>
            <p14:sldId id="259"/>
            <p14:sldId id="317"/>
            <p14:sldId id="318"/>
            <p14:sldId id="316"/>
            <p14:sldId id="319"/>
            <p14:sldId id="333"/>
            <p14:sldId id="320"/>
            <p14:sldId id="307"/>
            <p14:sldId id="31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</p14:sldIdLst>
        </p14:section>
        <p14:section name="Přehled projektu" id="{087866C3-7028-482C-8D34-6BF5363FBD75}">
          <p14:sldIdLst/>
        </p14:section>
        <p14:section name="Aktualizace stavu" id="{521DEF98-8796-4632-831A-16252E9A6054}">
          <p14:sldIdLst/>
        </p14:section>
        <p14:section name="Časová osa" id="{CF24EBA6-C924-424D-AC31-A4B9992A87E0}">
          <p14:sldIdLst/>
        </p14:section>
        <p14:section name="Další kroky a úkoly" id="{C24C98EC-938D-4034-8DB8-5E8DBF16E3CB}">
          <p14:sldIdLst/>
        </p14:section>
        <p14:section name="Dodatek" id="{E35CCD6A-2288-476E-BC93-C75323AE1F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57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77882" autoAdjust="0"/>
  </p:normalViewPr>
  <p:slideViewPr>
    <p:cSldViewPr>
      <p:cViewPr varScale="1">
        <p:scale>
          <a:sx n="71" d="100"/>
          <a:sy n="71" d="100"/>
        </p:scale>
        <p:origin x="1205" y="58"/>
      </p:cViewPr>
      <p:guideLst>
        <p:guide orient="horz" pos="2160"/>
        <p:guide orient="horz" pos="576"/>
        <p:guide pos="3840"/>
        <p:guide pos="384"/>
      </p:guideLst>
    </p:cSldViewPr>
  </p:slideViewPr>
  <p:outlineViewPr>
    <p:cViewPr>
      <p:scale>
        <a:sx n="33" d="100"/>
        <a:sy n="33" d="100"/>
      </p:scale>
      <p:origin x="0" y="-2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724506C0-3FFE-45A5-803D-9F4FC5464A70}" type="datetimeFigureOut">
              <a:t>31.10.2024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F8646707-6BBD-41A9-B4DF-0C76A73A2D2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50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46707-6BBD-41A9-B4DF-0C76A73A2D2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198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46707-6BBD-41A9-B4DF-0C76A73A2D2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853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46707-6BBD-41A9-B4DF-0C76A73A2D2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278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/>
              <a:t>Duplikujte tento snímek podle potřeby, pokud existuje více než jedno vydání.</a:t>
            </a:r>
          </a:p>
          <a:p>
            <a:r>
              <a:rPr lang="cs-CZ" dirty="0"/>
              <a:t>Tento a související snímky</a:t>
            </a:r>
            <a:r>
              <a:rPr lang="cs-CZ" baseline="0" dirty="0"/>
              <a:t> mohou být přesunuty do dodatku nebo skryty, je-li třeba.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68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/>
              <a:t>Duplikujte tento snímek podle potřeby, pokud existuje více než jedno vydání.</a:t>
            </a:r>
          </a:p>
          <a:p>
            <a:r>
              <a:rPr lang="cs-CZ" dirty="0"/>
              <a:t>Tento a související snímky</a:t>
            </a:r>
            <a:r>
              <a:rPr lang="cs-CZ" baseline="0" dirty="0"/>
              <a:t> mohou být přesunuty do dodatku nebo skryty, je-li třeba.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856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Čeho se projekt</a:t>
            </a:r>
            <a:r>
              <a:rPr lang="cs-CZ" baseline="0" dirty="0"/>
              <a:t> týká?</a:t>
            </a:r>
          </a:p>
          <a:p>
            <a:r>
              <a:rPr lang="cs-CZ" dirty="0"/>
              <a:t>Definujte</a:t>
            </a:r>
            <a:r>
              <a:rPr lang="cs-CZ" baseline="0" dirty="0"/>
              <a:t> cíl tohoto projektu.</a:t>
            </a:r>
          </a:p>
          <a:p>
            <a:pPr lvl="1"/>
            <a:r>
              <a:rPr lang="cs-CZ" dirty="0"/>
              <a:t>Podobá se projektům v minulosti, nebo se jedná o novou záležitost?</a:t>
            </a:r>
          </a:p>
          <a:p>
            <a:r>
              <a:rPr lang="cs-CZ" baseline="0" dirty="0"/>
              <a:t>Definujte rozsah tohoto projektu.</a:t>
            </a:r>
          </a:p>
          <a:p>
            <a:pPr lvl="1"/>
            <a:r>
              <a:rPr lang="cs-CZ" baseline="0" dirty="0"/>
              <a:t>Jedná se o nezávislý projekt, nebo souvisí s jinými projekty?</a:t>
            </a:r>
          </a:p>
          <a:p>
            <a:pPr lvl="0"/>
            <a:endParaRPr lang="cs-CZ" baseline="0" dirty="0"/>
          </a:p>
          <a:p>
            <a:pPr lvl="0"/>
            <a:r>
              <a:rPr lang="cs-CZ" baseline="0" dirty="0"/>
              <a:t>* Všimněte si, že tento snímek není nutný pro týdenní schůzky shrnující stav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896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Čeho se projekt</a:t>
            </a:r>
            <a:r>
              <a:rPr lang="cs-CZ" baseline="0" dirty="0"/>
              <a:t> týká?</a:t>
            </a:r>
          </a:p>
          <a:p>
            <a:r>
              <a:rPr lang="cs-CZ" dirty="0"/>
              <a:t>Definujte</a:t>
            </a:r>
            <a:r>
              <a:rPr lang="cs-CZ" baseline="0" dirty="0"/>
              <a:t> cíl tohoto projektu.</a:t>
            </a:r>
          </a:p>
          <a:p>
            <a:pPr lvl="1"/>
            <a:r>
              <a:rPr lang="cs-CZ" dirty="0"/>
              <a:t>Podobá se projektům v minulosti, nebo se jedná o novou záležitost?</a:t>
            </a:r>
          </a:p>
          <a:p>
            <a:r>
              <a:rPr lang="cs-CZ" baseline="0" dirty="0"/>
              <a:t>Definujte rozsah tohoto projektu.</a:t>
            </a:r>
          </a:p>
          <a:p>
            <a:pPr lvl="1"/>
            <a:r>
              <a:rPr lang="cs-CZ" baseline="0" dirty="0"/>
              <a:t>Jedná se o nezávislý projekt, nebo souvisí s jinými projekty?</a:t>
            </a:r>
          </a:p>
          <a:p>
            <a:pPr lvl="0"/>
            <a:endParaRPr lang="cs-CZ" baseline="0" dirty="0"/>
          </a:p>
          <a:p>
            <a:pPr lvl="0"/>
            <a:r>
              <a:rPr lang="cs-CZ" baseline="0" dirty="0"/>
              <a:t>* Všimněte si, že tento snímek není nutný pro týdenní schůzky shrnující stav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09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Následující snímky</a:t>
            </a:r>
            <a:r>
              <a:rPr lang="cs-CZ" baseline="0" dirty="0"/>
              <a:t> zobrazit několik příkladů časové osy pomocí obrázků SmartArt.</a:t>
            </a:r>
            <a:endParaRPr lang="cs-CZ" dirty="0"/>
          </a:p>
          <a:p>
            <a:r>
              <a:rPr lang="cs-CZ" dirty="0"/>
              <a:t>Můžete zahrnout časovou osu projektu s jasným označením milníků a</a:t>
            </a:r>
            <a:r>
              <a:rPr lang="cs-CZ" baseline="0" dirty="0"/>
              <a:t> důležitých dat </a:t>
            </a:r>
            <a:r>
              <a:rPr lang="cs-CZ" dirty="0"/>
              <a:t>a označit, kde se projekt nachází nyní.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736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Čeho se projekt</a:t>
            </a:r>
            <a:r>
              <a:rPr lang="cs-CZ" baseline="0" dirty="0"/>
              <a:t> týká?</a:t>
            </a:r>
          </a:p>
          <a:p>
            <a:r>
              <a:rPr lang="cs-CZ" dirty="0"/>
              <a:t>Definujte</a:t>
            </a:r>
            <a:r>
              <a:rPr lang="cs-CZ" baseline="0" dirty="0"/>
              <a:t> cíl tohoto projektu.</a:t>
            </a:r>
          </a:p>
          <a:p>
            <a:pPr lvl="1"/>
            <a:r>
              <a:rPr lang="cs-CZ" dirty="0"/>
              <a:t>Podobá se projektům v minulosti, nebo se jedná o novou záležitost?</a:t>
            </a:r>
          </a:p>
          <a:p>
            <a:r>
              <a:rPr lang="cs-CZ" baseline="0" dirty="0"/>
              <a:t>Definujte rozsah tohoto projektu.</a:t>
            </a:r>
          </a:p>
          <a:p>
            <a:pPr lvl="1"/>
            <a:r>
              <a:rPr lang="cs-CZ" baseline="0" dirty="0"/>
              <a:t>Jedná se o nezávislý projekt, nebo souvisí s jinými projekty?</a:t>
            </a:r>
          </a:p>
          <a:p>
            <a:pPr lvl="0"/>
            <a:endParaRPr lang="cs-CZ" baseline="0" dirty="0"/>
          </a:p>
          <a:p>
            <a:pPr lvl="0"/>
            <a:r>
              <a:rPr lang="cs-CZ" baseline="0" dirty="0"/>
              <a:t>* Všimněte si, že tento snímek není nutný pro týdenní schůzky shrnující stav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46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Čeho se projekt</a:t>
            </a:r>
            <a:r>
              <a:rPr lang="cs-CZ" baseline="0" dirty="0"/>
              <a:t> týká?</a:t>
            </a:r>
          </a:p>
          <a:p>
            <a:r>
              <a:rPr lang="cs-CZ" dirty="0"/>
              <a:t>Definujte</a:t>
            </a:r>
            <a:r>
              <a:rPr lang="cs-CZ" baseline="0" dirty="0"/>
              <a:t> cíl tohoto projektu.</a:t>
            </a:r>
          </a:p>
          <a:p>
            <a:pPr lvl="1"/>
            <a:r>
              <a:rPr lang="cs-CZ" dirty="0"/>
              <a:t>Podobá se projektům v minulosti, nebo se jedná o novou záležitost?</a:t>
            </a:r>
          </a:p>
          <a:p>
            <a:r>
              <a:rPr lang="cs-CZ" baseline="0" dirty="0"/>
              <a:t>Definujte rozsah tohoto projektu.</a:t>
            </a:r>
          </a:p>
          <a:p>
            <a:pPr lvl="1"/>
            <a:r>
              <a:rPr lang="cs-CZ" baseline="0" dirty="0"/>
              <a:t>Jedná se o nezávislý projekt, nebo souvisí s jinými projekty?</a:t>
            </a:r>
          </a:p>
          <a:p>
            <a:pPr lvl="0"/>
            <a:endParaRPr lang="cs-CZ" baseline="0" dirty="0"/>
          </a:p>
          <a:p>
            <a:pPr lvl="0"/>
            <a:r>
              <a:rPr lang="cs-CZ" baseline="0" dirty="0"/>
              <a:t>* Všimněte si, že tento snímek není nutný pro týdenní schůzky shrnující stav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81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Čeho se projekt</a:t>
            </a:r>
            <a:r>
              <a:rPr lang="cs-CZ" baseline="0" dirty="0"/>
              <a:t> týká?</a:t>
            </a:r>
          </a:p>
          <a:p>
            <a:r>
              <a:rPr lang="cs-CZ" dirty="0"/>
              <a:t>Definujte</a:t>
            </a:r>
            <a:r>
              <a:rPr lang="cs-CZ" baseline="0" dirty="0"/>
              <a:t> cíl tohoto projektu.</a:t>
            </a:r>
          </a:p>
          <a:p>
            <a:pPr lvl="1"/>
            <a:r>
              <a:rPr lang="cs-CZ" dirty="0"/>
              <a:t>Podobá se projektům v minulosti, nebo se jedná o novou záležitost?</a:t>
            </a:r>
          </a:p>
          <a:p>
            <a:r>
              <a:rPr lang="cs-CZ" baseline="0" dirty="0"/>
              <a:t>Definujte rozsah tohoto projektu.</a:t>
            </a:r>
          </a:p>
          <a:p>
            <a:pPr lvl="1"/>
            <a:r>
              <a:rPr lang="cs-CZ" baseline="0" dirty="0"/>
              <a:t>Jedná se o nezávislý projekt, nebo souvisí s jinými projekty?</a:t>
            </a:r>
          </a:p>
          <a:p>
            <a:pPr lvl="0"/>
            <a:endParaRPr lang="cs-CZ" baseline="0" dirty="0"/>
          </a:p>
          <a:p>
            <a:pPr lvl="0"/>
            <a:r>
              <a:rPr lang="cs-CZ" baseline="0" dirty="0"/>
              <a:t>* Všimněte si, že tento snímek není nutný pro týdenní schůzky shrnující stav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/>
              <a:t>Duplikujte tento snímek podle potřeby, pokud existuje více než jedno vydání.</a:t>
            </a:r>
          </a:p>
          <a:p>
            <a:r>
              <a:rPr lang="cs-CZ" dirty="0"/>
              <a:t>Tento a související snímky</a:t>
            </a:r>
            <a:r>
              <a:rPr lang="cs-CZ" baseline="0" dirty="0"/>
              <a:t> mohou být přesunuty do dodatku nebo skryty, je-li třeba.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85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Čeho se projekt</a:t>
            </a:r>
            <a:r>
              <a:rPr lang="cs-CZ" baseline="0" dirty="0"/>
              <a:t> týká?</a:t>
            </a:r>
          </a:p>
          <a:p>
            <a:r>
              <a:rPr lang="cs-CZ" dirty="0"/>
              <a:t>Definujte</a:t>
            </a:r>
            <a:r>
              <a:rPr lang="cs-CZ" baseline="0" dirty="0"/>
              <a:t> cíl tohoto projektu.</a:t>
            </a:r>
          </a:p>
          <a:p>
            <a:pPr lvl="1"/>
            <a:r>
              <a:rPr lang="cs-CZ" dirty="0"/>
              <a:t>Podobá se projektům v minulosti, nebo se jedná o novou záležitost?</a:t>
            </a:r>
          </a:p>
          <a:p>
            <a:r>
              <a:rPr lang="cs-CZ" baseline="0" dirty="0"/>
              <a:t>Definujte rozsah tohoto projektu.</a:t>
            </a:r>
          </a:p>
          <a:p>
            <a:pPr lvl="1"/>
            <a:r>
              <a:rPr lang="cs-CZ" baseline="0" dirty="0"/>
              <a:t>Jedná se o nezávislý projekt, nebo souvisí s jinými projekty?</a:t>
            </a:r>
          </a:p>
          <a:p>
            <a:pPr lvl="0"/>
            <a:endParaRPr lang="cs-CZ" baseline="0" dirty="0"/>
          </a:p>
          <a:p>
            <a:pPr lvl="0"/>
            <a:r>
              <a:rPr lang="cs-CZ" baseline="0" dirty="0"/>
              <a:t>* Všimněte si, že tento snímek není nutný pro týdenní schůzky shrnující stav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21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Čeho se projekt</a:t>
            </a:r>
            <a:r>
              <a:rPr lang="cs-CZ" baseline="0" dirty="0"/>
              <a:t> týká?</a:t>
            </a:r>
          </a:p>
          <a:p>
            <a:r>
              <a:rPr lang="cs-CZ" dirty="0"/>
              <a:t>Definujte</a:t>
            </a:r>
            <a:r>
              <a:rPr lang="cs-CZ" baseline="0" dirty="0"/>
              <a:t> cíl tohoto projektu.</a:t>
            </a:r>
          </a:p>
          <a:p>
            <a:pPr lvl="1"/>
            <a:r>
              <a:rPr lang="cs-CZ" dirty="0"/>
              <a:t>Podobá se projektům v minulosti, nebo se jedná o novou záležitost?</a:t>
            </a:r>
          </a:p>
          <a:p>
            <a:r>
              <a:rPr lang="cs-CZ" baseline="0" dirty="0"/>
              <a:t>Definujte rozsah tohoto projektu.</a:t>
            </a:r>
          </a:p>
          <a:p>
            <a:pPr lvl="1"/>
            <a:r>
              <a:rPr lang="cs-CZ" baseline="0" dirty="0"/>
              <a:t>Jedná se o nezávislý projekt, nebo souvisí s jinými projekty?</a:t>
            </a:r>
          </a:p>
          <a:p>
            <a:pPr lvl="0"/>
            <a:endParaRPr lang="cs-CZ" baseline="0" dirty="0"/>
          </a:p>
          <a:p>
            <a:pPr lvl="0"/>
            <a:r>
              <a:rPr lang="cs-CZ" baseline="0" dirty="0"/>
              <a:t>* Všimněte si, že tento snímek není nutný pro týdenní schůzky shrnující stav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98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Čeho se projekt</a:t>
            </a:r>
            <a:r>
              <a:rPr lang="cs-CZ" baseline="0" dirty="0"/>
              <a:t> týká?</a:t>
            </a:r>
          </a:p>
          <a:p>
            <a:r>
              <a:rPr lang="cs-CZ" dirty="0"/>
              <a:t>Definujte</a:t>
            </a:r>
            <a:r>
              <a:rPr lang="cs-CZ" baseline="0" dirty="0"/>
              <a:t> cíl tohoto projektu.</a:t>
            </a:r>
          </a:p>
          <a:p>
            <a:pPr lvl="1"/>
            <a:r>
              <a:rPr lang="cs-CZ" dirty="0"/>
              <a:t>Podobá se projektům v minulosti, nebo se jedná o novou záležitost?</a:t>
            </a:r>
          </a:p>
          <a:p>
            <a:r>
              <a:rPr lang="cs-CZ" baseline="0" dirty="0"/>
              <a:t>Definujte rozsah tohoto projektu.</a:t>
            </a:r>
          </a:p>
          <a:p>
            <a:pPr lvl="1"/>
            <a:r>
              <a:rPr lang="cs-CZ" baseline="0" dirty="0"/>
              <a:t>Jedná se o nezávislý projekt, nebo souvisí s jinými projekty?</a:t>
            </a:r>
          </a:p>
          <a:p>
            <a:pPr lvl="0"/>
            <a:endParaRPr lang="cs-CZ" baseline="0" dirty="0"/>
          </a:p>
          <a:p>
            <a:pPr lvl="0"/>
            <a:r>
              <a:rPr lang="cs-CZ" baseline="0" dirty="0"/>
              <a:t>* Všimněte si, že tento snímek není nutný pro týdenní schůzky shrnující stav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616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46707-6BBD-41A9-B4DF-0C76A73A2D2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98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Čeho se projekt</a:t>
            </a:r>
            <a:r>
              <a:rPr lang="cs-CZ" baseline="0" dirty="0"/>
              <a:t> týká?</a:t>
            </a:r>
          </a:p>
          <a:p>
            <a:r>
              <a:rPr lang="cs-CZ" dirty="0"/>
              <a:t>Definujte</a:t>
            </a:r>
            <a:r>
              <a:rPr lang="cs-CZ" baseline="0" dirty="0"/>
              <a:t> cíl tohoto projektu.</a:t>
            </a:r>
          </a:p>
          <a:p>
            <a:pPr lvl="1"/>
            <a:r>
              <a:rPr lang="cs-CZ" dirty="0"/>
              <a:t>Podobá se projektům v minulosti, nebo se jedná o novou záležitost?</a:t>
            </a:r>
          </a:p>
          <a:p>
            <a:r>
              <a:rPr lang="cs-CZ" baseline="0" dirty="0"/>
              <a:t>Definujte rozsah tohoto projektu.</a:t>
            </a:r>
          </a:p>
          <a:p>
            <a:pPr lvl="1"/>
            <a:r>
              <a:rPr lang="cs-CZ" baseline="0" dirty="0"/>
              <a:t>Jedná se o nezávislý projekt, nebo souvisí s jinými projekty?</a:t>
            </a:r>
          </a:p>
          <a:p>
            <a:pPr lvl="0"/>
            <a:endParaRPr lang="cs-CZ" baseline="0" dirty="0"/>
          </a:p>
          <a:p>
            <a:pPr lvl="0"/>
            <a:r>
              <a:rPr lang="cs-CZ" baseline="0" dirty="0"/>
              <a:t>* Všimněte si, že tento snímek není nutný pro týdenní schůzky shrnující stav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34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Čeho se projekt</a:t>
            </a:r>
            <a:r>
              <a:rPr lang="cs-CZ" baseline="0" dirty="0"/>
              <a:t> týká?</a:t>
            </a:r>
          </a:p>
          <a:p>
            <a:r>
              <a:rPr lang="cs-CZ" dirty="0"/>
              <a:t>Definujte</a:t>
            </a:r>
            <a:r>
              <a:rPr lang="cs-CZ" baseline="0" dirty="0"/>
              <a:t> cíl tohoto projektu.</a:t>
            </a:r>
          </a:p>
          <a:p>
            <a:pPr lvl="1"/>
            <a:r>
              <a:rPr lang="cs-CZ" dirty="0"/>
              <a:t>Podobá se projektům v minulosti, nebo se jedná o novou záležitost?</a:t>
            </a:r>
          </a:p>
          <a:p>
            <a:r>
              <a:rPr lang="cs-CZ" baseline="0" dirty="0"/>
              <a:t>Definujte rozsah tohoto projektu.</a:t>
            </a:r>
          </a:p>
          <a:p>
            <a:pPr lvl="1"/>
            <a:r>
              <a:rPr lang="cs-CZ" baseline="0" dirty="0"/>
              <a:t>Jedná se o nezávislý projekt, nebo souvisí s jinými projekty?</a:t>
            </a:r>
          </a:p>
          <a:p>
            <a:pPr lvl="0"/>
            <a:endParaRPr lang="cs-CZ" baseline="0" dirty="0"/>
          </a:p>
          <a:p>
            <a:pPr lvl="0"/>
            <a:r>
              <a:rPr lang="cs-CZ" baseline="0" dirty="0"/>
              <a:t>* Všimněte si, že tento snímek není nutný pro týdenní schůzky shrnující stav projektu.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C3846-8D4C-4326-8BC7-9B455A0362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6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46707-6BBD-41A9-B4DF-0C76A73A2D2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41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12192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001" y="1295400"/>
            <a:ext cx="1201831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601" y="1905001"/>
            <a:ext cx="1653948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800" y="2209800"/>
            <a:ext cx="24384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81002"/>
            <a:ext cx="10363200" cy="761999"/>
          </a:xfrm>
        </p:spPr>
        <p:txBody>
          <a:bodyPr anchor="t"/>
          <a:lstStyle>
            <a:lvl1pPr algn="l" eaLnBrk="1" latinLnBrk="0" hangingPunct="1">
              <a:defRPr kumimoji="0" lang="cs-CZ">
                <a:latin typeface="Georgia" pitchFamily="18" charset="0"/>
              </a:defRPr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597" y="1219200"/>
            <a:ext cx="7033403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s-CZ"/>
              <a:t>Po kliknutí lze provádět úpravy.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31.10.2024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31.10.2024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31.10.2024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469654" y="2386744"/>
            <a:ext cx="9252693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 smtClean="0"/>
              <a:t>31.10.2024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cs-CZ" smtClean="0"/>
              <a:t>‹#›</a:t>
            </a:fld>
            <a:endParaRPr kumimoji="0" lang="cs-CZ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C4FDD26-D657-2DD2-862E-9008A7066F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12192000" cy="6124797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484F022-BF12-9584-3353-9F0B65598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001" y="1295400"/>
            <a:ext cx="1201831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664B38A4-F0C2-18EE-0A0E-17FD913E8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601" y="1905001"/>
            <a:ext cx="1653948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3F0D37-2626-1838-4415-5F3110E7F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800" y="2209800"/>
            <a:ext cx="24384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792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 smtClean="0"/>
              <a:t>31.10.2024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cs-CZ" smtClean="0"/>
              <a:t>‹#›</a:t>
            </a:fld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val="208059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475232" y="2386744"/>
            <a:ext cx="9253728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 smtClean="0"/>
              <a:t>31.10.2024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cs-CZ" smtClean="0"/>
              <a:t>‹#›</a:t>
            </a:fld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val="3277301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9653" y="2638044"/>
            <a:ext cx="438403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6" y="2638044"/>
            <a:ext cx="4387355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 smtClean="0"/>
              <a:t>31.10.2024</a:t>
            </a:fld>
            <a:endParaRPr kumimoji="0"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cs-CZ" smtClean="0"/>
              <a:t>‹#›</a:t>
            </a:fld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val="169221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652" y="2313435"/>
            <a:ext cx="4384032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652" y="3143250"/>
            <a:ext cx="4384032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387355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387355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 smtClean="0"/>
              <a:t>31.10.2024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cs-CZ" smtClean="0"/>
              <a:t>‹#›</a:t>
            </a:fld>
            <a:endParaRPr kumimoji="0"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97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 smtClean="0"/>
              <a:t>31.10.2024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cs-CZ" smtClean="0"/>
              <a:t>‹#›</a:t>
            </a:fld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val="3138112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 smtClean="0"/>
              <a:t>31.10.2024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cs-CZ" smtClean="0"/>
              <a:t>‹#›</a:t>
            </a:fld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val="424249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4271" y="2243830"/>
            <a:ext cx="4387459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 smtClean="0"/>
              <a:t>31.10.2024</a:t>
            </a:fld>
            <a:endParaRPr kumimoji="0"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54271" y="6236208"/>
            <a:ext cx="5075197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cs-CZ" smtClean="0"/>
              <a:t>‹#›</a:t>
            </a:fld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val="1435733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8196" y="0"/>
            <a:ext cx="12210197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066800"/>
            <a:ext cx="2639893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4405" y="1905001"/>
            <a:ext cx="68072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cs-CZ" sz="3600" b="0" cap="none">
                <a:latin typeface="Georgia" pitchFamily="18" charset="0"/>
              </a:defRPr>
            </a:lvl1pPr>
          </a:lstStyle>
          <a:p>
            <a:r>
              <a:rPr kumimoji="0"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0" y="3048001"/>
            <a:ext cx="68072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cs-CZ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cs-CZ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cs-CZ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31.10.2024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3440" y="2243828"/>
            <a:ext cx="438912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-42172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20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922158D-428B-4987-8B28-745A2AFA1252}" type="datetimeFigureOut">
              <a:rPr lang="cs-CZ" smtClean="0"/>
              <a:t>31.10.2024</a:t>
            </a:fld>
            <a:endParaRPr kumimoji="0"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53440" y="6236208"/>
            <a:ext cx="5071872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cs-CZ" smtClean="0"/>
              <a:t>‹#›</a:t>
            </a:fld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val="377696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 smtClean="0"/>
              <a:t>31.10.2024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cs-CZ" smtClean="0"/>
              <a:t>‹#›</a:t>
            </a:fld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val="1509397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40528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395" y="937260"/>
            <a:ext cx="6288232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 smtClean="0"/>
              <a:t>31.10.2024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cs-CZ" smtClean="0"/>
              <a:t>‹#›</a:t>
            </a:fld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val="371156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cs-CZ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cs-CZ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cs-CZ" sz="1800">
                <a:latin typeface="Georgia" pitchFamily="18" charset="0"/>
              </a:defRPr>
            </a:lvl2pPr>
            <a:lvl3pPr eaLnBrk="1" latinLnBrk="0" hangingPunct="1">
              <a:defRPr kumimoji="0" lang="cs-CZ" sz="2000">
                <a:latin typeface="Georgia" pitchFamily="18" charset="0"/>
              </a:defRPr>
            </a:lvl3pPr>
            <a:lvl4pPr eaLnBrk="1" latinLnBrk="0" hangingPunct="1">
              <a:defRPr kumimoji="0" lang="cs-CZ" sz="2000">
                <a:latin typeface="Georgia" pitchFamily="18" charset="0"/>
              </a:defRPr>
            </a:lvl4pPr>
            <a:lvl5pPr eaLnBrk="1" latinLnBrk="0" hangingPunct="1">
              <a:defRPr kumimoji="0" lang="cs-CZ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31.10.2024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31.10.2024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09600"/>
          </a:xfrm>
        </p:spPr>
        <p:txBody>
          <a:bodyPr/>
          <a:lstStyle>
            <a:lvl1pPr eaLnBrk="1" latinLnBrk="0" hangingPunct="1">
              <a:defRPr kumimoji="0" lang="cs-CZ"/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cs-CZ" sz="2000" b="1"/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cs-CZ" sz="2000"/>
            </a:lvl1pPr>
            <a:lvl2pPr eaLnBrk="1" latinLnBrk="0" hangingPunct="1">
              <a:defRPr kumimoji="0" lang="cs-CZ" sz="1800"/>
            </a:lvl2pPr>
            <a:lvl3pPr eaLnBrk="1" latinLnBrk="0" hangingPunct="1">
              <a:defRPr kumimoji="0" lang="cs-CZ" sz="1600"/>
            </a:lvl3pPr>
            <a:lvl4pPr eaLnBrk="1" latinLnBrk="0" hangingPunct="1">
              <a:defRPr kumimoji="0" lang="cs-CZ" sz="1400"/>
            </a:lvl4pPr>
            <a:lvl5pPr eaLnBrk="1" latinLnBrk="0" hangingPunct="1">
              <a:defRPr kumimoji="0" lang="cs-CZ" sz="1400"/>
            </a:lvl5pPr>
            <a:lvl6pPr eaLnBrk="1" latinLnBrk="0" hangingPunct="1">
              <a:defRPr kumimoji="0" lang="cs-CZ" sz="1600"/>
            </a:lvl6pPr>
            <a:lvl7pPr eaLnBrk="1" latinLnBrk="0" hangingPunct="1">
              <a:defRPr kumimoji="0" lang="cs-CZ" sz="1600"/>
            </a:lvl7pPr>
            <a:lvl8pPr eaLnBrk="1" latinLnBrk="0" hangingPunct="1">
              <a:defRPr kumimoji="0" lang="cs-CZ" sz="1600"/>
            </a:lvl8pPr>
            <a:lvl9pPr eaLnBrk="1" latinLnBrk="0" hangingPunct="1">
              <a:defRPr kumimoji="0" lang="cs-CZ" sz="16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cs-CZ" sz="2000" b="1"/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cs-CZ" sz="2000"/>
            </a:lvl1pPr>
            <a:lvl2pPr eaLnBrk="1" latinLnBrk="0" hangingPunct="1">
              <a:defRPr kumimoji="0" lang="cs-CZ" sz="1800"/>
            </a:lvl2pPr>
            <a:lvl3pPr eaLnBrk="1" latinLnBrk="0" hangingPunct="1">
              <a:defRPr kumimoji="0" lang="cs-CZ" sz="1600"/>
            </a:lvl3pPr>
            <a:lvl4pPr eaLnBrk="1" latinLnBrk="0" hangingPunct="1">
              <a:defRPr kumimoji="0" lang="cs-CZ" sz="1400"/>
            </a:lvl4pPr>
            <a:lvl5pPr eaLnBrk="1" latinLnBrk="0" hangingPunct="1">
              <a:defRPr kumimoji="0" lang="cs-CZ" sz="1400"/>
            </a:lvl5pPr>
            <a:lvl6pPr eaLnBrk="1" latinLnBrk="0" hangingPunct="1">
              <a:defRPr kumimoji="0" lang="cs-CZ" sz="1600"/>
            </a:lvl6pPr>
            <a:lvl7pPr eaLnBrk="1" latinLnBrk="0" hangingPunct="1">
              <a:defRPr kumimoji="0" lang="cs-CZ" sz="1600"/>
            </a:lvl7pPr>
            <a:lvl8pPr eaLnBrk="1" latinLnBrk="0" hangingPunct="1">
              <a:defRPr kumimoji="0" lang="cs-CZ" sz="1600"/>
            </a:lvl8pPr>
            <a:lvl9pPr eaLnBrk="1" latinLnBrk="0" hangingPunct="1">
              <a:defRPr kumimoji="0" lang="cs-CZ" sz="16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31.10.2024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cs-CZ" sz="2800"/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31.10.2024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31.10.2024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762000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1"/>
            <a:ext cx="6815667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cs-CZ" sz="28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lvl6pPr eaLnBrk="1" latinLnBrk="0" hangingPunct="1">
              <a:defRPr kumimoji="0" lang="cs-CZ" sz="2000"/>
            </a:lvl6pPr>
            <a:lvl7pPr eaLnBrk="1" latinLnBrk="0" hangingPunct="1">
              <a:defRPr kumimoji="0" lang="cs-CZ" sz="2000"/>
            </a:lvl7pPr>
            <a:lvl8pPr eaLnBrk="1" latinLnBrk="0" hangingPunct="1">
              <a:defRPr kumimoji="0" lang="cs-CZ" sz="2000"/>
            </a:lvl8pPr>
            <a:lvl9pPr eaLnBrk="1" latinLnBrk="0" hangingPunct="1">
              <a:defRPr kumimoji="0" lang="cs-CZ" sz="20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31.10.2024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eaLnBrk="1" latinLnBrk="0" hangingPunct="1">
              <a:buNone/>
              <a:defRPr kumimoji="0" lang="cs-CZ" sz="3200"/>
            </a:lvl1pPr>
            <a:lvl2pPr marL="457200" indent="0" eaLnBrk="1" latinLnBrk="0" hangingPunct="1">
              <a:buNone/>
              <a:defRPr kumimoji="0" lang="cs-CZ" sz="2800"/>
            </a:lvl2pPr>
            <a:lvl3pPr marL="914400" indent="0" eaLnBrk="1" latinLnBrk="0" hangingPunct="1">
              <a:buNone/>
              <a:defRPr kumimoji="0" lang="cs-CZ" sz="2400"/>
            </a:lvl3pPr>
            <a:lvl4pPr marL="1371600" indent="0" eaLnBrk="1" latinLnBrk="0" hangingPunct="1">
              <a:buNone/>
              <a:defRPr kumimoji="0" lang="cs-CZ" sz="2000"/>
            </a:lvl4pPr>
            <a:lvl5pPr marL="1828800" indent="0" eaLnBrk="1" latinLnBrk="0" hangingPunct="1">
              <a:buNone/>
              <a:defRPr kumimoji="0" lang="cs-CZ" sz="2000"/>
            </a:lvl5pPr>
            <a:lvl6pPr marL="2286000" indent="0" eaLnBrk="1" latinLnBrk="0" hangingPunct="1">
              <a:buNone/>
              <a:defRPr kumimoji="0" lang="cs-CZ" sz="2000"/>
            </a:lvl6pPr>
            <a:lvl7pPr marL="2743200" indent="0" eaLnBrk="1" latinLnBrk="0" hangingPunct="1">
              <a:buNone/>
              <a:defRPr kumimoji="0" lang="cs-CZ" sz="2000"/>
            </a:lvl7pPr>
            <a:lvl8pPr marL="3200400" indent="0" eaLnBrk="1" latinLnBrk="0" hangingPunct="1">
              <a:buNone/>
              <a:defRPr kumimoji="0" lang="cs-CZ" sz="2000"/>
            </a:lvl8pPr>
            <a:lvl9pPr marL="3657600" indent="0" eaLnBrk="1" latinLnBrk="0" hangingPunct="1">
              <a:buNone/>
              <a:defRPr kumimoji="0" lang="cs-CZ" sz="2000"/>
            </a:lvl9pPr>
          </a:lstStyle>
          <a:p>
            <a:pPr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31.10.2024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10972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31.10.2024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7668" y="1"/>
            <a:ext cx="12209669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kumimoji="0" lang="cs-CZ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cs-CZ"/>
      </a:defPPr>
      <a:lvl1pPr marL="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33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41394" y="964692"/>
            <a:ext cx="791700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94" y="2638046"/>
            <a:ext cx="7917007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1924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922158D-428B-4987-8B28-745A2AFA1252}" type="datetimeFigureOut">
              <a:rPr lang="cs-CZ" smtClean="0"/>
              <a:t>31.10.2024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9652" y="6236208"/>
            <a:ext cx="60755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6816" y="6217920"/>
            <a:ext cx="48768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15FC477-0A05-4F3E-8EE9-E015C9089D56}" type="slidenum">
              <a:rPr lang="cs-CZ" smtClean="0"/>
              <a:t>‹#›</a:t>
            </a:fld>
            <a:endParaRPr kumimoji="0" lang="cs-CZ"/>
          </a:p>
        </p:txBody>
      </p:sp>
    </p:spTree>
    <p:extLst>
      <p:ext uri="{BB962C8B-B14F-4D97-AF65-F5344CB8AC3E}">
        <p14:creationId xmlns:p14="http://schemas.microsoft.com/office/powerpoint/2010/main" val="83861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0" y="5229225"/>
            <a:ext cx="5275263" cy="129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Svaz dovozců automobilů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Josef Pokorný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31.10.2024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DB949B-D3A9-4B3F-9152-6BA5FFB07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0721" y="5733256"/>
            <a:ext cx="1951279" cy="108890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095134A-FE56-F8BD-F6FE-8330651E8C5C}"/>
              </a:ext>
            </a:extLst>
          </p:cNvPr>
          <p:cNvSpPr txBox="1"/>
          <p:nvPr/>
        </p:nvSpPr>
        <p:spPr>
          <a:xfrm>
            <a:off x="191344" y="1052736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PETROLsummit</a:t>
            </a:r>
          </a:p>
          <a:p>
            <a:r>
              <a:rPr lang="en-GB" sz="3600" b="1" dirty="0"/>
              <a:t>Hotel Olympik - Artemis</a:t>
            </a:r>
            <a:br>
              <a:rPr lang="en-GB" sz="3600" b="1" dirty="0"/>
            </a:br>
            <a:r>
              <a:rPr lang="en-GB" sz="3600" b="1" dirty="0"/>
              <a:t>Praha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28547-61E5-DDD6-AC95-6796FEFB0A9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015880" y="3068960"/>
            <a:ext cx="5328592" cy="2948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cs-CZ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TRENDY VE VÝVOJI VOZOVÉHO PARKU A INFRASTRUKTURY V ČR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C1F0-12F4-FD2F-B85A-A29FCACE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3A12D4F-E217-6678-CA00-3A1D9ADAD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60648"/>
            <a:ext cx="12172236" cy="600068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3A8DD5-2E5E-F8ED-DADF-E1157A35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61330"/>
            <a:ext cx="1069216" cy="5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1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C1F0-12F4-FD2F-B85A-A29FCACE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7162E2-CDE1-D580-45E2-9D2CA284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514C18-F372-359E-9775-13779F57C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1330"/>
            <a:ext cx="1069216" cy="5966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085C392-9DFC-7F54-BFD4-6CE04990E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648"/>
            <a:ext cx="1217625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60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C1F0-12F4-FD2F-B85A-A29FCACE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FF00860-C424-B5E8-547C-1C9DAF823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532" y="122381"/>
            <a:ext cx="11758936" cy="640338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06E6BAD-DCCA-CA9C-CC8E-A63D1D5C0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61330"/>
            <a:ext cx="1069216" cy="5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34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61CE29-3B8D-45CF-D61C-A66BE2F84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A4AA749-B119-67B9-2DA6-1DB895E3D1F5}"/>
              </a:ext>
            </a:extLst>
          </p:cNvPr>
          <p:cNvSpPr txBox="1"/>
          <p:nvPr/>
        </p:nvSpPr>
        <p:spPr>
          <a:xfrm>
            <a:off x="911424" y="635205"/>
            <a:ext cx="8911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Registrace plně elektrických vozidel v ČR k 30.9.2024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ED7127D-9B88-9DA6-2755-F71AF8725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360" y="-9744"/>
            <a:ext cx="1951279" cy="10889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A425AB1-A484-67D2-CCC1-89DE56A1C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9981"/>
            <a:ext cx="12192000" cy="475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4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2B2178-2482-47E7-A376-FEDD1079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FEACF9-A440-7BFF-CB29-572EBC7DC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917" y="0"/>
            <a:ext cx="978816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7007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1599A33-E835-8A28-C370-6F1A9D8EC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2860"/>
            <a:ext cx="12192000" cy="40522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7F3F697-F38A-019E-5258-6C6CFDFFE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1360" y="-9744"/>
            <a:ext cx="1951279" cy="1088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341247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F2D325-3DD3-A04E-BE70-1A8CBF8C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1E8E08F-D8F8-B4D2-98F2-B038F33BE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92696"/>
            <a:ext cx="12039600" cy="5600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21058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BEBF05E-DCDA-433A-86FC-F5CEF85E2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1360" y="-9744"/>
            <a:ext cx="1951279" cy="1088901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F2D325-3DD3-A04E-BE70-1A8CBF8C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0945F39-AC27-4195-9F17-B775605D6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355" y="1019174"/>
            <a:ext cx="10141187" cy="52901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2816746-CBE5-7637-5DF6-7260D25E2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488" y="579467"/>
            <a:ext cx="2790825" cy="409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462135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10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3C7ED60-EE02-4E96-BCA7-71342B935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872" y="5769099"/>
            <a:ext cx="1951279" cy="1088901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A0F60506-F4A7-DBD3-EBF0-31249F95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7917007" cy="736116"/>
          </a:xfrm>
        </p:spPr>
        <p:txBody>
          <a:bodyPr/>
          <a:lstStyle/>
          <a:p>
            <a:r>
              <a:rPr lang="cs-CZ" dirty="0"/>
              <a:t>Predikce v rámci aktualizace NAP ČM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C03AD4C-F6FF-B6F7-B3B4-C6385F397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92" y="1085716"/>
            <a:ext cx="7192664" cy="5651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755548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BEBF05E-DCDA-433A-86FC-F5CEF85E2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6560" y="6341697"/>
            <a:ext cx="925200" cy="516303"/>
          </a:xfrm>
          <a:prstGeom prst="rect">
            <a:avLst/>
          </a:prstGeom>
        </p:spPr>
      </p:pic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BDF5BB41-75E6-4037-916E-4864FBFC79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0920536" cy="685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4294">
                  <a:extLst>
                    <a:ext uri="{9D8B030D-6E8A-4147-A177-3AD203B41FA5}">
                      <a16:colId xmlns:a16="http://schemas.microsoft.com/office/drawing/2014/main" val="320898273"/>
                    </a:ext>
                  </a:extLst>
                </a:gridCol>
                <a:gridCol w="1854960">
                  <a:extLst>
                    <a:ext uri="{9D8B030D-6E8A-4147-A177-3AD203B41FA5}">
                      <a16:colId xmlns:a16="http://schemas.microsoft.com/office/drawing/2014/main" val="517158862"/>
                    </a:ext>
                  </a:extLst>
                </a:gridCol>
                <a:gridCol w="2167147">
                  <a:extLst>
                    <a:ext uri="{9D8B030D-6E8A-4147-A177-3AD203B41FA5}">
                      <a16:colId xmlns:a16="http://schemas.microsoft.com/office/drawing/2014/main" val="2893548729"/>
                    </a:ext>
                  </a:extLst>
                </a:gridCol>
                <a:gridCol w="2564135">
                  <a:extLst>
                    <a:ext uri="{9D8B030D-6E8A-4147-A177-3AD203B41FA5}">
                      <a16:colId xmlns:a16="http://schemas.microsoft.com/office/drawing/2014/main" val="2742100163"/>
                    </a:ext>
                  </a:extLst>
                </a:gridCol>
              </a:tblGrid>
              <a:tr h="613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2000" kern="100" dirty="0">
                          <a:effectLst/>
                        </a:rPr>
                        <a:t>Vozidla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2025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2030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2035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extLst>
                  <a:ext uri="{0D108BD9-81ED-4DB2-BD59-A6C34878D82A}">
                    <a16:rowId xmlns:a16="http://schemas.microsoft.com/office/drawing/2014/main" val="1094953793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BEV osobní automobily 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50 000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250 000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1 000 000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extLst>
                  <a:ext uri="{0D108BD9-81ED-4DB2-BD59-A6C34878D82A}">
                    <a16:rowId xmlns:a16="http://schemas.microsoft.com/office/drawing/2014/main" val="845972670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BEV lehká užitková vozidla (N1)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4 000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20 000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extLst>
                  <a:ext uri="{0D108BD9-81ED-4DB2-BD59-A6C34878D82A}">
                    <a16:rowId xmlns:a16="http://schemas.microsoft.com/office/drawing/2014/main" val="3121932173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BEV těžká nákladní vozidla (N2, N3)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150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6 000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25 000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extLst>
                  <a:ext uri="{0D108BD9-81ED-4DB2-BD59-A6C34878D82A}">
                    <a16:rowId xmlns:a16="http://schemas.microsoft.com/office/drawing/2014/main" val="3395267788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BEV autobusy 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400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1 200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4 200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extLst>
                  <a:ext uri="{0D108BD9-81ED-4DB2-BD59-A6C34878D82A}">
                    <a16:rowId xmlns:a16="http://schemas.microsoft.com/office/drawing/2014/main" val="1167971440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CNG/bioCNG osobní automobily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22 900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24 500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18 700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extLst>
                  <a:ext uri="{0D108BD9-81ED-4DB2-BD59-A6C34878D82A}">
                    <a16:rowId xmlns:a16="http://schemas.microsoft.com/office/drawing/2014/main" val="1706093870"/>
                  </a:ext>
                </a:extLst>
              </a:tr>
              <a:tr h="763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CNG/bioCNG lehká užitková vozidla (N1)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5 100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7 700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2 100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extLst>
                  <a:ext uri="{0D108BD9-81ED-4DB2-BD59-A6C34878D82A}">
                    <a16:rowId xmlns:a16="http://schemas.microsoft.com/office/drawing/2014/main" val="4163354177"/>
                  </a:ext>
                </a:extLst>
              </a:tr>
              <a:tr h="763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CNG/bioCNG těžká nákladní vozidla (N2, N3)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400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520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600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extLst>
                  <a:ext uri="{0D108BD9-81ED-4DB2-BD59-A6C34878D82A}">
                    <a16:rowId xmlns:a16="http://schemas.microsoft.com/office/drawing/2014/main" val="2013033938"/>
                  </a:ext>
                </a:extLst>
              </a:tr>
              <a:tr h="763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LNG/bioLNG těžká nákladní vozidla (N2, N3)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1 000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4 000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9 000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extLst>
                  <a:ext uri="{0D108BD9-81ED-4DB2-BD59-A6C34878D82A}">
                    <a16:rowId xmlns:a16="http://schemas.microsoft.com/office/drawing/2014/main" val="3705309406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CNG/bioCNG autobusy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2 000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2 530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2 500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extLst>
                  <a:ext uri="{0D108BD9-81ED-4DB2-BD59-A6C34878D82A}">
                    <a16:rowId xmlns:a16="http://schemas.microsoft.com/office/drawing/2014/main" val="3053481304"/>
                  </a:ext>
                </a:extLst>
              </a:tr>
              <a:tr h="405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H2 osobní vozidla 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3 000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8 000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extLst>
                  <a:ext uri="{0D108BD9-81ED-4DB2-BD59-A6C34878D82A}">
                    <a16:rowId xmlns:a16="http://schemas.microsoft.com/office/drawing/2014/main" val="2342218567"/>
                  </a:ext>
                </a:extLst>
              </a:tr>
              <a:tr h="405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H2 lehká užitková vozidla (N1)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50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800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3 500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extLst>
                  <a:ext uri="{0D108BD9-81ED-4DB2-BD59-A6C34878D82A}">
                    <a16:rowId xmlns:a16="http://schemas.microsoft.com/office/drawing/2014/main" val="376323334"/>
                  </a:ext>
                </a:extLst>
              </a:tr>
              <a:tr h="405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H2 těžká nákladní vozidla (N2, N3)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10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380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1 500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extLst>
                  <a:ext uri="{0D108BD9-81ED-4DB2-BD59-A6C34878D82A}">
                    <a16:rowId xmlns:a16="http://schemas.microsoft.com/office/drawing/2014/main" val="121387533"/>
                  </a:ext>
                </a:extLst>
              </a:tr>
              <a:tr h="405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2000" kern="100">
                          <a:effectLst/>
                        </a:rPr>
                        <a:t>H2 autobusy 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10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cs-CZ" sz="2000" kern="100" dirty="0">
                          <a:effectLst/>
                        </a:rPr>
                        <a:t>350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3" marR="43293" marT="0" marB="0" anchor="ctr"/>
                </a:tc>
                <a:extLst>
                  <a:ext uri="{0D108BD9-81ED-4DB2-BD59-A6C34878D82A}">
                    <a16:rowId xmlns:a16="http://schemas.microsoft.com/office/drawing/2014/main" val="26309641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929246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2962275" cy="547688"/>
          </a:xfrm>
        </p:spPr>
        <p:txBody>
          <a:bodyPr>
            <a:normAutofit fontScale="90000"/>
          </a:bodyPr>
          <a:lstStyle/>
          <a:p>
            <a:r>
              <a:rPr lang="cs-CZ" dirty="0"/>
              <a:t>O SDA - kdo jsme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055440" y="1280319"/>
            <a:ext cx="8513762" cy="4297362"/>
          </a:xfrm>
        </p:spPr>
        <p:txBody>
          <a:bodyPr/>
          <a:lstStyle/>
          <a:p>
            <a:pPr marL="365760" lvl="1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Sdružení vzniklé v roce 1994, akreditovaní zástupci značek výrobců vozidel</a:t>
            </a:r>
          </a:p>
          <a:p>
            <a:pPr marL="365760" lvl="1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Celkem členů				41</a:t>
            </a:r>
          </a:p>
          <a:p>
            <a:pPr marL="365760" lvl="1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Členů za osobní automobily		22</a:t>
            </a:r>
          </a:p>
          <a:p>
            <a:pPr marL="365760" lvl="1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Členů za nákladní automobily     	 9</a:t>
            </a:r>
          </a:p>
          <a:p>
            <a:pPr marL="365760" lvl="1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Členů za motocykly			 10</a:t>
            </a:r>
          </a:p>
          <a:p>
            <a:pPr marL="365760" lvl="1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Počet zastoupených světových značek  	75</a:t>
            </a:r>
          </a:p>
          <a:p>
            <a:endParaRPr lang="cs-CZ" sz="1600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EBF05E-DCDA-433A-86FC-F5CEF85E2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432" y="544586"/>
            <a:ext cx="1951279" cy="108890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97769BAD-B851-E473-6B15-EED4CDC40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663" y="3789040"/>
            <a:ext cx="8448675" cy="289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548681"/>
            <a:ext cx="10081120" cy="548283"/>
          </a:xfrm>
        </p:spPr>
        <p:txBody>
          <a:bodyPr>
            <a:noAutofit/>
          </a:bodyPr>
          <a:lstStyle/>
          <a:p>
            <a:r>
              <a:rPr lang="cs-CZ" sz="4000" dirty="0"/>
              <a:t> jaký vývoj lze očekávat a proč?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344" y="1340768"/>
            <a:ext cx="10441160" cy="5517232"/>
          </a:xfrm>
        </p:spPr>
        <p:txBody>
          <a:bodyPr>
            <a:normAutofit/>
          </a:bodyPr>
          <a:lstStyle/>
          <a:p>
            <a:r>
              <a:rPr lang="cs-CZ" sz="2400" dirty="0"/>
              <a:t>V rámci EU se diskutuje o přehodnocení emisních cílů CO2 automobilů</a:t>
            </a:r>
          </a:p>
          <a:p>
            <a:endParaRPr lang="cs-CZ" sz="2400" dirty="0"/>
          </a:p>
          <a:p>
            <a:r>
              <a:rPr lang="cs-CZ" sz="2400" dirty="0"/>
              <a:t>V ČR je předpoklad časového zpoždění rozvoje elektromobility oproti EU</a:t>
            </a:r>
          </a:p>
          <a:p>
            <a:endParaRPr lang="cs-CZ" sz="2400" dirty="0"/>
          </a:p>
          <a:p>
            <a:r>
              <a:rPr lang="cs-CZ" sz="2400" dirty="0"/>
              <a:t>U dovozu ojetých vozidel lze očekávat vyšší podíl elektrických vozů</a:t>
            </a:r>
          </a:p>
          <a:p>
            <a:endParaRPr lang="cs-CZ" sz="2400" dirty="0"/>
          </a:p>
          <a:p>
            <a:r>
              <a:rPr lang="cs-CZ" sz="2400" dirty="0"/>
              <a:t>Značné riziko snížení prodejů nových vozidel</a:t>
            </a:r>
          </a:p>
          <a:p>
            <a:endParaRPr lang="cs-CZ" sz="2400" dirty="0"/>
          </a:p>
          <a:p>
            <a:r>
              <a:rPr lang="cs-CZ" sz="2400" dirty="0"/>
              <a:t>Urychlení rozvoje elektromobility závisí i na státních podporách</a:t>
            </a:r>
          </a:p>
          <a:p>
            <a:endParaRPr lang="cs-CZ" sz="2400" dirty="0"/>
          </a:p>
          <a:p>
            <a:r>
              <a:rPr lang="cs-CZ" sz="2400" dirty="0"/>
              <a:t>Rozhodování zákazníka má primárně ekonomické důvody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EBF05E-DCDA-433A-86FC-F5CEF85E2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472" y="5769099"/>
            <a:ext cx="1951279" cy="1088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93603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16832"/>
            <a:ext cx="10972800" cy="914400"/>
          </a:xfrm>
        </p:spPr>
        <p:txBody>
          <a:bodyPr>
            <a:noAutofit/>
          </a:bodyPr>
          <a:lstStyle/>
          <a:p>
            <a:r>
              <a:rPr lang="cs-CZ" sz="6000" dirty="0"/>
              <a:t>Děkuji za pozornost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2599BC-7223-42D0-A66D-16D041381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416" y="5749627"/>
            <a:ext cx="1951279" cy="108890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06AAAE8-356E-F015-DD70-B1A0CA250780}"/>
              </a:ext>
            </a:extLst>
          </p:cNvPr>
          <p:cNvSpPr txBox="1"/>
          <p:nvPr/>
        </p:nvSpPr>
        <p:spPr>
          <a:xfrm>
            <a:off x="911424" y="5229200"/>
            <a:ext cx="17908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Josef Pokorný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tajemník SDA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2731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BEBF05E-DCDA-433A-86FC-F5CEF85E2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3" y="5769100"/>
            <a:ext cx="1951279" cy="1088901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332C6D93-ACB4-5879-CA46-9EF5CD94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FB843E-89E0-18BD-FFD0-53C4F6AE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FD51574-F31C-5610-66F7-296A952C8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92" y="0"/>
            <a:ext cx="1083681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17342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F2D325-3DD3-A04E-BE70-1A8CBF8C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E552A6-1510-E14C-C5EF-690DA719A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6" y="-9744"/>
            <a:ext cx="10690177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EBF05E-DCDA-433A-86FC-F5CEF85E2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1360" y="-9744"/>
            <a:ext cx="1951279" cy="1088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01140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F2D325-3DD3-A04E-BE70-1A8CBF8C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023452A-46EA-5302-507F-B525E457A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605846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BEBF05E-DCDA-433A-86FC-F5CEF85E2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8516" y="4581128"/>
            <a:ext cx="1951279" cy="108890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E08A83A-1707-8D6E-0F4A-7B9E8BCE2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52" y="116632"/>
            <a:ext cx="7000875" cy="438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04764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DC73231-250D-C438-DBB1-5053B650F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25112"/>
            <a:ext cx="7250708" cy="36172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A6AB290-C210-AB6E-7905-DDA3ED9B4DB5}"/>
              </a:ext>
            </a:extLst>
          </p:cNvPr>
          <p:cNvSpPr txBox="1"/>
          <p:nvPr/>
        </p:nvSpPr>
        <p:spPr>
          <a:xfrm>
            <a:off x="839416" y="3933056"/>
            <a:ext cx="106163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Informace z „DATOVÉ KOSTKY“ MD o skladbě paliv</a:t>
            </a:r>
          </a:p>
          <a:p>
            <a:endParaRPr lang="cs-CZ" sz="2800" b="1" dirty="0"/>
          </a:p>
          <a:p>
            <a:r>
              <a:rPr lang="cs-CZ" sz="2800" dirty="0"/>
              <a:t>Z celkového počtu provozovaných vozidel kategorie M a N (7,52 mil. ks) </a:t>
            </a:r>
          </a:p>
          <a:p>
            <a:r>
              <a:rPr lang="cs-CZ" sz="2800" dirty="0"/>
              <a:t>Palivo BENZÍN  	51,4 %</a:t>
            </a:r>
          </a:p>
          <a:p>
            <a:r>
              <a:rPr lang="cs-CZ" sz="2800" dirty="0"/>
              <a:t>Palivo NAFTA    	43,9 %</a:t>
            </a:r>
          </a:p>
          <a:p>
            <a:r>
              <a:rPr lang="cs-CZ" sz="2800" dirty="0"/>
              <a:t>Palivo ELEKTŘINA  	0,47 %</a:t>
            </a:r>
          </a:p>
        </p:txBody>
      </p:sp>
    </p:spTree>
    <p:extLst>
      <p:ext uri="{BB962C8B-B14F-4D97-AF65-F5344CB8AC3E}">
        <p14:creationId xmlns:p14="http://schemas.microsoft.com/office/powerpoint/2010/main" val="225113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32C6D93-ACB4-5879-CA46-9EF5CD94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2D300-1829-FA29-C18C-06194C54E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0C7ACDF-CB45-BCD3-1C91-FDFF97308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"/>
            <a:ext cx="10741231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BEBF05E-DCDA-433A-86FC-F5CEF85E2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1155" y="0"/>
            <a:ext cx="1951279" cy="1088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41806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32C6D93-ACB4-5879-CA46-9EF5CD94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FB843E-89E0-18BD-FFD0-53C4F6AE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827B06-8FCA-4B9B-9872-54144325B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33294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EBF05E-DCDA-433A-86FC-F5CEF85E2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2356" y="762378"/>
            <a:ext cx="1951279" cy="1088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93370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C1F0-12F4-FD2F-B85A-A29FCACE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7162E2-CDE1-D580-45E2-9D2CA284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0608FB-AC9F-172A-8E5D-CEC421D33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2498" cy="66919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F798B2A-FAE8-FE91-4FED-849ACCDB0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6295129"/>
            <a:ext cx="1069216" cy="5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Zpráva o stavu projekt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1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8FFC3666-C2D7-4EC2-9C28-B3A817F3FE7F}" vid="{2C8E7B1E-8819-46D5-AB77-7F875A7AB7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Office PowerPoint</Application>
  <PresentationFormat>Širokoúhlá obrazovka</PresentationFormat>
  <Paragraphs>195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Georgia</vt:lpstr>
      <vt:lpstr>Gill Sans MT</vt:lpstr>
      <vt:lpstr>Zpráva o stavu projektu</vt:lpstr>
      <vt:lpstr>Motiv1</vt:lpstr>
      <vt:lpstr>Prezentace aplikace PowerPoint</vt:lpstr>
      <vt:lpstr>O SDA - kdo jsme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Predikce v rámci aktualizace NAP ČM</vt:lpstr>
      <vt:lpstr>Prezentace aplikace PowerPoint</vt:lpstr>
      <vt:lpstr> jaký vývoj lze očekávat a proč?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2020-09-11T14:30:40Z</dcterms:created>
  <dcterms:modified xsi:type="dcterms:W3CDTF">2024-10-31T09:39:10Z</dcterms:modified>
</cp:coreProperties>
</file>