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42" r:id="rId3"/>
    <p:sldId id="257" r:id="rId4"/>
    <p:sldId id="500" r:id="rId5"/>
    <p:sldId id="573" r:id="rId6"/>
    <p:sldId id="420" r:id="rId7"/>
    <p:sldId id="577" r:id="rId8"/>
    <p:sldId id="483" r:id="rId9"/>
    <p:sldId id="492" r:id="rId10"/>
    <p:sldId id="568" r:id="rId11"/>
    <p:sldId id="557" r:id="rId12"/>
    <p:sldId id="572" r:id="rId13"/>
    <p:sldId id="550" r:id="rId14"/>
    <p:sldId id="470" r:id="rId15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00FE822-5168-A117-E3F2-626A118F0D93}" name="Danielová Jitka (MOL Česká republika s r.o)" initials="DJ(Črsr" userId="S::danielova@molgroup.info::68bf1325-c33e-440f-a1b5-76372deae74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7E3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88257" autoAdjust="0"/>
  </p:normalViewPr>
  <p:slideViewPr>
    <p:cSldViewPr>
      <p:cViewPr varScale="1">
        <p:scale>
          <a:sx n="115" d="100"/>
          <a:sy n="115" d="100"/>
        </p:scale>
        <p:origin x="14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3492" y="-9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92EC4-D31F-45E0-A9F9-83CFB6BAF445}" type="datetimeFigureOut">
              <a:rPr lang="cs-CZ" smtClean="0"/>
              <a:t>28.10.2024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544DA-B1E3-404A-8E0A-7FD0BB5806E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802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32D51-F6BB-42C1-921C-F81BE65F1213}" type="datetimeFigureOut">
              <a:rPr lang="cs-CZ" smtClean="0"/>
              <a:t>28.10.2024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50C49-7EEF-43F8-B4AB-432EE56C62C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524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750C49-7EEF-43F8-B4AB-432EE56C62C5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549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metodické změny (jednotné emise fosilních, příloha IX)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50C49-7EEF-43F8-B4AB-432EE56C62C5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555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metodické změny (jednotné emise fosilních, příloha IX)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750C49-7EEF-43F8-B4AB-432EE56C62C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477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metodické změny (jednotné emise fosilních, příloha IX)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750C49-7EEF-43F8-B4AB-432EE56C62C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241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750C49-7EEF-43F8-B4AB-432EE56C62C5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718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A28A-A179-4E27-8B33-6A0E01354CB9}" type="datetime1">
              <a:rPr lang="cs-CZ" smtClean="0"/>
              <a:t>28.10.2024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29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DF39-84A7-4DB9-A2A2-B39D835FAB2A}" type="datetime1">
              <a:rPr lang="cs-CZ" smtClean="0"/>
              <a:t>28.10.2024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97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F00D-349D-4EBC-80B3-E0D6EE05A4CA}" type="datetime1">
              <a:rPr lang="cs-CZ" smtClean="0"/>
              <a:t>28.10.2024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85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27B0-9CA9-4D34-BC5D-A9572F95A5AF}" type="datetime1">
              <a:rPr lang="cs-CZ" smtClean="0"/>
              <a:t>28.10.2024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00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B89C-A73E-49E1-91CB-075BAB454940}" type="datetime1">
              <a:rPr lang="cs-CZ" smtClean="0"/>
              <a:t>28.10.2024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65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18C2-833E-4E1A-BC16-BC6EF4F51B9F}" type="datetime1">
              <a:rPr lang="cs-CZ" smtClean="0"/>
              <a:t>28.10.2024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40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AECF-D379-40F7-9E72-6AD5B41A0A0C}" type="datetime1">
              <a:rPr lang="cs-CZ" smtClean="0"/>
              <a:t>28.10.2024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54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D4EF-8D71-4CA5-B4D9-521A7A7B526F}" type="datetime1">
              <a:rPr lang="cs-CZ" smtClean="0"/>
              <a:t>28.10.2024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196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D5C1-FBD4-48DE-A1EE-D029D114F21E}" type="datetime1">
              <a:rPr lang="cs-CZ" smtClean="0"/>
              <a:t>28.10.2024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25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D8E2-4ADE-43D1-870E-BF0C0AF62294}" type="datetime1">
              <a:rPr lang="cs-CZ" smtClean="0"/>
              <a:t>28.10.2024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44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EA96-7B60-412D-A96C-BC0C35D81314}" type="datetime1">
              <a:rPr lang="cs-CZ" smtClean="0"/>
              <a:t>28.10.2024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36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CA0C1-181E-4FB3-9B7B-680F226C295E}" type="datetime1">
              <a:rPr lang="cs-CZ" smtClean="0"/>
              <a:t>28.10.2024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1DFA8-2375-4EC5-8F78-6CD8FFE6527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62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628384" cy="4752528"/>
          </a:xfrm>
        </p:spPr>
        <p:txBody>
          <a:bodyPr>
            <a:noAutofit/>
          </a:bodyPr>
          <a:lstStyle/>
          <a:p>
            <a:pPr algn="l"/>
            <a:br>
              <a:rPr lang="cs-CZ" sz="3200" b="1" dirty="0"/>
            </a:br>
            <a:r>
              <a:rPr lang="cs-CZ" sz="3200" b="1" dirty="0"/>
              <a:t>Aktuální  priority ČAPPO </a:t>
            </a:r>
            <a:br>
              <a:rPr lang="cs-CZ" sz="3200" b="1" dirty="0"/>
            </a:br>
            <a:r>
              <a:rPr lang="cs-CZ" sz="3200" dirty="0"/>
              <a:t>31</a:t>
            </a:r>
            <a:r>
              <a:rPr lang="cs-CZ" altLang="cs-CZ" sz="3200" dirty="0"/>
              <a:t>. října 2024</a:t>
            </a:r>
            <a:br>
              <a:rPr lang="cs-CZ" altLang="cs-CZ" sz="3200" b="1" dirty="0"/>
            </a:br>
            <a:br>
              <a:rPr lang="cs-CZ" altLang="cs-CZ" sz="3200" b="1" dirty="0"/>
            </a:br>
            <a:br>
              <a:rPr lang="cs-CZ" altLang="cs-CZ" sz="3100" b="1" dirty="0"/>
            </a:br>
            <a:r>
              <a:rPr lang="cs-CZ" altLang="cs-CZ" sz="2400" dirty="0"/>
              <a:t>Česká asociace petrolejářského průmyslu a obchodu</a:t>
            </a:r>
            <a:br>
              <a:rPr lang="cs-CZ" altLang="cs-CZ" sz="2400" dirty="0"/>
            </a:br>
            <a:r>
              <a:rPr lang="cs-CZ" altLang="cs-CZ" sz="2400" dirty="0"/>
              <a:t>Rubeška 393/7, Praha 9</a:t>
            </a:r>
            <a:br>
              <a:rPr lang="cs-CZ" altLang="cs-CZ" sz="2400" dirty="0"/>
            </a:br>
            <a:r>
              <a:rPr lang="cs-CZ" altLang="cs-CZ" sz="2400" dirty="0"/>
              <a:t>tel. : 274 817 509</a:t>
            </a:r>
            <a:br>
              <a:rPr lang="cs-CZ" altLang="cs-CZ" sz="2400" dirty="0"/>
            </a:br>
            <a:r>
              <a:rPr lang="cs-CZ" altLang="cs-CZ" sz="2400" dirty="0"/>
              <a:t>mail: cappo@cappo.cz</a:t>
            </a:r>
            <a:endParaRPr lang="cs-CZ" sz="2400" b="1" dirty="0"/>
          </a:p>
        </p:txBody>
      </p:sp>
      <p:pic>
        <p:nvPicPr>
          <p:cNvPr id="5" name="Picture 4" descr="cap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89618"/>
            <a:ext cx="2195736" cy="110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2051720" y="548680"/>
            <a:ext cx="6552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Česká asociace</a:t>
            </a:r>
          </a:p>
          <a:p>
            <a:r>
              <a:rPr lang="cs-CZ" alt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petrolejářského průmyslu a obchodu</a:t>
            </a:r>
            <a:endParaRPr lang="cs-CZ" alt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A9D38D0-98BC-38DD-21E4-87F3D2B9E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148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D33832-7F5E-534F-6C48-2ECDD6B50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583264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000" b="1" dirty="0"/>
              <a:t>Návrh částečné implementace (bez mechanismu vyřazování povolenek</a:t>
            </a:r>
            <a:r>
              <a:rPr lang="cs-CZ" sz="2000" dirty="0"/>
              <a:t>) Návrh předpokládá uložení řady povinností od roku 2025 (dle směrnice,  </a:t>
            </a:r>
            <a:r>
              <a:rPr lang="pl-PL" sz="2000" dirty="0"/>
              <a:t>termíny ale mají být upraveny dle nabytí účinnosti zákona)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ještě v roce 2024 zpracovat </a:t>
            </a:r>
            <a:r>
              <a:rPr lang="cs-CZ" sz="2000" b="1" dirty="0"/>
              <a:t>monitorovací plán </a:t>
            </a:r>
            <a:r>
              <a:rPr lang="cs-CZ" sz="2000" dirty="0"/>
              <a:t>a </a:t>
            </a:r>
            <a:r>
              <a:rPr lang="cs-CZ" sz="2000" b="1" dirty="0"/>
              <a:t>žádost o povolení </a:t>
            </a:r>
            <a:r>
              <a:rPr lang="cs-CZ" sz="2000" dirty="0"/>
              <a:t>k dodávání paliv, přitom bez tohoto povolení od roku 2025 paliva nelze dodávat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do 30. 4. 2025 podat neauditovanou </a:t>
            </a:r>
            <a:r>
              <a:rPr lang="cs-CZ" sz="2000" b="1" dirty="0"/>
              <a:t>zprávu o emisích </a:t>
            </a:r>
            <a:r>
              <a:rPr lang="cs-CZ" sz="2000" dirty="0"/>
              <a:t>(v dalších letech bude auditována)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údaje mají být vkládány do databáze Evropské unie, její implementace je doprovázena řadou formálních problému a její nasazení se zásadně opožďuje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Návrh je projednáván jako ST 697, 3. čtení má proběhnout ještě na této schůzi Sněmovny</a:t>
            </a:r>
            <a:r>
              <a:rPr lang="cs-CZ" sz="2000" dirty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0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b="1" dirty="0"/>
              <a:t>ČAPPO doporučuje projednat odložení účinnosti Směrnice, nebo alespoň se  vrátit k implementačnímu návrhu Mžp až poté, kdy bude přesně řešit pravidla. 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037172-2A1D-662E-9F89-16CA81398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b="1" dirty="0"/>
              <a:t>ETS 2 – návrh Mžp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0AFFC5A-C9A7-3712-0B32-7DC737240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145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95ED5-75DF-D89D-9B47-2C4AA5A52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36525"/>
            <a:ext cx="8147248" cy="556171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Podíly energie (PJ) v pozemní dopravě</a:t>
            </a:r>
            <a:endParaRPr lang="cs-CZ" sz="3200" dirty="0"/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27E6B834-D918-14EE-C57E-6F9BB4984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1004370"/>
            <a:ext cx="3240360" cy="4824536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669C0FB9-6EA3-ED12-3F97-31D1C77A1A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998330"/>
              </p:ext>
            </p:extLst>
          </p:nvPr>
        </p:nvGraphicFramePr>
        <p:xfrm>
          <a:off x="602802" y="1016732"/>
          <a:ext cx="4246886" cy="4824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057612" imgH="3609913" progId="Excel.Sheet.12">
                  <p:embed/>
                </p:oleObj>
              </mc:Choice>
              <mc:Fallback>
                <p:oleObj name="Worksheet" r:id="rId4" imgW="4057612" imgH="3609913" progId="Excel.Sheet.12">
                  <p:embed/>
                  <p:pic>
                    <p:nvPicPr>
                      <p:cNvPr id="3" name="Objekt 2">
                        <a:extLst>
                          <a:ext uri="{FF2B5EF4-FFF2-40B4-BE49-F238E27FC236}">
                            <a16:creationId xmlns:a16="http://schemas.microsoft.com/office/drawing/2014/main" id="{669C0FB9-6EA3-ED12-3F97-31D1C77A1A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2802" y="1016732"/>
                        <a:ext cx="4246886" cy="4824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5E308A6-4385-2FD0-EAAC-60BDB67A6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093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0F5AEC-E438-6A6E-64AC-5C0B6E4C9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400" b="1" dirty="0"/>
              <a:t>Struktura paliv v dopravě je dána vozovým parkem a nelze přitom počítat s jeho výraznější proměnou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b="1" dirty="0"/>
          </a:p>
          <a:p>
            <a:pPr>
              <a:spcBef>
                <a:spcPts val="0"/>
              </a:spcBef>
            </a:pPr>
            <a:r>
              <a:rPr lang="cs-CZ" sz="2400" dirty="0"/>
              <a:t>i po roce 2030 budou nosným dodavatelem energie do dopravy fosilní paliva s vysokým obsahem obnovitelných složek  (benzín E10/15, nafta B10) a pokročilých biosložek (ETBE, HVO).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je potřebné se zabývat alternativními palivy typu efuels/RFNBO, která lze bez (podstatného) omezení přimíchávat do NM a BA a podpořit rozvoj jejich výroby v ČR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A7FEC5-E552-01BF-CC25-C822D07E4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708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136" cy="706438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cs-CZ" sz="3200" b="1" dirty="0"/>
              <a:t>Podmínky rozšíření alternativní energie v dopravě</a:t>
            </a:r>
          </a:p>
        </p:txBody>
      </p:sp>
      <p:sp>
        <p:nvSpPr>
          <p:cNvPr id="18435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457200" y="1241376"/>
            <a:ext cx="8229600" cy="4851920"/>
          </a:xfrm>
        </p:spPr>
        <p:txBody>
          <a:bodyPr>
            <a:noAutofit/>
          </a:bodyPr>
          <a:lstStyle/>
          <a:p>
            <a:r>
              <a:rPr lang="cs-CZ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Stabilní legislativní prostředí</a:t>
            </a:r>
          </a:p>
          <a:p>
            <a:r>
              <a:rPr lang="cs-CZ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Postupné rozšiřování klientského zájmu</a:t>
            </a:r>
          </a:p>
          <a:p>
            <a:r>
              <a:rPr lang="cs-CZ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Efektivní kombinace podpůrných aktivit:</a:t>
            </a:r>
          </a:p>
          <a:p>
            <a:pPr lvl="1"/>
            <a:r>
              <a:rPr lang="cs-CZ" sz="2400" dirty="0">
                <a:ea typeface="Calibri" panose="020F0502020204030204" pitchFamily="34" charset="0"/>
                <a:cs typeface="Arial" panose="020B0604020202020204" pitchFamily="34" charset="0"/>
              </a:rPr>
              <a:t>dotační tituly celého řetězce /výroba – vozidlo/</a:t>
            </a:r>
          </a:p>
          <a:p>
            <a:pPr lvl="1"/>
            <a:r>
              <a:rPr lang="cs-CZ" sz="2400" dirty="0">
                <a:ea typeface="Calibri" panose="020F0502020204030204" pitchFamily="34" charset="0"/>
                <a:cs typeface="Arial" panose="020B0604020202020204" pitchFamily="34" charset="0"/>
              </a:rPr>
              <a:t>dostupnost vozidel</a:t>
            </a:r>
          </a:p>
          <a:p>
            <a:pPr lvl="1"/>
            <a:r>
              <a:rPr lang="cs-CZ" sz="2400" dirty="0">
                <a:ea typeface="Calibri" panose="020F0502020204030204" pitchFamily="34" charset="0"/>
                <a:cs typeface="Arial" panose="020B0604020202020204" pitchFamily="34" charset="0"/>
              </a:rPr>
              <a:t>zájem regionů</a:t>
            </a:r>
          </a:p>
          <a:p>
            <a:pPr marL="0" indent="0">
              <a:buNone/>
            </a:pPr>
            <a:endParaRPr lang="cs-CZ" sz="24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400" dirty="0"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cs-CZ" sz="2400" b="1" dirty="0">
                <a:ea typeface="Calibri" panose="020F0502020204030204" pitchFamily="34" charset="0"/>
                <a:cs typeface="Arial" panose="020B0604020202020204" pitchFamily="34" charset="0"/>
              </a:rPr>
              <a:t>„Efektivní bude ten stát, který vytvoří komplexní podmínky pro využívání palety alternativní energie v dopravě dle potřeb a regionální výhodnosti ve vazbě na propojené trhy okolních členských států“ </a:t>
            </a:r>
          </a:p>
        </p:txBody>
      </p:sp>
    </p:spTree>
    <p:extLst>
      <p:ext uri="{BB962C8B-B14F-4D97-AF65-F5344CB8AC3E}">
        <p14:creationId xmlns:p14="http://schemas.microsoft.com/office/powerpoint/2010/main" val="2753212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48808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b="1" dirty="0">
                <a:ea typeface="Calibri" panose="020F0502020204030204" pitchFamily="34" charset="0"/>
                <a:cs typeface="Times New Roman" panose="02020603050405020304" pitchFamily="18" charset="0"/>
              </a:rPr>
              <a:t>Děkujeme </a:t>
            </a:r>
            <a:r>
              <a:rPr lang="cs-CZ" sz="4400" b="1">
                <a:ea typeface="Calibri" panose="020F0502020204030204" pitchFamily="34" charset="0"/>
                <a:cs typeface="Times New Roman" panose="02020603050405020304" pitchFamily="18" charset="0"/>
              </a:rPr>
              <a:t>za pozornost</a:t>
            </a:r>
            <a:endParaRPr lang="cs-CZ" sz="4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5C7FF1-218A-1F6A-AF0B-48102F24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09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490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b="1" dirty="0"/>
              <a:t>ČAPPO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90465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200" dirty="0"/>
              <a:t>Česká asociace petrolejářského průmyslu a obchodu (ČAPPO) je zájmovým sdružením právnických osob, založeným v roce 1992. Je právnickou osobou zapsanou v registru zájmových sdružení právnických osob.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dirty="0"/>
          </a:p>
          <a:p>
            <a:pPr>
              <a:spcBef>
                <a:spcPts val="1200"/>
              </a:spcBef>
            </a:pPr>
            <a:r>
              <a:rPr lang="cs-CZ" sz="2200" dirty="0"/>
              <a:t>v současné době má 10 řádných členů a 14 členů  v odborných sekcích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členské firmy mají </a:t>
            </a:r>
            <a:r>
              <a:rPr lang="cs-CZ" sz="2200" b="1" dirty="0"/>
              <a:t>~85% podíl na trhu petrolejářských výrobků v ČR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členské firmy provozují  ~</a:t>
            </a:r>
            <a:r>
              <a:rPr lang="cs-CZ" sz="2200" b="1" dirty="0"/>
              <a:t>50 % veřejných čerpacích stanic </a:t>
            </a:r>
            <a:r>
              <a:rPr lang="cs-CZ" sz="2200" dirty="0"/>
              <a:t>pohonných hmot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zastupuje obor, který díky spotřební dani (vč. DPH) významně přispívá do státního rozpočtu ČR (</a:t>
            </a:r>
            <a:r>
              <a:rPr lang="cs-CZ" sz="2200" b="1" dirty="0"/>
              <a:t>v roce 2023 ~ 101,7 mld. Kč</a:t>
            </a:r>
            <a:r>
              <a:rPr lang="cs-CZ" sz="2200" dirty="0"/>
              <a:t>, tedy 6,3 % daňových příjmů)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/>
              <a:t>Asociace tradičně podporuje rozvojové a legislativní kroky na trhu s PHL v České republice.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DAA891-67D1-5857-34A4-89F5B5F76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953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67B40-F5E2-D4A7-0E0A-42C44EA6E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900" b="1" dirty="0"/>
              <a:t>Žijeme v turbulentního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4BA1C0-76FF-6265-5071-BE8FB180A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20113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u="sng" dirty="0"/>
              <a:t>Dopady ruské agrese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změny toku PHL</a:t>
            </a:r>
          </a:p>
          <a:p>
            <a:pPr marL="0" indent="0">
              <a:buNone/>
            </a:pPr>
            <a:r>
              <a:rPr lang="cs-CZ" dirty="0"/>
              <a:t>- růst rizik /KB, fyzická rizika/</a:t>
            </a:r>
          </a:p>
          <a:p>
            <a:pPr marL="0" indent="0">
              <a:buNone/>
            </a:pPr>
            <a:r>
              <a:rPr lang="cs-CZ" dirty="0"/>
              <a:t>- daň z nepřiměřených zisků</a:t>
            </a:r>
          </a:p>
          <a:p>
            <a:pPr marL="0" indent="0">
              <a:buNone/>
            </a:pPr>
            <a:r>
              <a:rPr lang="cs-CZ" dirty="0"/>
              <a:t>- útoky na KI infrastrukturu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1B446296-53E6-615A-EBB3-2003810029CF}"/>
              </a:ext>
            </a:extLst>
          </p:cNvPr>
          <p:cNvSpPr txBox="1">
            <a:spLocks/>
          </p:cNvSpPr>
          <p:nvPr/>
        </p:nvSpPr>
        <p:spPr>
          <a:xfrm>
            <a:off x="460007" y="3573016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u="sng" dirty="0"/>
              <a:t>Legislativní smršť</a:t>
            </a:r>
            <a:r>
              <a:rPr lang="cs-CZ" dirty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Bohužel žijeme v době, kdy legislativa vzniká v takovém rozsahu, a v takovém časovém prostoru, že je obtížné udržet logické systémové provázání. Asociace plní klíčovou koordinační roli.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Hlavní projednávané legislativní oblasti: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- RED III / plyn, el energie /, /PHL, bio,../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- ETS II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89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11BD67-B941-E4CF-9184-B556764DD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/>
              <a:t>Green Deal/Fit for 55 v dopravě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F84B4A-1F14-8AFA-1532-D0117CE73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/>
              <a:t>Oblasti dopravy </a:t>
            </a:r>
            <a:r>
              <a:rPr lang="cs-CZ" sz="2200" dirty="0"/>
              <a:t>se týká řada směrnic a nařízení, například</a:t>
            </a:r>
          </a:p>
          <a:p>
            <a:pPr>
              <a:spcBef>
                <a:spcPts val="600"/>
              </a:spcBef>
            </a:pPr>
            <a:r>
              <a:rPr lang="cs-CZ" sz="2200" b="1" dirty="0"/>
              <a:t>RED III </a:t>
            </a:r>
            <a:r>
              <a:rPr lang="cs-CZ" sz="2200" dirty="0"/>
              <a:t>-  implementace novely směrnice o podpoře využívání energie z obnovitelných zdrojů</a:t>
            </a:r>
          </a:p>
          <a:p>
            <a:pPr>
              <a:spcBef>
                <a:spcPts val="600"/>
              </a:spcBef>
            </a:pPr>
            <a:r>
              <a:rPr lang="cs-CZ" sz="2200" b="1" dirty="0"/>
              <a:t>ETS 2 </a:t>
            </a:r>
            <a:r>
              <a:rPr lang="cs-CZ" sz="2200" dirty="0"/>
              <a:t>– rozšíření  obchodování s povolenkami na emise skleníkových plynů i na oblast silniční dopravy, budov a průmyslových činností, na něž se nevztahuje dosavadní úprava ETS</a:t>
            </a:r>
          </a:p>
          <a:p>
            <a:pPr>
              <a:spcBef>
                <a:spcPts val="600"/>
              </a:spcBef>
            </a:pPr>
            <a:r>
              <a:rPr lang="cs-CZ" sz="2200" b="1" dirty="0"/>
              <a:t>AFIR </a:t>
            </a:r>
            <a:r>
              <a:rPr lang="cs-CZ" sz="2200" dirty="0"/>
              <a:t>- nařízení o zavádění infrastruktury pro alternativní paliva</a:t>
            </a:r>
          </a:p>
          <a:p>
            <a:pPr>
              <a:spcBef>
                <a:spcPts val="600"/>
              </a:spcBef>
            </a:pPr>
            <a:r>
              <a:rPr lang="cs-CZ" sz="2200" b="1" dirty="0"/>
              <a:t>ETD </a:t>
            </a:r>
            <a:r>
              <a:rPr lang="cs-CZ" sz="2200" dirty="0"/>
              <a:t>- novelizace směrnice o zdanění energetických produktů a elektřiny</a:t>
            </a:r>
          </a:p>
          <a:p>
            <a:pPr>
              <a:spcBef>
                <a:spcPts val="600"/>
              </a:spcBef>
            </a:pPr>
            <a:r>
              <a:rPr lang="cs-CZ" sz="2200" dirty="0"/>
              <a:t>revize emisních norem pro lehká i  těžká vozidla </a:t>
            </a:r>
          </a:p>
          <a:p>
            <a:pPr>
              <a:spcBef>
                <a:spcPts val="600"/>
              </a:spcBef>
            </a:pPr>
            <a:r>
              <a:rPr lang="cs-CZ" sz="2200" dirty="0"/>
              <a:t>udržitelná letecká paliva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DAC33A-4FFF-CD4B-6B8D-1D49A4D1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91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E8254F-6651-FC5D-B049-435AFA26E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Obecně k regulaci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B534C4-16C5-735B-E96F-BA73CF057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Převážná většina regulací (přinejmenším v oblasti dopravy) v Green Deal/Fit for 55</a:t>
            </a:r>
          </a:p>
          <a:p>
            <a:r>
              <a:rPr lang="cs-CZ" sz="2200" dirty="0"/>
              <a:t>nerespektuje zásadu technologické neutrality a silně preferuje elektromobilitu</a:t>
            </a:r>
          </a:p>
          <a:p>
            <a:r>
              <a:rPr lang="cs-CZ" sz="2200" dirty="0"/>
              <a:t>regulace nejsou konzistentní (působnost různých GŘ komise)</a:t>
            </a:r>
          </a:p>
          <a:p>
            <a:r>
              <a:rPr lang="cs-CZ" sz="2200" dirty="0"/>
              <a:t>směrnice a nařízení jsou po krátké době od jejich přijetí revidovány (= více ambiciózní cíle), to znejišťuje investiční a technologická rozhodnutí</a:t>
            </a:r>
          </a:p>
          <a:p>
            <a:r>
              <a:rPr lang="cs-CZ" sz="2200" dirty="0"/>
              <a:t>většina regulací nezohledňuje regionální rozdílnost a jsou plošná pro EU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CC91F5A-1737-66BB-3AEF-1B5A6FAAA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419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Směrnice RED III v dopravě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31837"/>
            <a:ext cx="8229600" cy="557748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000" b="1" dirty="0"/>
              <a:t>Směrnice stanovuje pro rok 2030</a:t>
            </a:r>
          </a:p>
          <a:p>
            <a:pPr>
              <a:spcBef>
                <a:spcPts val="0"/>
              </a:spcBef>
            </a:pPr>
            <a:r>
              <a:rPr lang="cs-CZ" sz="2000" b="1" dirty="0"/>
              <a:t>základní cíl </a:t>
            </a:r>
            <a:r>
              <a:rPr lang="cs-CZ" sz="2000" dirty="0"/>
              <a:t>ve variantách (výběr je na členském státu): buď </a:t>
            </a:r>
            <a:r>
              <a:rPr lang="cs-CZ" sz="2000" b="1" dirty="0"/>
              <a:t>14,5 % úspora emisí </a:t>
            </a:r>
            <a:r>
              <a:rPr lang="cs-CZ" sz="2000" dirty="0"/>
              <a:t>nebo </a:t>
            </a:r>
            <a:r>
              <a:rPr lang="cs-CZ" sz="2000" b="1" dirty="0"/>
              <a:t>29 % e/e podíl OZE</a:t>
            </a:r>
          </a:p>
          <a:p>
            <a:pPr>
              <a:spcBef>
                <a:spcPts val="0"/>
              </a:spcBef>
            </a:pPr>
            <a:r>
              <a:rPr lang="cs-CZ" sz="2000" b="1" dirty="0"/>
              <a:t>dílčí cíle </a:t>
            </a:r>
            <a:r>
              <a:rPr lang="cs-CZ" sz="2000" dirty="0"/>
              <a:t>pro pokročilá biopaliva a bioplyn, limit pro biopaliva 1. G, limit pro  vyspělá alternativní paliva a </a:t>
            </a:r>
            <a:r>
              <a:rPr lang="cs-CZ" sz="2000" b="1" dirty="0"/>
              <a:t>metodické změny</a:t>
            </a:r>
            <a:r>
              <a:rPr lang="cs-CZ" sz="2000" dirty="0"/>
              <a:t>: </a:t>
            </a:r>
            <a:r>
              <a:rPr lang="cs-CZ" sz="2000" i="1" dirty="0"/>
              <a:t>ruší se započítání úspory emisí z těžby ropy; arbitrárně se zavádí jednotná referenční hodnota emisí pro všechna fosilní paliva…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/>
              <a:t>Směrnice RED III stanovuje podstatně náročnější cíle než RED II </a:t>
            </a:r>
            <a:r>
              <a:rPr lang="cs-CZ" sz="2000" dirty="0"/>
              <a:t>(úspora emisí byla zatím 6 %, cíl RED II pro OZE v roce 2030 14 %) </a:t>
            </a:r>
            <a:r>
              <a:rPr lang="cs-CZ" sz="2000" b="1" dirty="0"/>
              <a:t>a současně omezuje spektrum nástrojů k jejich dosažení.  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>
                <a:latin typeface="+mj-lt"/>
              </a:rPr>
              <a:t>Koncept implementace v ČR</a:t>
            </a:r>
          </a:p>
          <a:p>
            <a:pPr>
              <a:spcBef>
                <a:spcPts val="0"/>
              </a:spcBef>
            </a:pPr>
            <a:r>
              <a:rPr lang="cs-CZ" sz="2000" b="1" dirty="0"/>
              <a:t>základní cíl </a:t>
            </a:r>
            <a:r>
              <a:rPr lang="cs-CZ" sz="2000" dirty="0"/>
              <a:t>pro ČR je dosažení </a:t>
            </a:r>
            <a:r>
              <a:rPr lang="cs-CZ" sz="2000" b="1" dirty="0"/>
              <a:t>11 % úspory emisí</a:t>
            </a:r>
            <a:r>
              <a:rPr lang="cs-CZ" sz="2000" dirty="0"/>
              <a:t>. Snížení cíle je dosaženo zastropováním biopaliv 1. G na 5,6 % a zahrnutím úspory emisí z obnovitelné elektřiny /3% + možnost využití „ostrovních“ systémů/</a:t>
            </a:r>
          </a:p>
          <a:p>
            <a:pPr>
              <a:spcBef>
                <a:spcPts val="0"/>
              </a:spcBef>
            </a:pPr>
            <a:r>
              <a:rPr lang="cs-CZ" sz="2000" b="1" dirty="0"/>
              <a:t>dílčí cíle </a:t>
            </a:r>
            <a:r>
              <a:rPr lang="cs-CZ" sz="2000" dirty="0"/>
              <a:t>jsou pro rok 2030 stanoveny dle RED III a náběhová křivka mezi roky 2026 a 2030 má zrychlující průběh v čase. </a:t>
            </a:r>
          </a:p>
          <a:p>
            <a:pPr>
              <a:spcBef>
                <a:spcPts val="0"/>
              </a:spcBef>
            </a:pPr>
            <a:r>
              <a:rPr lang="cs-CZ" sz="2000" b="1" dirty="0"/>
              <a:t>hlavní rizika </a:t>
            </a:r>
            <a:r>
              <a:rPr lang="cs-CZ" sz="2000" dirty="0"/>
              <a:t>– 1 % RFNBO, nedostupnost využití biometanu </a:t>
            </a:r>
          </a:p>
          <a:p>
            <a:pPr>
              <a:spcBef>
                <a:spcPts val="0"/>
              </a:spcBef>
            </a:pPr>
            <a:endParaRPr lang="cs-CZ" sz="1800" dirty="0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cs-CZ" sz="1800" dirty="0">
              <a:latin typeface="+mj-lt"/>
              <a:ea typeface="Times New Roman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C1EE89-6CED-7D0A-F04F-3A1A7B0EB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2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Implementace RED III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908720"/>
            <a:ext cx="7776864" cy="561662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cs-CZ" sz="2000" u="sng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u="sng" dirty="0"/>
              <a:t>Rizika:</a:t>
            </a:r>
          </a:p>
          <a:p>
            <a:pPr>
              <a:spcBef>
                <a:spcPts val="1200"/>
              </a:spcBef>
            </a:pPr>
            <a:r>
              <a:rPr lang="cs-CZ" sz="2000" dirty="0"/>
              <a:t>zrušení možnosti započítání úspory z těžby, sjednocení emisní stopy fosilních produktů /CNG, LNG, LPG/</a:t>
            </a:r>
          </a:p>
          <a:p>
            <a:pPr>
              <a:spcBef>
                <a:spcPts val="1200"/>
              </a:spcBef>
            </a:pPr>
            <a:r>
              <a:rPr lang="cs-CZ" sz="2000" dirty="0"/>
              <a:t>nedostatek/nerozšíření BIO CNG/LNG</a:t>
            </a:r>
          </a:p>
          <a:p>
            <a:pPr>
              <a:spcBef>
                <a:spcPts val="1200"/>
              </a:spcBef>
            </a:pPr>
            <a:r>
              <a:rPr lang="cs-CZ" sz="2000" dirty="0"/>
              <a:t>nenaplnění očekávání změny vozového parku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000" dirty="0"/>
          </a:p>
          <a:p>
            <a:pPr marL="0" indent="0">
              <a:spcBef>
                <a:spcPts val="1200"/>
              </a:spcBef>
              <a:buNone/>
            </a:pPr>
            <a:endParaRPr lang="cs-CZ" sz="2000" dirty="0"/>
          </a:p>
          <a:p>
            <a:pPr marL="0" indent="0">
              <a:spcBef>
                <a:spcPts val="1200"/>
              </a:spcBef>
              <a:buNone/>
            </a:pPr>
            <a:r>
              <a:rPr lang="cs-CZ" sz="2000" u="sng" dirty="0"/>
              <a:t>Příležitosti:</a:t>
            </a:r>
          </a:p>
          <a:p>
            <a:pPr>
              <a:spcBef>
                <a:spcPts val="1200"/>
              </a:spcBef>
            </a:pPr>
            <a:r>
              <a:rPr lang="cs-CZ" sz="2000" dirty="0"/>
              <a:t>E – </a:t>
            </a:r>
            <a:r>
              <a:rPr lang="cs-CZ" sz="2000" dirty="0" err="1"/>
              <a:t>mobilta</a:t>
            </a:r>
            <a:endParaRPr lang="cs-CZ" sz="2000" dirty="0"/>
          </a:p>
          <a:p>
            <a:pPr>
              <a:spcBef>
                <a:spcPts val="1200"/>
              </a:spcBef>
            </a:pPr>
            <a:r>
              <a:rPr lang="cs-CZ" sz="2000" dirty="0"/>
              <a:t>HVO</a:t>
            </a:r>
          </a:p>
          <a:p>
            <a:pPr>
              <a:spcBef>
                <a:spcPts val="1200"/>
              </a:spcBef>
            </a:pPr>
            <a:r>
              <a:rPr lang="cs-CZ" sz="2000" dirty="0" err="1"/>
              <a:t>efuels</a:t>
            </a:r>
            <a:endParaRPr lang="cs-CZ" sz="2000" dirty="0"/>
          </a:p>
          <a:p>
            <a:pPr marL="0" indent="0">
              <a:spcBef>
                <a:spcPts val="1200"/>
              </a:spcBef>
              <a:buNone/>
            </a:pPr>
            <a:endParaRPr lang="cs-CZ" sz="2000" dirty="0"/>
          </a:p>
          <a:p>
            <a:pPr>
              <a:spcBef>
                <a:spcPts val="1200"/>
              </a:spcBef>
            </a:pPr>
            <a:endParaRPr lang="cs-CZ" sz="2000" dirty="0"/>
          </a:p>
          <a:p>
            <a:pPr marL="0" indent="0">
              <a:spcBef>
                <a:spcPts val="600"/>
              </a:spcBef>
              <a:buNone/>
            </a:pPr>
            <a:endParaRPr lang="cs-CZ" sz="2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B55A4F4-775F-83ED-D120-7CB3A409D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311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Implementace RED III </a:t>
            </a:r>
            <a:r>
              <a:rPr lang="cs-CZ" sz="3200" dirty="0"/>
              <a:t>– legislativní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908720"/>
            <a:ext cx="7776864" cy="561662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Proces implementace RED III je roztříštěný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>
              <a:spcBef>
                <a:spcPts val="0"/>
              </a:spcBef>
            </a:pPr>
            <a:r>
              <a:rPr lang="cs-CZ" sz="2000" dirty="0"/>
              <a:t>v gesci Mžp je problematika nafty, benzínu, LPG a LNG (zkapalněný zemní plyn). Implementace je formou posl. pozm. návrhů k novele zákona o ochraně ovzduší (ST 715), 3. čtení má proběhnout ještě na této schůzi Sněmovny.</a:t>
            </a:r>
          </a:p>
          <a:p>
            <a:pPr>
              <a:spcBef>
                <a:spcPts val="1200"/>
              </a:spcBef>
            </a:pPr>
            <a:r>
              <a:rPr lang="cs-CZ" sz="2000" dirty="0"/>
              <a:t>v gesci MPO je problematika CNG (stlačený zemní plyn), vodíku a elektřiny. Zákonná ustanovení pro implementaci připravuje MPO také formou posl. pozměňovacích návrhů k novele energetického zákona, které se zejména mají týkat podpory biometanu, kreditového systému pro elektřinu a podpory vodíku v průmyslu. Implementace je formou posl. pozm. návrhů k novele energetického zákona (ST 656), 2. čtení proběhlo 24.10.2024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/>
              <a:t>ČAPPO usilovala, aby pozm. návrhy v komplementárních ustanoveních obou zákonů byly věcně i časově identické</a:t>
            </a:r>
            <a:r>
              <a:rPr lang="cs-CZ" sz="1800" dirty="0"/>
              <a:t>	</a:t>
            </a:r>
          </a:p>
          <a:p>
            <a:pPr marL="0" indent="0">
              <a:spcBef>
                <a:spcPts val="600"/>
              </a:spcBef>
              <a:buNone/>
            </a:pPr>
            <a:endParaRPr lang="cs-CZ" sz="2200" dirty="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B55A4F4-775F-83ED-D120-7CB3A409D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472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912F57-FB02-36E0-0F0E-F2B662E9D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b="1" dirty="0"/>
              <a:t>ETS 2 – emisní povolenky v dopravě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35B12D-D945-042B-FD7B-4D317AF3D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836712"/>
            <a:ext cx="8147248" cy="518457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Od roku 2023 Mžp připravuje implementaci Směrnice EU 2023/959, kterou se zavést systém povolenek na emise z všech kapalných a plynných fosilních paliv pro pohon motorů, výrobu tepla, dalších oborů průmyslu a stavebnictví.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400" dirty="0"/>
              <a:t>Dopady ETS 2 na spotřebitele pohonných hmot by byly značné, při uvažované ceně povolenky 45 EUR/tCO</a:t>
            </a:r>
            <a:r>
              <a:rPr lang="cs-CZ" sz="2400" baseline="-25000" dirty="0"/>
              <a:t>2</a:t>
            </a:r>
            <a:r>
              <a:rPr lang="cs-CZ" sz="2400" dirty="0"/>
              <a:t>  by byl dopad do ceny PHM vč. DPH </a:t>
            </a:r>
            <a:r>
              <a:rPr lang="cs-CZ" sz="2400" b="1" dirty="0"/>
              <a:t>~ 3,21 Kč/lt</a:t>
            </a:r>
            <a:r>
              <a:rPr lang="cs-CZ" sz="2400" dirty="0"/>
              <a:t>, zvýšení ceny povolenky o 10 EUR by vedlo ke zvýšení ceny o ~ 0,71 Kč/lt.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400" dirty="0"/>
              <a:t>V absolutních číslech (bez DPH) by se jednalo o zvýšení nákladů spotřebitelů o 22,3 mld. Kč (navíc k současným 84,1 mld. Kč ze spotřební daně), tedy o výrazný dopad do ekonomiky domácností i řady odvětví. 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B48297C-6094-69C2-D847-46F938FB6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DFA8-2375-4EC5-8F78-6CD8FFE65275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5651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17919</TotalTime>
  <Words>1274</Words>
  <Application>Microsoft Office PowerPoint</Application>
  <PresentationFormat>Předvádění na obrazovce (4:3)</PresentationFormat>
  <Paragraphs>121</Paragraphs>
  <Slides>14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Motiv systému Office</vt:lpstr>
      <vt:lpstr>Worksheet</vt:lpstr>
      <vt:lpstr> Aktuální  priority ČAPPO  31. října 2024   Česká asociace petrolejářského průmyslu a obchodu Rubeška 393/7, Praha 9 tel. : 274 817 509 mail: cappo@cappo.cz</vt:lpstr>
      <vt:lpstr>ČAPPO</vt:lpstr>
      <vt:lpstr>Žijeme v turbulentního období</vt:lpstr>
      <vt:lpstr>Green Deal/Fit for 55 v dopravě</vt:lpstr>
      <vt:lpstr>Obecně k regulaci EU</vt:lpstr>
      <vt:lpstr>Směrnice RED III v dopravě</vt:lpstr>
      <vt:lpstr>Implementace RED III</vt:lpstr>
      <vt:lpstr>Implementace RED III – legislativní proces</vt:lpstr>
      <vt:lpstr>ETS 2 – emisní povolenky v dopravě</vt:lpstr>
      <vt:lpstr>ETS 2 – návrh Mžp</vt:lpstr>
      <vt:lpstr>Podíly energie (PJ) v pozemní dopravě</vt:lpstr>
      <vt:lpstr>Prezentace aplikace PowerPoint</vt:lpstr>
      <vt:lpstr>Podmínky rozšíření alternativní energie v dopravě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Mikulec</dc:creator>
  <cp:lastModifiedBy>Duspěva Jan</cp:lastModifiedBy>
  <cp:revision>785</cp:revision>
  <cp:lastPrinted>2022-01-03T05:59:43Z</cp:lastPrinted>
  <dcterms:created xsi:type="dcterms:W3CDTF">2017-10-25T10:24:12Z</dcterms:created>
  <dcterms:modified xsi:type="dcterms:W3CDTF">2024-10-28T17:39:14Z</dcterms:modified>
</cp:coreProperties>
</file>