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301" r:id="rId4"/>
    <p:sldId id="314" r:id="rId5"/>
    <p:sldId id="294" r:id="rId6"/>
    <p:sldId id="305" r:id="rId7"/>
    <p:sldId id="306" r:id="rId8"/>
    <p:sldId id="270" r:id="rId9"/>
    <p:sldId id="311" r:id="rId10"/>
    <p:sldId id="308" r:id="rId11"/>
    <p:sldId id="312" r:id="rId12"/>
    <p:sldId id="313" r:id="rId13"/>
    <p:sldId id="315" r:id="rId14"/>
    <p:sldId id="262" r:id="rId15"/>
    <p:sldId id="264" r:id="rId16"/>
    <p:sldId id="304" r:id="rId17"/>
    <p:sldId id="302" r:id="rId18"/>
    <p:sldId id="299" r:id="rId19"/>
  </p:sldIdLst>
  <p:sldSz cx="12192000" cy="6858000"/>
  <p:notesSz cx="6742113" cy="9872663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92832F5-EA01-48E5-B403-87E193F50680}">
          <p14:sldIdLst>
            <p14:sldId id="259"/>
          </p14:sldIdLst>
        </p14:section>
        <p14:section name="Přehled projektu" id="{087866C3-7028-482C-8D34-6BF5363FBD75}">
          <p14:sldIdLst>
            <p14:sldId id="261"/>
            <p14:sldId id="301"/>
            <p14:sldId id="314"/>
            <p14:sldId id="294"/>
            <p14:sldId id="305"/>
            <p14:sldId id="306"/>
            <p14:sldId id="270"/>
            <p14:sldId id="311"/>
            <p14:sldId id="308"/>
            <p14:sldId id="312"/>
            <p14:sldId id="313"/>
            <p14:sldId id="315"/>
          </p14:sldIdLst>
        </p14:section>
        <p14:section name="Aktualizace stavu" id="{521DEF98-8796-4632-831A-16252E9A6054}">
          <p14:sldIdLst>
            <p14:sldId id="262"/>
            <p14:sldId id="264"/>
            <p14:sldId id="304"/>
            <p14:sldId id="302"/>
            <p14:sldId id="299"/>
          </p14:sldIdLst>
        </p14:section>
        <p14:section name="Časová osa" id="{CF24EBA6-C924-424D-AC31-A4B9992A87E0}">
          <p14:sldIdLst/>
        </p14:section>
        <p14:section name="Další kroky a úkoly" id="{C24C98EC-938D-4034-8DB8-5E8DBF16E3CB}">
          <p14:sldIdLst/>
        </p14:section>
        <p14:section name="Dodatek" id="{E35CCD6A-2288-476E-BC93-C75323AE1F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57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77882" autoAdjust="0"/>
  </p:normalViewPr>
  <p:slideViewPr>
    <p:cSldViewPr>
      <p:cViewPr varScale="1">
        <p:scale>
          <a:sx n="68" d="100"/>
          <a:sy n="68" d="100"/>
        </p:scale>
        <p:origin x="1258" y="58"/>
      </p:cViewPr>
      <p:guideLst>
        <p:guide orient="horz" pos="2160"/>
        <p:guide orient="horz" pos="576"/>
        <p:guide pos="3840"/>
        <p:guide pos="384"/>
      </p:guideLst>
    </p:cSldViewPr>
  </p:slideViewPr>
  <p:outlineViewPr>
    <p:cViewPr>
      <p:scale>
        <a:sx n="33" d="100"/>
        <a:sy n="33" d="100"/>
      </p:scale>
      <p:origin x="0" y="-2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1E3A074B-8EC3-4AC7-ADB8-C53A583CA2D1}">
      <dgm:prSet phldrT="[Text]" custT="1"/>
      <dgm:spPr/>
      <dgm:t>
        <a:bodyPr/>
        <a:lstStyle/>
        <a:p>
          <a:r>
            <a:rPr lang="cs-CZ" sz="2000" dirty="0"/>
            <a:t>4,4%</a:t>
          </a: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cs-CZ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cs-CZ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cs-CZ" sz="2000" dirty="0"/>
            <a:t>15%</a:t>
          </a: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cs-CZ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cs-CZ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cs-CZ" sz="2000" dirty="0"/>
            <a:t>35%</a:t>
          </a: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cs-CZ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cs-CZ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cs-CZ" sz="2000" dirty="0"/>
            <a:t>2020</a:t>
          </a:r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cs-CZ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cs-CZ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cs-CZ" sz="2000" dirty="0"/>
            <a:t>2025</a:t>
          </a:r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cs-CZ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cs-CZ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cs-CZ" sz="2000" dirty="0"/>
            <a:t>55%</a:t>
          </a:r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cs-CZ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cs-CZ"/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cs-CZ" sz="2000" dirty="0"/>
            <a:t>2035</a:t>
          </a:r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cs-CZ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cs-CZ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cs-CZ" sz="2000" dirty="0"/>
            <a:t>2030</a:t>
          </a:r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cs-CZ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cs-CZ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</dgm:pt>
  </dgm:ptLst>
  <dgm:cxnLst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2583541F-F162-483D-B9B2-385C14B7D6E2}" type="presOf" srcId="{9898FE38-DE6C-46BA-8D32-D767674AD978}" destId="{5E71A06C-9747-4CAE-BA21-E9C2A4D6678D}" srcOrd="0" destOrd="1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FC06516A-52A5-4D36-B302-CBA7ED53FA18}" type="presOf" srcId="{C7CCB8C4-BA8F-435B-96D2-651E5BBEE204}" destId="{389CF004-91C6-4868-93F7-537D5C97980B}" srcOrd="0" destOrd="0" presId="urn:microsoft.com/office/officeart/2005/8/layout/arrow2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F0DD8F9B-E674-4A01-8891-20D1632F36B0}" type="presOf" srcId="{5175B6B0-3CA6-4535-A09B-108E0999A356}" destId="{389CF004-91C6-4868-93F7-537D5C97980B}" srcOrd="0" destOrd="1" presId="urn:microsoft.com/office/officeart/2005/8/layout/arrow2"/>
    <dgm:cxn modelId="{FF43409D-6490-4DAC-9843-57BD11235D92}" type="presOf" srcId="{1E3A074B-8EC3-4AC7-ADB8-C53A583CA2D1}" destId="{48F9B62B-8095-40B1-882D-7B164B0C8B69}" srcOrd="0" destOrd="0" presId="urn:microsoft.com/office/officeart/2005/8/layout/arrow2"/>
    <dgm:cxn modelId="{6686FD9E-DB1E-41A9-BB5F-188F3F8748F3}" type="presOf" srcId="{A39C9339-F7BC-4A9F-AF8A-3B9741B27413}" destId="{48F9B62B-8095-40B1-882D-7B164B0C8B69}" srcOrd="0" destOrd="1" presId="urn:microsoft.com/office/officeart/2005/8/layout/arrow2"/>
    <dgm:cxn modelId="{FDF899A6-3BC3-4400-9E4F-5AFB1A844A3B}" type="presOf" srcId="{BAD6DE81-DE4F-40EF-8526-A8F127A4BE33}" destId="{DB2CD8C7-A5B3-49A1-81CC-0EEDDDF3DB4E}" srcOrd="0" destOrd="1" presId="urn:microsoft.com/office/officeart/2005/8/layout/arrow2"/>
    <dgm:cxn modelId="{FE1744AC-C004-4578-94B6-93CA8D33C9E8}" type="presOf" srcId="{1982B446-3706-4711-A6F1-3DC4DFE59A3A}" destId="{DB2CD8C7-A5B3-49A1-81CC-0EEDDDF3DB4E}" srcOrd="0" destOrd="0" presId="urn:microsoft.com/office/officeart/2005/8/layout/arrow2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3C905DEF-E67D-4C40-B05D-4060669E3B98}" type="presOf" srcId="{A75DE5EA-0E88-4A1C-B1EA-B4EE477D7AA1}" destId="{5E71A06C-9747-4CAE-BA21-E9C2A4D6678D}" srcOrd="0" destOrd="0" presId="urn:microsoft.com/office/officeart/2005/8/layout/arrow2"/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019C372E-51B0-4A64-8D12-B92827204091}" type="presParOf" srcId="{E220828C-C958-4FCF-B52F-02D7F5D17607}" destId="{4566E19C-2577-409E-A34A-BB8B091D39D1}" srcOrd="1" destOrd="0" presId="urn:microsoft.com/office/officeart/2005/8/layout/arrow2"/>
    <dgm:cxn modelId="{F63AFE94-9D44-4F29-B597-D95FB9299962}" type="presParOf" srcId="{4566E19C-2577-409E-A34A-BB8B091D39D1}" destId="{A94E7C76-C16F-47F1-B4F1-C2CF2270A7E9}" srcOrd="0" destOrd="0" presId="urn:microsoft.com/office/officeart/2005/8/layout/arrow2"/>
    <dgm:cxn modelId="{BA13245D-CFE8-45D3-9491-2DAB17EF0D6E}" type="presParOf" srcId="{4566E19C-2577-409E-A34A-BB8B091D39D1}" destId="{48F9B62B-8095-40B1-882D-7B164B0C8B69}" srcOrd="1" destOrd="0" presId="urn:microsoft.com/office/officeart/2005/8/layout/arrow2"/>
    <dgm:cxn modelId="{DB1146F8-D39D-414A-9CF9-6A190489E3D5}" type="presParOf" srcId="{4566E19C-2577-409E-A34A-BB8B091D39D1}" destId="{0CFC4447-43F4-414D-A014-8F5BDE3BC5FF}" srcOrd="2" destOrd="0" presId="urn:microsoft.com/office/officeart/2005/8/layout/arrow2"/>
    <dgm:cxn modelId="{4EAE93DF-D1D8-439F-A7A4-04F4ADC77F35}" type="presParOf" srcId="{4566E19C-2577-409E-A34A-BB8B091D39D1}" destId="{389CF004-91C6-4868-93F7-537D5C97980B}" srcOrd="3" destOrd="0" presId="urn:microsoft.com/office/officeart/2005/8/layout/arrow2"/>
    <dgm:cxn modelId="{DF36619F-1E30-48CA-99BE-7AE13179E737}" type="presParOf" srcId="{4566E19C-2577-409E-A34A-BB8B091D39D1}" destId="{8D49C94D-D2A4-4464-8383-D3C12F8B2538}" srcOrd="4" destOrd="0" presId="urn:microsoft.com/office/officeart/2005/8/layout/arrow2"/>
    <dgm:cxn modelId="{2273E46E-B1C6-4185-AEA7-543C97CE2939}" type="presParOf" srcId="{4566E19C-2577-409E-A34A-BB8B091D39D1}" destId="{5E71A06C-9747-4CAE-BA21-E9C2A4D6678D}" srcOrd="5" destOrd="0" presId="urn:microsoft.com/office/officeart/2005/8/layout/arrow2"/>
    <dgm:cxn modelId="{D524FB1C-816C-4B96-A0A1-480BF199AA9B}" type="presParOf" srcId="{4566E19C-2577-409E-A34A-BB8B091D39D1}" destId="{A9227355-A6E4-4C01-AB6A-08B68C0ABB91}" srcOrd="6" destOrd="0" presId="urn:microsoft.com/office/officeart/2005/8/layout/arrow2"/>
    <dgm:cxn modelId="{FD2DA74F-B5FE-44FB-8CF1-2D7D93C839E9}" type="presParOf" srcId="{4566E19C-2577-409E-A34A-BB8B091D39D1}" destId="{DB2CD8C7-A5B3-49A1-81CC-0EEDDDF3DB4E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654119" y="339939"/>
          <a:ext cx="9008621" cy="55814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230077" y="4734070"/>
          <a:ext cx="238729" cy="2387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187391" y="5170267"/>
          <a:ext cx="2141900" cy="1543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9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4,4%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2020</a:t>
          </a:r>
        </a:p>
      </dsp:txBody>
      <dsp:txXfrm>
        <a:off x="1187391" y="5170267"/>
        <a:ext cx="2141900" cy="1543958"/>
      </dsp:txXfrm>
    </dsp:sp>
    <dsp:sp modelId="{0CFC4447-43F4-414D-A014-8F5BDE3BC5FF}">
      <dsp:nvSpPr>
        <dsp:cNvPr id="0" name=""/>
        <dsp:cNvSpPr/>
      </dsp:nvSpPr>
      <dsp:spPr>
        <a:xfrm>
          <a:off x="2643846" y="3412462"/>
          <a:ext cx="415182" cy="415182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2667359" y="4219320"/>
          <a:ext cx="2179706" cy="24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99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15%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2025</a:t>
          </a:r>
        </a:p>
      </dsp:txBody>
      <dsp:txXfrm>
        <a:off x="2667359" y="4219320"/>
        <a:ext cx="2179706" cy="2418124"/>
      </dsp:txXfrm>
    </dsp:sp>
    <dsp:sp modelId="{8D49C94D-D2A4-4464-8383-D3C12F8B2538}">
      <dsp:nvSpPr>
        <dsp:cNvPr id="0" name=""/>
        <dsp:cNvSpPr/>
      </dsp:nvSpPr>
      <dsp:spPr>
        <a:xfrm>
          <a:off x="4504342" y="2366356"/>
          <a:ext cx="550116" cy="55011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504345" y="3313758"/>
          <a:ext cx="2179706" cy="244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49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35%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2030</a:t>
          </a:r>
        </a:p>
      </dsp:txBody>
      <dsp:txXfrm>
        <a:off x="4504345" y="3313758"/>
        <a:ext cx="2179706" cy="2442385"/>
      </dsp:txXfrm>
    </dsp:sp>
    <dsp:sp modelId="{A9227355-A6E4-4C01-AB6A-08B68C0ABB91}">
      <dsp:nvSpPr>
        <dsp:cNvPr id="0" name=""/>
        <dsp:cNvSpPr/>
      </dsp:nvSpPr>
      <dsp:spPr>
        <a:xfrm>
          <a:off x="6756492" y="1625119"/>
          <a:ext cx="736948" cy="73694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854411" y="2720638"/>
          <a:ext cx="2179706" cy="3002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49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55%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2035</a:t>
          </a:r>
        </a:p>
      </dsp:txBody>
      <dsp:txXfrm>
        <a:off x="6854411" y="2720638"/>
        <a:ext cx="2179706" cy="3002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724506C0-3FFE-45A5-803D-9F4FC5464A70}" type="datetimeFigureOut">
              <a:t>10/26/2022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F8646707-6BBD-41A9-B4DF-0C76A73A2D2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50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/>
              <a:t>Tuto šablonu lze použít jako počáteční soubor pro aktualizace projektu.</a:t>
            </a:r>
            <a:r>
              <a:rPr lang="cs-CZ" baseline="0" dirty="0"/>
              <a:t> projektu.</a:t>
            </a:r>
            <a:endParaRPr lang="cs-CZ" dirty="0"/>
          </a:p>
          <a:p>
            <a:endParaRPr lang="cs-CZ" baseline="0" dirty="0"/>
          </a:p>
          <a:p>
            <a:pPr lvl="0"/>
            <a:r>
              <a:rPr lang="cs-CZ" sz="1000" b="1" dirty="0"/>
              <a:t>Oddíly</a:t>
            </a:r>
            <a:endParaRPr lang="cs-CZ" sz="1000" b="0" dirty="0"/>
          </a:p>
          <a:p>
            <a:pPr lvl="0"/>
            <a:r>
              <a:rPr lang="cs-CZ" sz="1000" b="0" dirty="0"/>
              <a:t>Po kliknutí na snímek pravým tlačítkem myši lze přidat oddíly.</a:t>
            </a:r>
            <a:r>
              <a:rPr lang="cs-CZ" sz="1000" b="0" baseline="0" dirty="0"/>
              <a:t> Oddíly mohou pomoci uspořádat snímky nebo usnadnit spolupráci mezi více autory.</a:t>
            </a:r>
            <a:endParaRPr lang="cs-CZ" sz="1000" b="0" dirty="0"/>
          </a:p>
          <a:p>
            <a:pPr lvl="0"/>
            <a:endParaRPr lang="cs-CZ" sz="1000" b="1" dirty="0"/>
          </a:p>
          <a:p>
            <a:pPr lvl="0"/>
            <a:r>
              <a:rPr lang="cs-CZ" sz="1000" b="1" dirty="0"/>
              <a:t>Poznámky</a:t>
            </a:r>
          </a:p>
          <a:p>
            <a:pPr lvl="0"/>
            <a:r>
              <a:rPr lang="cs-CZ" sz="1000" dirty="0"/>
              <a:t>Oddíl Poznámky použijte k zadání poznámek k doručení nebo dalších podrobností pro posluchače.</a:t>
            </a:r>
            <a:r>
              <a:rPr lang="cs-CZ" sz="1000" baseline="0" dirty="0"/>
              <a:t> Tyto poznámky lze zobrazit během prezentace. </a:t>
            </a:r>
          </a:p>
          <a:p>
            <a:pPr lvl="0">
              <a:buFontTx/>
              <a:buNone/>
            </a:pPr>
            <a:r>
              <a:rPr lang="cs-CZ" sz="1000" dirty="0"/>
              <a:t>Vezměte v úvahu velikost písma (důležité pro usnadnění, viditelnost, pořízení videozáznamu a online provoz).</a:t>
            </a:r>
          </a:p>
          <a:p>
            <a:pPr lvl="0"/>
            <a:endParaRPr lang="cs-CZ" sz="1000" dirty="0"/>
          </a:p>
          <a:p>
            <a:pPr lvl="0">
              <a:buFontTx/>
              <a:buNone/>
            </a:pPr>
            <a:r>
              <a:rPr lang="cs-CZ" sz="1000" b="1" dirty="0"/>
              <a:t>Sladěné barvy </a:t>
            </a:r>
          </a:p>
          <a:p>
            <a:pPr lvl="0">
              <a:buFontTx/>
              <a:buNone/>
            </a:pPr>
            <a:r>
              <a:rPr lang="cs-CZ" sz="1000" dirty="0"/>
              <a:t>Věnujte zvláštní pozornost grafům a textovým polím.</a:t>
            </a:r>
            <a:r>
              <a:rPr lang="cs-CZ" sz="1000" baseline="0" dirty="0"/>
              <a:t> </a:t>
            </a:r>
            <a:endParaRPr lang="cs-CZ" sz="1000" dirty="0"/>
          </a:p>
          <a:p>
            <a:pPr lvl="0"/>
            <a:r>
              <a:rPr lang="cs-CZ" sz="1000" dirty="0"/>
              <a:t>Zvažte, zda účastníci budou tisknout černobíle nebo ve </a:t>
            </a:r>
            <a:r>
              <a:rPr lang="cs-CZ" sz="1000" dirty="0" err="1"/>
              <a:t>stupních šedé</a:t>
            </a:r>
            <a:r>
              <a:rPr lang="cs-CZ" sz="1000" dirty="0"/>
              <a:t>. Provedením zkušebního tisku ověřte, zda barvy fungují správně při vytištění černobíle i ve </a:t>
            </a:r>
            <a:r>
              <a:rPr lang="cs-CZ" sz="1000" dirty="0" err="1"/>
              <a:t>stupních šedé</a:t>
            </a:r>
            <a:r>
              <a:rPr lang="cs-CZ" sz="1000" dirty="0"/>
              <a:t>.</a:t>
            </a:r>
          </a:p>
          <a:p>
            <a:pPr lvl="0">
              <a:buFontTx/>
              <a:buNone/>
            </a:pPr>
            <a:endParaRPr lang="cs-CZ" sz="1000" dirty="0"/>
          </a:p>
          <a:p>
            <a:pPr lvl="0">
              <a:buFontTx/>
              <a:buNone/>
            </a:pPr>
            <a:r>
              <a:rPr lang="cs-CZ" sz="1000" b="1" dirty="0"/>
              <a:t>Obrázky, tabulky a grafy</a:t>
            </a:r>
          </a:p>
          <a:p>
            <a:pPr lvl="0"/>
            <a:r>
              <a:rPr lang="cs-CZ" sz="1000" dirty="0"/>
              <a:t>Vsaďte na jednoduchost: pokud je to možné, použijte konzistentní a nerušivé styly a barvy.</a:t>
            </a:r>
          </a:p>
          <a:p>
            <a:pPr lvl="0"/>
            <a:r>
              <a:rPr lang="cs-CZ" sz="1000" dirty="0"/>
              <a:t>Označte popisky všechny grafy a tabulky.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46707-6BBD-41A9-B4DF-0C76A73A2D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46707-6BBD-41A9-B4DF-0C76A73A2D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5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cs-CZ" dirty="0"/>
              <a:t>* V případě, že kterékoli</a:t>
            </a:r>
            <a:r>
              <a:rPr lang="cs-CZ" baseline="0" dirty="0"/>
              <a:t> z těchto problémů způsobí zpoždění plánu nebo vyžadují hlubší diskusi, uveďte podrobnosti na dalším snímku.</a:t>
            </a:r>
          </a:p>
          <a:p>
            <a:pPr>
              <a:buFont typeface="Arial" charset="0"/>
              <a:buNone/>
            </a:pPr>
            <a:endParaRPr lang="cs-C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Následující snímky</a:t>
            </a:r>
            <a:r>
              <a:rPr lang="cs-CZ" baseline="0" dirty="0"/>
              <a:t> zobrazit několik příkladů časové osy pomocí obrázků SmartArt.</a:t>
            </a:r>
            <a:endParaRPr lang="cs-CZ" dirty="0"/>
          </a:p>
          <a:p>
            <a:r>
              <a:rPr lang="cs-CZ" dirty="0"/>
              <a:t>Můžete zahrnout časovou osu projektu s jasným označením milníků a</a:t>
            </a:r>
            <a:r>
              <a:rPr lang="cs-CZ" baseline="0" dirty="0"/>
              <a:t> důležitých dat </a:t>
            </a:r>
            <a:r>
              <a:rPr lang="cs-CZ" dirty="0"/>
              <a:t>a označit, kde se projekt nachází nyní.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Následující snímky</a:t>
            </a:r>
            <a:r>
              <a:rPr lang="cs-CZ" baseline="0" dirty="0"/>
              <a:t> zobrazit několik příkladů časové osy pomocí obrázků SmartArt.</a:t>
            </a:r>
            <a:endParaRPr lang="cs-CZ" dirty="0"/>
          </a:p>
          <a:p>
            <a:r>
              <a:rPr lang="cs-CZ" dirty="0"/>
              <a:t>Můžete zahrnout časovou osu projektu s jasným označením milníků a</a:t>
            </a:r>
            <a:r>
              <a:rPr lang="cs-CZ" baseline="0" dirty="0"/>
              <a:t> důležitých dat </a:t>
            </a:r>
            <a:r>
              <a:rPr lang="cs-CZ" dirty="0"/>
              <a:t>a označit, kde se projekt nachází nyní.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736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Následující snímky</a:t>
            </a:r>
            <a:r>
              <a:rPr lang="cs-CZ" baseline="0" dirty="0"/>
              <a:t> zobrazit několik příkladů časové osy pomocí obrázků SmartArt.</a:t>
            </a:r>
            <a:endParaRPr lang="cs-CZ" dirty="0"/>
          </a:p>
          <a:p>
            <a:r>
              <a:rPr lang="cs-CZ" dirty="0"/>
              <a:t>Můžete zahrnout časovou osu projektu s jasným označením milníků a</a:t>
            </a:r>
            <a:r>
              <a:rPr lang="cs-CZ" baseline="0" dirty="0"/>
              <a:t> důležitých dat </a:t>
            </a:r>
            <a:r>
              <a:rPr lang="cs-CZ" dirty="0"/>
              <a:t>a označit, kde se projekt nachází nyní.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14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/>
              <a:t>Duplikujte tento snímek podle potřeby, pokud existuje více než jedno vydání.</a:t>
            </a:r>
          </a:p>
          <a:p>
            <a:r>
              <a:rPr lang="cs-CZ" dirty="0"/>
              <a:t>Tento a související snímky</a:t>
            </a:r>
            <a:r>
              <a:rPr lang="cs-CZ" baseline="0" dirty="0"/>
              <a:t> mohou být přesunuty do dodatku nebo skryty, je-li třeba.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85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81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/>
              <a:t>Duplikujte tento snímek podle potřeby, pokud existuje více než jedno vydání.</a:t>
            </a:r>
          </a:p>
          <a:p>
            <a:r>
              <a:rPr lang="cs-CZ" dirty="0"/>
              <a:t>Tento a související snímky</a:t>
            </a:r>
            <a:r>
              <a:rPr lang="cs-CZ" baseline="0" dirty="0"/>
              <a:t> mohou být přesunuty do dodatku nebo skryty, je-li třeba.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21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34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97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46707-6BBD-41A9-B4DF-0C76A73A2D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9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46707-6BBD-41A9-B4DF-0C76A73A2D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5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12192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1" y="1295400"/>
            <a:ext cx="1201831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1" y="1905001"/>
            <a:ext cx="1653948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2209800"/>
            <a:ext cx="24384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81002"/>
            <a:ext cx="10363200" cy="761999"/>
          </a:xfrm>
        </p:spPr>
        <p:txBody>
          <a:bodyPr anchor="t"/>
          <a:lstStyle>
            <a:lvl1pPr algn="l" eaLnBrk="1" latinLnBrk="0" hangingPunct="1">
              <a:defRPr kumimoji="0" lang="cs-CZ"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97" y="1219200"/>
            <a:ext cx="7033403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/>
              <a:t>Po kliknutí lze provádět úpravy.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8196" y="0"/>
            <a:ext cx="12210197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066800"/>
            <a:ext cx="263989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4405" y="1905001"/>
            <a:ext cx="68072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cs-CZ" sz="3600" b="0" cap="none">
                <a:latin typeface="Georgia" pitchFamily="18" charset="0"/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0" y="3048001"/>
            <a:ext cx="68072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cs-CZ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cs-CZ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cs-CZ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cs-CZ" sz="1800">
                <a:latin typeface="Georgia" pitchFamily="18" charset="0"/>
              </a:defRPr>
            </a:lvl2pPr>
            <a:lvl3pPr eaLnBrk="1" latinLnBrk="0" hangingPunct="1">
              <a:defRPr kumimoji="0" lang="cs-CZ" sz="2000">
                <a:latin typeface="Georgia" pitchFamily="18" charset="0"/>
              </a:defRPr>
            </a:lvl3pPr>
            <a:lvl4pPr eaLnBrk="1" latinLnBrk="0" hangingPunct="1">
              <a:defRPr kumimoji="0" lang="cs-CZ" sz="2000">
                <a:latin typeface="Georgia" pitchFamily="18" charset="0"/>
              </a:defRPr>
            </a:lvl4pPr>
            <a:lvl5pPr eaLnBrk="1" latinLnBrk="0" hangingPunct="1">
              <a:defRPr kumimoji="0" lang="cs-CZ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09600"/>
          </a:xfrm>
        </p:spPr>
        <p:txBody>
          <a:bodyPr/>
          <a:lstStyle>
            <a:lvl1pPr eaLnBrk="1" latinLnBrk="0" hangingPunct="1">
              <a:defRPr kumimoji="0" lang="cs-CZ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cs-CZ" sz="20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cs-CZ" sz="2000"/>
            </a:lvl1pPr>
            <a:lvl2pPr eaLnBrk="1" latinLnBrk="0" hangingPunct="1">
              <a:defRPr kumimoji="0" lang="cs-CZ" sz="1800"/>
            </a:lvl2pPr>
            <a:lvl3pPr eaLnBrk="1" latinLnBrk="0" hangingPunct="1">
              <a:defRPr kumimoji="0" lang="cs-CZ" sz="1600"/>
            </a:lvl3pPr>
            <a:lvl4pPr eaLnBrk="1" latinLnBrk="0" hangingPunct="1">
              <a:defRPr kumimoji="0" lang="cs-CZ" sz="1400"/>
            </a:lvl4pPr>
            <a:lvl5pPr eaLnBrk="1" latinLnBrk="0" hangingPunct="1">
              <a:defRPr kumimoji="0" lang="cs-CZ" sz="14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cs-CZ" sz="20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cs-CZ" sz="2000"/>
            </a:lvl1pPr>
            <a:lvl2pPr eaLnBrk="1" latinLnBrk="0" hangingPunct="1">
              <a:defRPr kumimoji="0" lang="cs-CZ" sz="1800"/>
            </a:lvl2pPr>
            <a:lvl3pPr eaLnBrk="1" latinLnBrk="0" hangingPunct="1">
              <a:defRPr kumimoji="0" lang="cs-CZ" sz="1600"/>
            </a:lvl3pPr>
            <a:lvl4pPr eaLnBrk="1" latinLnBrk="0" hangingPunct="1">
              <a:defRPr kumimoji="0" lang="cs-CZ" sz="1400"/>
            </a:lvl4pPr>
            <a:lvl5pPr eaLnBrk="1" latinLnBrk="0" hangingPunct="1">
              <a:defRPr kumimoji="0" lang="cs-CZ" sz="14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cs-CZ" sz="2800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762000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1"/>
            <a:ext cx="6815667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2000"/>
            </a:lvl6pPr>
            <a:lvl7pPr eaLnBrk="1" latinLnBrk="0" hangingPunct="1">
              <a:defRPr kumimoji="0" lang="cs-CZ" sz="2000"/>
            </a:lvl7pPr>
            <a:lvl8pPr eaLnBrk="1" latinLnBrk="0" hangingPunct="1">
              <a:defRPr kumimoji="0" lang="cs-CZ" sz="2000"/>
            </a:lvl8pPr>
            <a:lvl9pPr eaLnBrk="1" latinLnBrk="0" hangingPunct="1">
              <a:defRPr kumimoji="0" lang="cs-CZ" sz="20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eaLnBrk="1" latinLnBrk="0" hangingPunct="1">
              <a:buNone/>
              <a:defRPr kumimoji="0" lang="cs-CZ" sz="3200"/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10/26/2022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7668" y="1"/>
            <a:ext cx="12209669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kumimoji="0" lang="cs-CZ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0" y="5229225"/>
            <a:ext cx="5275263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Svaz dovozců automobilů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Josef Pokorný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26.10.2022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DB949B-D3A9-4B3F-9152-6BA5FFB07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721" y="5733256"/>
            <a:ext cx="1951279" cy="10889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095134A-FE56-F8BD-F6FE-8330651E8C5C}"/>
              </a:ext>
            </a:extLst>
          </p:cNvPr>
          <p:cNvSpPr txBox="1"/>
          <p:nvPr/>
        </p:nvSpPr>
        <p:spPr>
          <a:xfrm>
            <a:off x="191344" y="105273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PETROLsummit</a:t>
            </a:r>
          </a:p>
          <a:p>
            <a:r>
              <a:rPr lang="en-GB" sz="3600" b="1" dirty="0"/>
              <a:t>Hotel Olympik - Artemis</a:t>
            </a:r>
            <a:br>
              <a:rPr lang="en-GB" sz="3600" b="1" dirty="0"/>
            </a:br>
            <a:r>
              <a:rPr lang="en-GB" sz="3600" b="1" dirty="0"/>
              <a:t>Praha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8565A75-E58A-C253-0D2F-C42CB59606A9}"/>
              </a:ext>
            </a:extLst>
          </p:cNvPr>
          <p:cNvSpPr txBox="1"/>
          <p:nvPr/>
        </p:nvSpPr>
        <p:spPr>
          <a:xfrm>
            <a:off x="5519936" y="2636912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se vyvíjí skladba vozového parku a co můžeme čekat?</a:t>
            </a: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C1F0-12F4-FD2F-B85A-A29FCACE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162E2-CDE1-D580-45E2-9D2CA284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2DF82C-8545-43C0-6C16-AED2FE5E5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836712"/>
            <a:ext cx="10893318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496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C1F0-12F4-FD2F-B85A-A29FCACE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registrací ojetých osobních automobilů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0C54E22-E65F-98F0-E821-6E9C05AB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333"/>
            <a:ext cx="12192000" cy="4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971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C1F0-12F4-FD2F-B85A-A29FCACE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162E2-CDE1-D580-45E2-9D2CA284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AF28AC-C8D0-35CC-1CA8-44EA80F07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726316"/>
            <a:ext cx="11210122" cy="61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56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C1F0-12F4-FD2F-B85A-A29FCACE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43102"/>
            <a:ext cx="10972800" cy="914400"/>
          </a:xfrm>
        </p:spPr>
        <p:txBody>
          <a:bodyPr/>
          <a:lstStyle/>
          <a:p>
            <a:r>
              <a:rPr lang="cs-CZ" dirty="0"/>
              <a:t>Vliv na stáří vozového parku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162E2-CDE1-D580-45E2-9D2CA284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6872"/>
            <a:ext cx="12000656" cy="4581128"/>
          </a:xfrm>
        </p:spPr>
        <p:txBody>
          <a:bodyPr>
            <a:noAutofit/>
          </a:bodyPr>
          <a:lstStyle/>
          <a:p>
            <a:r>
              <a:rPr lang="cs-CZ" sz="2400" dirty="0"/>
              <a:t>V září roku 2022 dosáhlo průměrné stáří osobních automobilů 15,83 roku a celkové stáří všech motorových vozidel 18,84 roku, což činí nárůst od roku 2019 o cca 1 rok.</a:t>
            </a:r>
          </a:p>
          <a:p>
            <a:endParaRPr lang="cs-CZ" sz="2400" dirty="0"/>
          </a:p>
          <a:p>
            <a:r>
              <a:rPr lang="cs-CZ" sz="2400" dirty="0"/>
              <a:t>Výraznější stárnutí vozového parku způsobil mimo jiné pokles prodeje nových vozidel a jednotlivý dovoz ojetých automobilů s vysokým průměrným stářím..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Negativní vliv má též nízký počet vyřazovaných vozidel s vysokým věkem.</a:t>
            </a:r>
            <a:br>
              <a:rPr lang="cs-CZ" sz="2400" dirty="0"/>
            </a:br>
            <a:r>
              <a:rPr lang="cs-CZ" sz="2400" dirty="0"/>
              <a:t>V rámci EU patří vozový park v ČR mezi země s nejvyšší průměrným stářím.</a:t>
            </a:r>
          </a:p>
          <a:p>
            <a:endParaRPr lang="cs-CZ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983679-47D0-FB8E-AB15-99B771FC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24" y="0"/>
            <a:ext cx="2389272" cy="20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766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52D435-F24D-4645-961A-94D9A77DE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620687"/>
            <a:ext cx="11017224" cy="61851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1099948"/>
              </p:ext>
            </p:extLst>
          </p:nvPr>
        </p:nvGraphicFramePr>
        <p:xfrm>
          <a:off x="180943" y="104153"/>
          <a:ext cx="10379553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Odhad prodejů elektromobilů v EU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10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A69DCD-CF4B-4C74-A442-D98FDA9794A2}"/>
              </a:ext>
            </a:extLst>
          </p:cNvPr>
          <p:cNvSpPr txBox="1">
            <a:spLocks/>
          </p:cNvSpPr>
          <p:nvPr/>
        </p:nvSpPr>
        <p:spPr>
          <a:xfrm>
            <a:off x="2057400" y="601675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cs-CZ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/>
              <a:t>Zdroj: </a:t>
            </a:r>
            <a:r>
              <a:rPr lang="cs-CZ" sz="1400" dirty="0" err="1"/>
              <a:t>BloombergNEF</a:t>
            </a:r>
            <a:r>
              <a:rPr lang="cs-CZ" sz="1400" dirty="0"/>
              <a:t>, </a:t>
            </a:r>
            <a:r>
              <a:rPr lang="en-US" sz="1400" dirty="0"/>
              <a:t>Electric</a:t>
            </a:r>
            <a:r>
              <a:rPr lang="cs-CZ" sz="1400" dirty="0"/>
              <a:t> </a:t>
            </a:r>
            <a:r>
              <a:rPr lang="en-US" sz="1400" dirty="0"/>
              <a:t>Vehicle</a:t>
            </a:r>
            <a:r>
              <a:rPr lang="cs-CZ" sz="1400" dirty="0"/>
              <a:t> </a:t>
            </a:r>
            <a:r>
              <a:rPr lang="en-US" sz="1400" dirty="0"/>
              <a:t>Outlook</a:t>
            </a:r>
          </a:p>
          <a:p>
            <a:r>
              <a:rPr lang="cs-CZ" sz="1400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F25C66-F19C-4672-B848-0BB39658C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8177" y="5785867"/>
            <a:ext cx="1951279" cy="10889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581852"/>
            <a:ext cx="8229600" cy="91440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Odhad prodejů elektromobilů v ČR</a:t>
            </a:r>
            <a:br>
              <a:rPr lang="cs-CZ" dirty="0"/>
            </a:br>
            <a:r>
              <a:rPr lang="cs-CZ" dirty="0"/>
              <a:t>- Národní akční plán Čistá mobilita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10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C7ED60-EE02-4E96-BCA7-71342B935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872" y="5769099"/>
            <a:ext cx="1951279" cy="10889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1DCA9A-9BC1-44FD-97F2-43668135F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49" y="2741045"/>
            <a:ext cx="6857893" cy="411695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21BA20F-68E6-465A-90AC-D4AAC25ABDC1}"/>
              </a:ext>
            </a:extLst>
          </p:cNvPr>
          <p:cNvSpPr txBox="1"/>
          <p:nvPr/>
        </p:nvSpPr>
        <p:spPr>
          <a:xfrm>
            <a:off x="5807968" y="445301"/>
            <a:ext cx="58864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 algn="just" fontAlgn="base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  <a:tabLst>
                <a:tab pos="540385" algn="l"/>
                <a:tab pos="1530985" algn="l"/>
              </a:tabLst>
            </a:pPr>
            <a:r>
              <a:rPr lang="cs-CZ" sz="16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Rozvoj trhu elektrických vozidel</a:t>
            </a:r>
          </a:p>
          <a:p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 přihlédnutím k očekávanému rozvoji elektromobility v jednotlivých segmentech silniční dopravy v ČR (osobní automobily, nákladní vozidla a autobusy) se považuje za žádoucí stanovit cíl počtu elektrických vozidel jako určitý interval. Důvodem je to, že v této chvíli nelze určit jednu „správnou“ metodiku pro odhad potenciálu, resp. budoucího vývoje a počty vozidel mohou být ovlivněny i strategií prodeje</a:t>
            </a:r>
            <a:endParaRPr lang="cs-CZ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17461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914400"/>
          </a:xfrm>
        </p:spPr>
        <p:txBody>
          <a:bodyPr anchor="t"/>
          <a:lstStyle/>
          <a:p>
            <a:r>
              <a:rPr lang="cs-CZ" dirty="0"/>
              <a:t>Odhad prodejů elektromobilů v ČR SDA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10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C7ED60-EE02-4E96-BCA7-71342B935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5743607"/>
            <a:ext cx="1951279" cy="10889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994628B-F6E2-D1D8-1E62-637339FF3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56" y="1120945"/>
            <a:ext cx="5108229" cy="5711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79741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16832"/>
            <a:ext cx="10972800" cy="914400"/>
          </a:xfrm>
        </p:spPr>
        <p:txBody>
          <a:bodyPr>
            <a:noAutofit/>
          </a:bodyPr>
          <a:lstStyle/>
          <a:p>
            <a:r>
              <a:rPr lang="cs-CZ" sz="6000" dirty="0"/>
              <a:t>Děkuji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2599BC-7223-42D0-A66D-16D041381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5749627"/>
            <a:ext cx="1951279" cy="108890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6AAAE8-356E-F015-DD70-B1A0CA250780}"/>
              </a:ext>
            </a:extLst>
          </p:cNvPr>
          <p:cNvSpPr txBox="1"/>
          <p:nvPr/>
        </p:nvSpPr>
        <p:spPr>
          <a:xfrm>
            <a:off x="911424" y="5229200"/>
            <a:ext cx="17908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Josef Pokorný</a:t>
            </a:r>
          </a:p>
          <a:p>
            <a:r>
              <a:rPr lang="cs-CZ" dirty="0"/>
              <a:t>tajemník SDA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1943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26" y="638311"/>
            <a:ext cx="9450089" cy="548283"/>
          </a:xfrm>
        </p:spPr>
        <p:txBody>
          <a:bodyPr>
            <a:normAutofit/>
          </a:bodyPr>
          <a:lstStyle/>
          <a:p>
            <a:r>
              <a:rPr lang="cs-CZ" dirty="0"/>
              <a:t>O nás - Svaz dovozců automobilů - SDA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32" y="544586"/>
            <a:ext cx="1951279" cy="10889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ED4CE9-6305-15A1-DBC8-C4A912A26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3574947"/>
            <a:ext cx="10906896" cy="309080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AB85E8F-E907-7964-269F-E17ED71D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89" y="1186594"/>
            <a:ext cx="10072914" cy="2415492"/>
          </a:xfrm>
        </p:spPr>
        <p:txBody>
          <a:bodyPr>
            <a:normAutofit fontScale="92500"/>
          </a:bodyPr>
          <a:lstStyle/>
          <a:p>
            <a:pPr marL="365760" lvl="1" indent="0">
              <a:lnSpc>
                <a:spcPct val="15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Od roku 1994 sdružujeme akreditované dovozce - zástupce výrobců vozidel světových značek.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Členové celkem			37</a:t>
            </a:r>
          </a:p>
          <a:p>
            <a:pPr marL="1108710" lvl="2" indent="-285750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osobní automobily		21</a:t>
            </a:r>
          </a:p>
          <a:p>
            <a:pPr marL="1108710" lvl="2" indent="-285750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nákladní automobily     	  	  7</a:t>
            </a:r>
          </a:p>
          <a:p>
            <a:pPr marL="1108710" lvl="2" indent="-285750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motocykly			  9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Počet zastoupených značek  		67</a:t>
            </a:r>
          </a:p>
          <a:p>
            <a:endParaRPr lang="cs-CZ" sz="1600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908720"/>
            <a:ext cx="12288688" cy="548283"/>
          </a:xfrm>
        </p:spPr>
        <p:txBody>
          <a:bodyPr>
            <a:noAutofit/>
          </a:bodyPr>
          <a:lstStyle/>
          <a:p>
            <a:r>
              <a:rPr lang="cs-CZ" sz="3600" dirty="0"/>
              <a:t>Aktuální situace vývoje registrací vozidel a vozového parku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344" y="1628800"/>
            <a:ext cx="11881320" cy="5229200"/>
          </a:xfrm>
        </p:spPr>
        <p:txBody>
          <a:bodyPr>
            <a:normAutofit/>
          </a:bodyPr>
          <a:lstStyle/>
          <a:p>
            <a:r>
              <a:rPr lang="cs-CZ" dirty="0"/>
              <a:t>Evropský trh je silně ovlivněn legislativou EU a stále pokračujícími problémy trhu</a:t>
            </a:r>
          </a:p>
          <a:p>
            <a:r>
              <a:rPr lang="cs-CZ" dirty="0"/>
              <a:t>Jednotliví výrobci vozidel mají vlastní strategie, jak zajistit přechod na čistou mobilitu</a:t>
            </a:r>
          </a:p>
          <a:p>
            <a:r>
              <a:rPr lang="cs-CZ" dirty="0"/>
              <a:t>Legislativa určuje zejména produkci emisí z výfuku, ať již jde o přímo zdraví škodlivé či CO2 bez ohledu na celý životní cyklus vozidel</a:t>
            </a:r>
          </a:p>
          <a:p>
            <a:r>
              <a:rPr lang="cs-CZ" dirty="0"/>
              <a:t>Připravovaná verze limitů EURO 7 může ovlivnit bezprostřední vývoj trhu</a:t>
            </a:r>
          </a:p>
          <a:p>
            <a:r>
              <a:rPr lang="cs-CZ" dirty="0"/>
              <a:t>Legislativními milníky jsou roky 2025, 2030 a dále cílové stavy pro roky 2035 a 2050</a:t>
            </a:r>
          </a:p>
          <a:p>
            <a:r>
              <a:rPr lang="cs-CZ" dirty="0"/>
              <a:t>Limity fleetových emisí CO2 jsou pro celý trh EU, nikoliv pro jednotlivé státy</a:t>
            </a:r>
          </a:p>
          <a:p>
            <a:r>
              <a:rPr lang="cs-CZ" dirty="0"/>
              <a:t>Požadavky se liší podle jednotlivých kategorií vozidel</a:t>
            </a:r>
          </a:p>
          <a:p>
            <a:r>
              <a:rPr lang="cs-CZ" dirty="0"/>
              <a:t>Situace způsobuje masivní redukci vývoje spalovacích motorů</a:t>
            </a:r>
          </a:p>
          <a:p>
            <a:r>
              <a:rPr lang="cs-CZ" dirty="0"/>
              <a:t>Velcí výrobci - třetina produkce pro EU 2023 v elektřině</a:t>
            </a:r>
          </a:p>
          <a:p>
            <a:r>
              <a:rPr lang="cs-CZ" dirty="0"/>
              <a:t>V ČR se již projevují dopady na stáří vozového parku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472" y="5769099"/>
            <a:ext cx="1951279" cy="1088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04349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4AF10-DE38-7AA1-727C-03BE619A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54" y="59837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cs-CZ" dirty="0"/>
              <a:t>Trh okolních zemí s elektromobily a plug-in hybridy, porovnání se SRN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2F119-3950-FC89-F9D9-969D333FF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5F1847-E64C-A8C3-B779-70F798088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1208810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9003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2B2178-2482-47E7-A376-FEDD1079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6A1AB9-D98A-4927-90D5-430D198B1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34"/>
            <a:ext cx="12192000" cy="6890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5968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FF9704E-DBB5-A187-8025-FB7EA68CA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00320" cy="695739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464D19B-B015-3CE6-C222-93927E633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721" y="0"/>
            <a:ext cx="1951279" cy="1088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789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FB843E-89E0-18BD-FFD0-53C4F6AE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28801"/>
            <a:ext cx="11394627" cy="46965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332C6D93-ACB4-5879-CA46-9EF5CD94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73E3C0E-ADCF-E3FA-45DC-5FE80814F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688"/>
            <a:ext cx="12192484" cy="62373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381295-36DB-8C0F-37C9-73CDD3B98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0721" y="0"/>
            <a:ext cx="1951279" cy="1088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7359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5634479-9273-46CD-A383-AB8C9D40E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23" y="27856"/>
            <a:ext cx="1813590" cy="13093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3B1E79-FEA6-4E17-96C2-7509ECB817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579" y="1"/>
            <a:ext cx="1623835" cy="11723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39F635-BCFA-9BEC-ACF1-51C02B4EC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8910"/>
            <a:ext cx="106584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C1F0-12F4-FD2F-B85A-A29FCACE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162E2-CDE1-D580-45E2-9D2CA284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EA7685-F1DE-0648-1F02-ADC04A159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940506"/>
            <a:ext cx="11885134" cy="59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5540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heme/theme1.xml><?xml version="1.0" encoding="utf-8"?>
<a:theme xmlns:a="http://schemas.openxmlformats.org/drawingml/2006/main" name="Zpráva o stavu projekt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Širokoúhlá obrazovka</PresentationFormat>
  <Paragraphs>126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Zpráva o stavu projektu</vt:lpstr>
      <vt:lpstr>Prezentace aplikace PowerPoint</vt:lpstr>
      <vt:lpstr>O nás - Svaz dovozců automobilů - SDA  </vt:lpstr>
      <vt:lpstr>Aktuální situace vývoje registrací vozidel a vozového parku  </vt:lpstr>
      <vt:lpstr>Trh okolních zemí s elektromobily a plug-in hybridy, porovnání se SRN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registrací ojetých osobních automobilů</vt:lpstr>
      <vt:lpstr>Prezentace aplikace PowerPoint</vt:lpstr>
      <vt:lpstr>Vliv na stáří vozového parku</vt:lpstr>
      <vt:lpstr>Prezentace aplikace PowerPoint</vt:lpstr>
      <vt:lpstr>Odhad prodejů elektromobilů v EU</vt:lpstr>
      <vt:lpstr>Odhad prodejů elektromobilů v ČR - Národní akční plán Čistá mobilita</vt:lpstr>
      <vt:lpstr>Odhad prodejů elektromobilů v ČR SDA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2020-09-11T14:30:40Z</dcterms:created>
  <dcterms:modified xsi:type="dcterms:W3CDTF">2022-10-26T09:52:29Z</dcterms:modified>
</cp:coreProperties>
</file>