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4" r:id="rId9"/>
    <p:sldId id="265" r:id="rId10"/>
    <p:sldId id="267" r:id="rId11"/>
    <p:sldId id="268" r:id="rId12"/>
    <p:sldId id="263" r:id="rId13"/>
    <p:sldId id="266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99"/>
    <a:srgbClr val="FF9797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Střední styl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 showGuides="1">
      <p:cViewPr>
        <p:scale>
          <a:sx n="70" d="100"/>
          <a:sy n="70" d="100"/>
        </p:scale>
        <p:origin x="428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440B73-B36C-3ED5-15B7-C7DB6D84F9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13F622-1992-5FA5-ED54-FC062C44D6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E08930B-F377-7287-8A9F-FB594ABB4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CA04E8B-2F71-C878-7756-29B39DE05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6EA2368-B4E3-4329-AD17-90277B671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018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6D01B8-EB82-287A-0032-67FAED5B0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A00202F-555A-F1E3-2442-FEF2C3B75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561E26-F9FD-9000-4DB5-E8433912D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4277B8-E250-2929-2B95-A2B070802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01A1C4-C94B-2BC1-E237-E5A1884AF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46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92651D5C-0B15-94B0-B3D4-8DC713DB1A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26FB4A4-97E4-4EF5-69E1-1F6328DAA6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6987D72-5B75-B64B-FEE8-E41F259F4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E7CC56-ED1B-8F0E-377C-860590242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CBF20E-D67C-7308-59C2-FA15D1CFA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58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1F0ABF-0A18-C204-EF9E-2F30A850C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51CFC7-031C-11E2-2AE4-D7FEB8A9C0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18C6BC2-7185-0B41-FA35-D53EC18E2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25C8663-EC18-77D7-414B-52E4B45EC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6FFADA4-E240-A80F-4FC3-0603FD49E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09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CCDE9D-8012-DF6B-0820-4564E3987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2246197-54B4-EB75-1BCF-473E805599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40704D5-C963-0D33-FA02-239B6CF90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094C5CD-139A-866F-58EE-F4810A6BA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925831A-3315-F265-8453-5341BAAE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96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83109A-09F1-A056-6916-DCF3ED95AB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2EC159-5823-88AC-66AC-4C5D64DB1C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9220645-E19B-7BDF-DF73-7BF3A038F3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247893E-AFA6-D0C0-E1FC-DA1DFD046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FC8750A-B74A-2C69-2205-8C8F479FF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DC05572-0E62-FD4B-127B-6E1519FF7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588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5AB4D5-75E1-F632-3AF1-A5C9569A7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BFDF83B-654D-B620-1313-4DCF5EB433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17FDCBC-A3B3-6390-A768-53139AA56E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A83D86-6946-70B2-2CCB-A5A7A031DF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AC2D2FB-4C3E-F2B4-0B1F-01F71842DA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D2CC2274-D217-8096-DDE3-EC772419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B033BD2-7873-F1DF-A44B-6BD976E54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1C418B4-6616-A917-8218-D130A0636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550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7610AE-0C8B-FE21-EAD7-C84EBECEB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5A70E427-13E1-8663-07D8-199E66CB1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0A36B3E8-DDFE-D720-B093-400F38407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E35219EC-F60F-5AF6-CC1B-AE383D16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196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F0A7BE7-F03A-DA2B-A71F-0677C5503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A52AFBE-4624-401B-F6B8-FE786B32F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300FBE-732A-44D6-73EA-66BA4B29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4075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BC049D-3B90-058B-C6A7-312301264B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639471C-44A4-A4D1-E4E2-FDBC9E587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2296D60-9CB2-D761-1612-5FCBEAA670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4E387F-7DF8-DDA5-DE20-318D623F5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0962704-AE5C-2D02-5CFE-ED571E201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D680F24-0C7B-530D-C6B1-07C981BEC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356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FCAFF8-FEE7-2CEE-CE27-60F1481E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D257331-D740-6F10-D099-DE11778E57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D1488E4-8423-03FF-565A-338ED2921C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C2072AC-9DC4-BAD6-A3C3-BF2E8D79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3361E7E-08E4-E22C-8A70-6971FD128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5EAB0F1-C06D-E17C-7CD5-9FAB1FF4B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594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0F56E8CF-E242-AD10-E59E-E57A38BCE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A1DD50-0B88-DA36-1858-E705478A32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9B4F182-6CC9-C6D2-B4C0-485A629289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30BB6-F96C-4E5E-A9B4-2279850D545B}" type="datetimeFigureOut">
              <a:rPr lang="cs-CZ" smtClean="0"/>
              <a:t>26.10.2022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2318F8-AF17-1F44-D40D-14AEC044A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06443DA-2DE3-FC75-B871-95A55C05E4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1CB6-0DB3-44B2-B158-BEAED66D5A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3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9113CC-C1B0-19B5-2E64-776458269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4199" y="498190"/>
            <a:ext cx="11483602" cy="2400071"/>
          </a:xfrm>
        </p:spPr>
        <p:txBody>
          <a:bodyPr>
            <a:normAutofit/>
          </a:bodyPr>
          <a:lstStyle/>
          <a:p>
            <a:r>
              <a:rPr lang="cs-CZ" sz="5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Alternativní zdroje energie v dopravě a současná energetické krize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944EBE-8A46-5CE4-02F8-CAE1A2D2AD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54199" y="4114800"/>
            <a:ext cx="11483602" cy="2126768"/>
          </a:xfrm>
        </p:spPr>
        <p:txBody>
          <a:bodyPr>
            <a:normAutofit lnSpcReduction="10000"/>
          </a:bodyPr>
          <a:lstStyle/>
          <a:p>
            <a:r>
              <a:rPr lang="cs-CZ" sz="4000" dirty="0"/>
              <a:t>Milan Pospíšil, VŠCHT Praha </a:t>
            </a:r>
          </a:p>
          <a:p>
            <a:r>
              <a:rPr lang="cs-CZ" sz="3200" dirty="0">
                <a:sym typeface="Symbol" panose="05050102010706020507" pitchFamily="18" charset="2"/>
              </a:rPr>
              <a:t> kolektiv expertů FS ČVUT, COŽP UK, VÚZT, ČAPPO, ČTP Bio </a:t>
            </a:r>
            <a:endParaRPr lang="cs-CZ" sz="3200" dirty="0"/>
          </a:p>
          <a:p>
            <a:endParaRPr lang="cs-CZ" dirty="0"/>
          </a:p>
          <a:p>
            <a:r>
              <a:rPr lang="cs-CZ" sz="3200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PETROL Summit 2022, Praha 26.10.2022 </a:t>
            </a:r>
          </a:p>
        </p:txBody>
      </p:sp>
    </p:spTree>
    <p:extLst>
      <p:ext uri="{BB962C8B-B14F-4D97-AF65-F5344CB8AC3E}">
        <p14:creationId xmlns:p14="http://schemas.microsoft.com/office/powerpoint/2010/main" val="2218770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7C2BC-BCE5-4158-B675-DA29083C5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176" y="365125"/>
            <a:ext cx="11603736" cy="951611"/>
          </a:xfrm>
        </p:spPr>
        <p:txBody>
          <a:bodyPr>
            <a:normAutofit/>
          </a:bodyPr>
          <a:lstStyle/>
          <a:p>
            <a:r>
              <a:rPr lang="cs-CZ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GHG/OZE v r. 2020 dle </a:t>
            </a:r>
            <a:r>
              <a:rPr lang="cs-CZ" sz="4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</a:t>
            </a:r>
            <a:r>
              <a:rPr lang="cs-CZ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stav r. 2030</a:t>
            </a:r>
            <a:endParaRPr lang="cs-CZ" sz="4200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E9E75F60-FC5E-44FA-AEEB-6972E15AD9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3453505"/>
              </p:ext>
            </p:extLst>
          </p:nvPr>
        </p:nvGraphicFramePr>
        <p:xfrm>
          <a:off x="1030225" y="1645920"/>
          <a:ext cx="4880864" cy="4693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77">
                  <a:extLst>
                    <a:ext uri="{9D8B030D-6E8A-4147-A177-3AD203B41FA5}">
                      <a16:colId xmlns:a16="http://schemas.microsoft.com/office/drawing/2014/main" val="440753797"/>
                    </a:ext>
                  </a:extLst>
                </a:gridCol>
                <a:gridCol w="2087487">
                  <a:extLst>
                    <a:ext uri="{9D8B030D-6E8A-4147-A177-3AD203B41FA5}">
                      <a16:colId xmlns:a16="http://schemas.microsoft.com/office/drawing/2014/main" val="2354063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chemeClr val="bg1"/>
                          </a:solidFill>
                        </a:rPr>
                        <a:t>Kategorie vozidla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>
                          <a:solidFill>
                            <a:schemeClr val="bg1"/>
                          </a:solidFill>
                        </a:rPr>
                        <a:t>Počet vozidel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21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OA - BEV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260 000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1394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LDV - BEV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13 000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42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BUS - BEV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400</a:t>
                      </a:r>
                    </a:p>
                  </a:txBody>
                  <a:tcPr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4929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OA - FC H2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260 000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44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LDV - FC H2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8 000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982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BUS - FC H2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2 100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267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OA - CNG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25 000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7369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LDV - CNG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8 500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888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BUS - CNG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1 600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634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HDV - LNG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3 200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5505913"/>
                  </a:ext>
                </a:extLst>
              </a:tr>
            </a:tbl>
          </a:graphicData>
        </a:graphic>
      </p:graphicFrame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E7734902-6211-4E10-961A-70C9259C0F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49691"/>
              </p:ext>
            </p:extLst>
          </p:nvPr>
        </p:nvGraphicFramePr>
        <p:xfrm>
          <a:off x="6169152" y="1645920"/>
          <a:ext cx="4966208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93377">
                  <a:extLst>
                    <a:ext uri="{9D8B030D-6E8A-4147-A177-3AD203B41FA5}">
                      <a16:colId xmlns:a16="http://schemas.microsoft.com/office/drawing/2014/main" val="440753797"/>
                    </a:ext>
                  </a:extLst>
                </a:gridCol>
                <a:gridCol w="2172831">
                  <a:extLst>
                    <a:ext uri="{9D8B030D-6E8A-4147-A177-3AD203B41FA5}">
                      <a16:colId xmlns:a16="http://schemas.microsoft.com/office/drawing/2014/main" val="23540636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2200" b="1" dirty="0">
                          <a:solidFill>
                            <a:schemeClr val="bg1"/>
                          </a:solidFill>
                        </a:rPr>
                        <a:t>Kategorie vozidla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b="1" dirty="0">
                          <a:solidFill>
                            <a:schemeClr val="bg1"/>
                          </a:solidFill>
                        </a:rPr>
                        <a:t>Počet vozidel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72134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200" dirty="0"/>
                        <a:t>ŽD OSOBNÍ - FC 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50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028582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200" dirty="0"/>
                        <a:t>ŽD NÁKLADNÍ - FC H2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200" dirty="0"/>
                        <a:t>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70139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60649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AD0E8-A09B-4526-9E0D-3EA91F473D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853" y="245402"/>
            <a:ext cx="11163459" cy="769372"/>
          </a:xfrm>
        </p:spPr>
        <p:txBody>
          <a:bodyPr>
            <a:normAutofit/>
          </a:bodyPr>
          <a:lstStyle/>
          <a:p>
            <a:pPr algn="ctr"/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Zajímavé souvislosti ve vztahu s </a:t>
            </a:r>
            <a:r>
              <a:rPr lang="cs-CZ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elektromobilitou</a:t>
            </a:r>
            <a:endParaRPr lang="cs-CZ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ástupný obsah 2">
            <a:extLst>
              <a:ext uri="{FF2B5EF4-FFF2-40B4-BE49-F238E27FC236}">
                <a16:creationId xmlns:a16="http://schemas.microsoft.com/office/drawing/2014/main" id="{2EDDD1EB-ABB8-4A31-AC51-9D0C90185D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7526" y="5688245"/>
            <a:ext cx="10876947" cy="593033"/>
          </a:xfrm>
          <a:solidFill>
            <a:srgbClr val="FFFF99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 algn="ctr">
              <a:spcAft>
                <a:spcPts val="1200"/>
              </a:spcAft>
              <a:buNone/>
            </a:pPr>
            <a:r>
              <a:rPr lang="cs-CZ" dirty="0"/>
              <a:t>Podpora veřejné dopravy je efektivnější než podpora individuální dopravy 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A7BA484B-FCB4-44FF-A246-DDAAE26BA16D}"/>
              </a:ext>
            </a:extLst>
          </p:cNvPr>
          <p:cNvSpPr txBox="1"/>
          <p:nvPr/>
        </p:nvSpPr>
        <p:spPr>
          <a:xfrm>
            <a:off x="4555543" y="2415331"/>
            <a:ext cx="4446884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provoz 500 tis. EEV vozidel </a:t>
            </a:r>
          </a:p>
          <a:p>
            <a:r>
              <a:rPr lang="cs-CZ" sz="2400" b="1" dirty="0"/>
              <a:t>	</a:t>
            </a:r>
            <a:r>
              <a:rPr lang="cs-CZ" sz="2400" b="1" dirty="0">
                <a:solidFill>
                  <a:srgbClr val="C00000"/>
                </a:solidFill>
              </a:rPr>
              <a:t>= spotřeba 2 </a:t>
            </a:r>
            <a:r>
              <a:rPr lang="cs-CZ" sz="2400" b="1" dirty="0" err="1">
                <a:solidFill>
                  <a:srgbClr val="C00000"/>
                </a:solidFill>
              </a:rPr>
              <a:t>TWh</a:t>
            </a:r>
            <a:r>
              <a:rPr lang="cs-CZ" sz="2400" b="1" dirty="0">
                <a:solidFill>
                  <a:srgbClr val="C00000"/>
                </a:solidFill>
              </a:rPr>
              <a:t> el. en.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916AC997-0654-4285-B968-ABC2CE9E80EF}"/>
              </a:ext>
            </a:extLst>
          </p:cNvPr>
          <p:cNvSpPr txBox="1"/>
          <p:nvPr/>
        </p:nvSpPr>
        <p:spPr>
          <a:xfrm>
            <a:off x="5953733" y="3505268"/>
            <a:ext cx="4446884" cy="83099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provoz 500 tis. EEV vozidel </a:t>
            </a:r>
          </a:p>
          <a:p>
            <a:r>
              <a:rPr lang="cs-CZ" sz="2400" b="1" dirty="0"/>
              <a:t>	</a:t>
            </a:r>
            <a:r>
              <a:rPr lang="cs-CZ" sz="2400" b="1" dirty="0">
                <a:solidFill>
                  <a:srgbClr val="C00000"/>
                </a:solidFill>
              </a:rPr>
              <a:t>= úspora 500 tis. t BA/NM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D69F4603-B370-4E85-A5B6-79C19C0211DD}"/>
              </a:ext>
            </a:extLst>
          </p:cNvPr>
          <p:cNvSpPr txBox="1"/>
          <p:nvPr/>
        </p:nvSpPr>
        <p:spPr>
          <a:xfrm>
            <a:off x="1398190" y="1204768"/>
            <a:ext cx="2811334" cy="4293483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sz="4000" b="1" dirty="0"/>
              <a:t>300 PJ</a:t>
            </a:r>
          </a:p>
          <a:p>
            <a:r>
              <a:rPr lang="cs-CZ" sz="2400" b="1" dirty="0"/>
              <a:t>= 83 </a:t>
            </a:r>
            <a:r>
              <a:rPr lang="cs-CZ" sz="2400" b="1" dirty="0" err="1"/>
              <a:t>TWh</a:t>
            </a:r>
            <a:r>
              <a:rPr lang="cs-CZ" sz="2400" b="1" dirty="0"/>
              <a:t> el. en.</a:t>
            </a:r>
          </a:p>
          <a:p>
            <a:r>
              <a:rPr lang="cs-CZ" sz="2400" b="1" dirty="0"/>
              <a:t>= 6,8 mil. t BA/NM</a:t>
            </a:r>
          </a:p>
          <a:p>
            <a:endParaRPr lang="cs-CZ" b="1" dirty="0"/>
          </a:p>
          <a:p>
            <a:pPr>
              <a:spcAft>
                <a:spcPts val="600"/>
              </a:spcAft>
            </a:pPr>
            <a:r>
              <a:rPr lang="cs-CZ" b="1" u="sng" dirty="0"/>
              <a:t>Roční produkce el. en. v ČR:</a:t>
            </a:r>
          </a:p>
          <a:p>
            <a:pPr>
              <a:tabLst>
                <a:tab pos="1612900" algn="l"/>
              </a:tabLst>
            </a:pPr>
            <a:r>
              <a:rPr lang="cs-CZ" b="1" dirty="0"/>
              <a:t>Uhelné </a:t>
            </a:r>
            <a:r>
              <a:rPr lang="cs-CZ" b="1" dirty="0" err="1"/>
              <a:t>elektr</a:t>
            </a:r>
            <a:r>
              <a:rPr lang="cs-CZ" b="1" dirty="0"/>
              <a:t>.	37,5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 err="1"/>
              <a:t>Paroplyn</a:t>
            </a:r>
            <a:r>
              <a:rPr lang="cs-CZ" b="1" dirty="0"/>
              <a:t>	5,5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Bioplyn/odpad	3,5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JE Temelín	16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JE Dukovany	14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Fotovoltaika	2,5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Větrné </a:t>
            </a:r>
            <a:r>
              <a:rPr lang="cs-CZ" b="1" dirty="0" err="1"/>
              <a:t>elektr</a:t>
            </a:r>
            <a:r>
              <a:rPr lang="cs-CZ" b="1" dirty="0"/>
              <a:t>.	0,7 </a:t>
            </a:r>
            <a:r>
              <a:rPr lang="cs-CZ" b="1" dirty="0" err="1"/>
              <a:t>TWh</a:t>
            </a:r>
            <a:endParaRPr lang="cs-CZ" b="1" dirty="0"/>
          </a:p>
          <a:p>
            <a:pPr>
              <a:tabLst>
                <a:tab pos="1612900" algn="l"/>
              </a:tabLst>
            </a:pPr>
            <a:r>
              <a:rPr lang="cs-CZ" b="1" dirty="0"/>
              <a:t>Vodní </a:t>
            </a:r>
            <a:r>
              <a:rPr lang="cs-CZ" b="1" dirty="0" err="1"/>
              <a:t>elektr</a:t>
            </a:r>
            <a:r>
              <a:rPr lang="cs-CZ" b="1" dirty="0"/>
              <a:t>.	2,5 </a:t>
            </a:r>
            <a:r>
              <a:rPr lang="cs-CZ" b="1" dirty="0" err="1"/>
              <a:t>TWh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753181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0D601A-6A17-BB52-3AFD-F6BD7C860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6719" y="365126"/>
            <a:ext cx="11331787" cy="826981"/>
          </a:xfrm>
        </p:spPr>
        <p:txBody>
          <a:bodyPr>
            <a:normAutofit/>
          </a:bodyPr>
          <a:lstStyle/>
          <a:p>
            <a:r>
              <a:rPr lang="cs-CZ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otázky pro současné období energetické krize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735EC3-EAF6-39C1-5EDF-87344BB54B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19" y="1314027"/>
            <a:ext cx="11440160" cy="5296746"/>
          </a:xfrm>
        </p:spPr>
        <p:txBody>
          <a:bodyPr>
            <a:normAutofit/>
          </a:bodyPr>
          <a:lstStyle/>
          <a:p>
            <a:pPr marL="176213" indent="-176213">
              <a:lnSpc>
                <a:spcPct val="100000"/>
              </a:lnSpc>
              <a:tabLst>
                <a:tab pos="176213" algn="l"/>
              </a:tabLst>
            </a:pPr>
            <a:r>
              <a:rPr lang="cs-CZ" dirty="0"/>
              <a:t>Disponibilní množství obnovitelné elektřiny za konkurenceschopnou cenu</a:t>
            </a:r>
            <a:br>
              <a:rPr lang="cs-CZ" dirty="0"/>
            </a:br>
            <a:r>
              <a:rPr lang="cs-CZ" dirty="0"/>
              <a:t>a) pro přímé využití v dopravě </a:t>
            </a:r>
            <a:br>
              <a:rPr lang="cs-CZ" dirty="0"/>
            </a:br>
            <a:r>
              <a:rPr lang="cs-CZ" dirty="0"/>
              <a:t>b) pro výrobu vodíku pro dopravu</a:t>
            </a:r>
          </a:p>
          <a:p>
            <a:pPr marL="17621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>
                <a:solidFill>
                  <a:srgbClr val="C00000"/>
                </a:solidFill>
              </a:rPr>
              <a:t>Nebude primárně preferována spotřeba v průmyslu a domácnostech?</a:t>
            </a:r>
          </a:p>
          <a:p>
            <a:pPr marL="176213" indent="-176213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Dostatečné veřejné finanční prostředky pro subvencování</a:t>
            </a:r>
            <a:br>
              <a:rPr lang="cs-CZ" dirty="0"/>
            </a:br>
            <a:r>
              <a:rPr lang="cs-CZ" dirty="0"/>
              <a:t>a) výroby pokročilých biopaliv (FT-</a:t>
            </a:r>
            <a:r>
              <a:rPr lang="cs-CZ" dirty="0" err="1"/>
              <a:t>fuels</a:t>
            </a:r>
            <a:r>
              <a:rPr lang="cs-CZ" dirty="0"/>
              <a:t>), RFNBO (H</a:t>
            </a:r>
            <a:r>
              <a:rPr lang="cs-CZ" baseline="-25000" dirty="0"/>
              <a:t>2</a:t>
            </a:r>
            <a:r>
              <a:rPr lang="cs-CZ" dirty="0"/>
              <a:t>) nebo RCF (</a:t>
            </a:r>
            <a:r>
              <a:rPr lang="cs-CZ" dirty="0" err="1"/>
              <a:t>eFuels</a:t>
            </a:r>
            <a:r>
              <a:rPr lang="cs-CZ" dirty="0"/>
              <a:t>)</a:t>
            </a:r>
            <a:br>
              <a:rPr lang="cs-CZ" dirty="0"/>
            </a:br>
            <a:r>
              <a:rPr lang="cs-CZ" dirty="0"/>
              <a:t>b) obnovy vozového parku – dotace nákupu BEV, FC-EV, HDV-LNG</a:t>
            </a:r>
          </a:p>
          <a:p>
            <a:pPr marL="17621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>
                <a:solidFill>
                  <a:srgbClr val="C00000"/>
                </a:solidFill>
              </a:rPr>
              <a:t>Nebudou výrazně omezovány výdaje státního rozpočtu (snižování zadlužení)?</a:t>
            </a:r>
          </a:p>
          <a:p>
            <a:pPr marL="176213" indent="-176213"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Disponibilita biomasy a odpadů pro výrobu pohonných hmot </a:t>
            </a:r>
          </a:p>
          <a:p>
            <a:pPr marL="176213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i="1" dirty="0">
                <a:solidFill>
                  <a:srgbClr val="C00000"/>
                </a:solidFill>
              </a:rPr>
              <a:t>Nebude biomasa primárně určena pro přímé energetické využití nebo jako půdní zdroj uhlíku v zemědělství? Nebude preferována výroba potravin? </a:t>
            </a:r>
          </a:p>
        </p:txBody>
      </p:sp>
    </p:spTree>
    <p:extLst>
      <p:ext uri="{BB962C8B-B14F-4D97-AF65-F5344CB8AC3E}">
        <p14:creationId xmlns:p14="http://schemas.microsoft.com/office/powerpoint/2010/main" val="1752002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5B14E2-AF1C-E6E9-A9EB-1DFC28A54F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sz="5400" dirty="0"/>
              <a:t>Děkuji za pozornost</a:t>
            </a:r>
          </a:p>
          <a:p>
            <a:pPr marL="0" indent="0" algn="ctr">
              <a:buNone/>
            </a:pPr>
            <a:endParaRPr lang="cs-CZ" sz="5400" dirty="0"/>
          </a:p>
          <a:p>
            <a:pPr marL="0" indent="0" algn="ctr">
              <a:buNone/>
            </a:pPr>
            <a:endParaRPr lang="cs-CZ" sz="5400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Výzkum probíhá v rámci projektu TAČR THÉTA MOSUMO TK04010099</a:t>
            </a:r>
          </a:p>
        </p:txBody>
      </p:sp>
    </p:spTree>
    <p:extLst>
      <p:ext uri="{BB962C8B-B14F-4D97-AF65-F5344CB8AC3E}">
        <p14:creationId xmlns:p14="http://schemas.microsoft.com/office/powerpoint/2010/main" val="2849396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8C7FA8-4579-5B5B-53D7-7B5F574EC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721" y="365126"/>
            <a:ext cx="11080006" cy="799888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Směrnice RED je nesmrtelná: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&gt;&gt;&gt;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7AAD98-1627-E683-5C63-933454BC30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547" y="1384562"/>
            <a:ext cx="11361333" cy="5348131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dirty="0"/>
              <a:t>Podstatná změna filozofie pro hodnocení dopadů použití OZE v dopravě</a:t>
            </a:r>
            <a:br>
              <a:rPr lang="cs-CZ" dirty="0"/>
            </a:br>
            <a:r>
              <a:rPr lang="cs-CZ" dirty="0"/>
              <a:t>           </a:t>
            </a:r>
            <a:r>
              <a:rPr lang="cs-CZ" dirty="0">
                <a:solidFill>
                  <a:srgbClr val="C00000"/>
                </a:solidFill>
              </a:rPr>
              <a:t>důraz kladen na bilancování emisí GHG namísto náhrady OZE !!!!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dirty="0"/>
              <a:t>Podpora využívání obnovitelných paliv nebiologického původu (RFNBO)</a:t>
            </a:r>
            <a:br>
              <a:rPr lang="cs-CZ" dirty="0"/>
            </a:br>
            <a:r>
              <a:rPr lang="cs-CZ" dirty="0"/>
              <a:t>           </a:t>
            </a:r>
            <a:r>
              <a:rPr lang="cs-CZ" dirty="0">
                <a:solidFill>
                  <a:srgbClr val="00B050"/>
                </a:solidFill>
              </a:rPr>
              <a:t>vodík barvy zelené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dirty="0"/>
              <a:t>Podpora tzv. distribuovaných skladovacích zařízení pro elektrickou energii</a:t>
            </a:r>
            <a:br>
              <a:rPr lang="cs-CZ" dirty="0"/>
            </a:br>
            <a:r>
              <a:rPr lang="cs-CZ" dirty="0"/>
              <a:t>           </a:t>
            </a:r>
            <a:r>
              <a:rPr lang="cs-CZ" dirty="0">
                <a:solidFill>
                  <a:srgbClr val="0000FF"/>
                </a:solidFill>
              </a:rPr>
              <a:t>flexibilní řízené ukládání/čerpání elektřiny z OZE do/z baterií EV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dirty="0"/>
              <a:t>Role recyklovaných paliv s obsahem uhlíku (RCF)            </a:t>
            </a:r>
            <a:r>
              <a:rPr lang="cs-CZ" dirty="0" err="1">
                <a:solidFill>
                  <a:schemeClr val="accent4">
                    <a:lumMod val="50000"/>
                  </a:schemeClr>
                </a:solidFill>
              </a:rPr>
              <a:t>eFuels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 (CO</a:t>
            </a:r>
            <a:r>
              <a:rPr lang="cs-CZ" baseline="-25000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cs-CZ" dirty="0">
                <a:solidFill>
                  <a:schemeClr val="accent4">
                    <a:lumMod val="50000"/>
                  </a:schemeClr>
                </a:solidFill>
              </a:rPr>
              <a:t>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dirty="0"/>
              <a:t>Sledovány nově i emise GHG z letecké a námořní dopravy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cs-CZ" dirty="0"/>
              <a:t>Komise zřídí tzv. databázi Unie pro sledování kapalných a plynných paliv </a:t>
            </a:r>
            <a:br>
              <a:rPr lang="cs-CZ" dirty="0"/>
            </a:br>
            <a:r>
              <a:rPr lang="cs-CZ" dirty="0"/>
              <a:t>a RCF paliv             </a:t>
            </a:r>
            <a:r>
              <a:rPr lang="cs-CZ" dirty="0">
                <a:solidFill>
                  <a:srgbClr val="9900FF"/>
                </a:solidFill>
              </a:rPr>
              <a:t>zabránění riziku dvojího uplatnění nároku</a:t>
            </a:r>
          </a:p>
        </p:txBody>
      </p:sp>
      <p:sp>
        <p:nvSpPr>
          <p:cNvPr id="4" name="Šipka: doprava 3">
            <a:extLst>
              <a:ext uri="{FF2B5EF4-FFF2-40B4-BE49-F238E27FC236}">
                <a16:creationId xmlns:a16="http://schemas.microsoft.com/office/drawing/2014/main" id="{57AED519-0525-1B1C-6296-DC61927DE8AF}"/>
              </a:ext>
            </a:extLst>
          </p:cNvPr>
          <p:cNvSpPr/>
          <p:nvPr/>
        </p:nvSpPr>
        <p:spPr>
          <a:xfrm>
            <a:off x="815603" y="2831078"/>
            <a:ext cx="763051" cy="315310"/>
          </a:xfrm>
          <a:prstGeom prst="rightArrow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5" name="Šipka: doprava 4">
            <a:extLst>
              <a:ext uri="{FF2B5EF4-FFF2-40B4-BE49-F238E27FC236}">
                <a16:creationId xmlns:a16="http://schemas.microsoft.com/office/drawing/2014/main" id="{8EBF75F3-9D80-F33A-A0AF-880E3DF6CC93}"/>
              </a:ext>
            </a:extLst>
          </p:cNvPr>
          <p:cNvSpPr/>
          <p:nvPr/>
        </p:nvSpPr>
        <p:spPr>
          <a:xfrm>
            <a:off x="815603" y="3836739"/>
            <a:ext cx="763051" cy="315310"/>
          </a:xfrm>
          <a:prstGeom prst="rightArrow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: doprava 5">
            <a:extLst>
              <a:ext uri="{FF2B5EF4-FFF2-40B4-BE49-F238E27FC236}">
                <a16:creationId xmlns:a16="http://schemas.microsoft.com/office/drawing/2014/main" id="{F6BDD639-A3C3-CE5A-C68A-FE7525F46163}"/>
              </a:ext>
            </a:extLst>
          </p:cNvPr>
          <p:cNvSpPr/>
          <p:nvPr/>
        </p:nvSpPr>
        <p:spPr>
          <a:xfrm>
            <a:off x="2531476" y="6055593"/>
            <a:ext cx="763051" cy="315310"/>
          </a:xfrm>
          <a:prstGeom prst="rightArrow">
            <a:avLst/>
          </a:prstGeom>
          <a:noFill/>
          <a:ln w="38100">
            <a:solidFill>
              <a:srgbClr val="99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: doprava 6">
            <a:extLst>
              <a:ext uri="{FF2B5EF4-FFF2-40B4-BE49-F238E27FC236}">
                <a16:creationId xmlns:a16="http://schemas.microsoft.com/office/drawing/2014/main" id="{698D6B41-DD83-7683-028A-2F4D30CC2DBE}"/>
              </a:ext>
            </a:extLst>
          </p:cNvPr>
          <p:cNvSpPr/>
          <p:nvPr/>
        </p:nvSpPr>
        <p:spPr>
          <a:xfrm>
            <a:off x="815603" y="1825417"/>
            <a:ext cx="763051" cy="315310"/>
          </a:xfrm>
          <a:prstGeom prst="rightArrow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8" name="Šipka: doprava 7">
            <a:extLst>
              <a:ext uri="{FF2B5EF4-FFF2-40B4-BE49-F238E27FC236}">
                <a16:creationId xmlns:a16="http://schemas.microsoft.com/office/drawing/2014/main" id="{A5E89D87-C7BB-9316-3BFC-9AE538DB2C3B}"/>
              </a:ext>
            </a:extLst>
          </p:cNvPr>
          <p:cNvSpPr/>
          <p:nvPr/>
        </p:nvSpPr>
        <p:spPr>
          <a:xfrm>
            <a:off x="7890349" y="4436179"/>
            <a:ext cx="763051" cy="315310"/>
          </a:xfrm>
          <a:prstGeom prst="rightArrow">
            <a:avLst/>
          </a:prstGeom>
          <a:noFill/>
          <a:ln w="3810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2798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61E36-F8A4-DF81-8894-0CCE84E5A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79" y="365126"/>
            <a:ext cx="11250507" cy="779567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jsou hlavní rozdíly mezi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CE1C8BB7-0395-1295-0534-615A661348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0681035"/>
              </p:ext>
            </p:extLst>
          </p:nvPr>
        </p:nvGraphicFramePr>
        <p:xfrm>
          <a:off x="487679" y="1417407"/>
          <a:ext cx="11026990" cy="4561666"/>
        </p:xfrm>
        <a:graphic>
          <a:graphicData uri="http://schemas.openxmlformats.org/drawingml/2006/table">
            <a:tbl>
              <a:tblPr firstRow="1" firstCol="1" bandRow="1"/>
              <a:tblGrid>
                <a:gridCol w="7084908">
                  <a:extLst>
                    <a:ext uri="{9D8B030D-6E8A-4147-A177-3AD203B41FA5}">
                      <a16:colId xmlns:a16="http://schemas.microsoft.com/office/drawing/2014/main" val="21031397"/>
                    </a:ext>
                  </a:extLst>
                </a:gridCol>
                <a:gridCol w="1971041">
                  <a:extLst>
                    <a:ext uri="{9D8B030D-6E8A-4147-A177-3AD203B41FA5}">
                      <a16:colId xmlns:a16="http://schemas.microsoft.com/office/drawing/2014/main" val="2089616185"/>
                    </a:ext>
                  </a:extLst>
                </a:gridCol>
                <a:gridCol w="1971041">
                  <a:extLst>
                    <a:ext uri="{9D8B030D-6E8A-4147-A177-3AD203B41FA5}">
                      <a16:colId xmlns:a16="http://schemas.microsoft.com/office/drawing/2014/main" val="961305716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Požadavek, limit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693235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Snížení intenzity emisí GHG v r. 2030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limitu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13 %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2165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OZE na spotřebě v dopravě v r. 2030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14 %</a:t>
                      </a:r>
                      <a:br>
                        <a:rPr lang="cs-CZ" sz="20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(min. 10,6 %)</a:t>
                      </a:r>
                      <a:r>
                        <a:rPr lang="cs-CZ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limitu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9574613"/>
                  </a:ext>
                </a:extLst>
              </a:tr>
              <a:tr h="983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cs-CZ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3084279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Započítání podílu pokročilých biopaliv dle An. IX/A do spotřeby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294536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Započítání podílu pokročilých biopaliv dle An. IX/B do spotřeby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0464769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Započítání podílu ostatních biopaliv, RFNBO a RCF do spotřeby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080028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Započítání podílu elektřiny z OZE v silniční dopravě do spotřeby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79812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Započítání podílu elektřiny z OZE v železniční dopravě do spotřeby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1,5x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860111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699F9D40-A3F8-2194-EFED-48DD756C459D}"/>
              </a:ext>
            </a:extLst>
          </p:cNvPr>
          <p:cNvSpPr txBox="1"/>
          <p:nvPr/>
        </p:nvSpPr>
        <p:spPr>
          <a:xfrm>
            <a:off x="487679" y="6184053"/>
            <a:ext cx="665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*) s jednonásobným započítáním podílu</a:t>
            </a:r>
          </a:p>
        </p:txBody>
      </p:sp>
    </p:spTree>
    <p:extLst>
      <p:ext uri="{BB962C8B-B14F-4D97-AF65-F5344CB8AC3E}">
        <p14:creationId xmlns:p14="http://schemas.microsoft.com/office/powerpoint/2010/main" val="1506673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861E36-F8A4-DF81-8894-0CCE84E5A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7679" y="365126"/>
            <a:ext cx="11250507" cy="942128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Jaké jsou hlavní rozdíly mezi </a:t>
            </a:r>
            <a:r>
              <a:rPr lang="cs-C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 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(2)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10383D4C-7C6F-FA5E-4C4F-65B1FB4EA3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5822790"/>
              </p:ext>
            </p:extLst>
          </p:nvPr>
        </p:nvGraphicFramePr>
        <p:xfrm>
          <a:off x="487679" y="1564640"/>
          <a:ext cx="11026990" cy="4609379"/>
        </p:xfrm>
        <a:graphic>
          <a:graphicData uri="http://schemas.openxmlformats.org/drawingml/2006/table">
            <a:tbl>
              <a:tblPr firstRow="1" firstCol="1" bandRow="1"/>
              <a:tblGrid>
                <a:gridCol w="7084908">
                  <a:extLst>
                    <a:ext uri="{9D8B030D-6E8A-4147-A177-3AD203B41FA5}">
                      <a16:colId xmlns:a16="http://schemas.microsoft.com/office/drawing/2014/main" val="21031397"/>
                    </a:ext>
                  </a:extLst>
                </a:gridCol>
                <a:gridCol w="1971041">
                  <a:extLst>
                    <a:ext uri="{9D8B030D-6E8A-4147-A177-3AD203B41FA5}">
                      <a16:colId xmlns:a16="http://schemas.microsoft.com/office/drawing/2014/main" val="2089616185"/>
                    </a:ext>
                  </a:extLst>
                </a:gridCol>
                <a:gridCol w="1971041">
                  <a:extLst>
                    <a:ext uri="{9D8B030D-6E8A-4147-A177-3AD203B41FA5}">
                      <a16:colId xmlns:a16="http://schemas.microsoft.com/office/drawing/2014/main" val="961305716"/>
                    </a:ext>
                  </a:extLst>
                </a:gridCol>
              </a:tblGrid>
              <a:tr h="54720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Požadavek, limit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rgbClr val="C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800" dirty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RED III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693235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pokročilých biopaliv dle An. IX/A na spotřebě v r. 2022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0,2 %</a:t>
                      </a:r>
                      <a:b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(min. 0,1 %)</a:t>
                      </a:r>
                      <a:r>
                        <a:rPr lang="cs-CZ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0,2 %</a:t>
                      </a:r>
                      <a:endParaRPr lang="cs-CZ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521652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pokročilých biopaliv dle An. IX/A na spotřebě v r. 2025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1,0 %</a:t>
                      </a:r>
                      <a:b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(min. 0,5 %)</a:t>
                      </a:r>
                      <a:r>
                        <a:rPr lang="cs-CZ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0,5 %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957461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pokročilých biopaliv dle  An. IX/A na spotřebě v r. 2030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3,5 %</a:t>
                      </a:r>
                      <a:br>
                        <a:rPr lang="cs-CZ" sz="2000" b="1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(min. 1,75 %)</a:t>
                      </a:r>
                      <a:r>
                        <a:rPr lang="cs-CZ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2,2 %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94536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RFNBO na spotřebě v r. 2030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limitu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b="1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min. 2,6 %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0464769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biopaliv 1.G na celkové spotřebě OZE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max. 7 %</a:t>
                      </a:r>
                      <a:b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r. 2020 + 1 %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max. 7 %</a:t>
                      </a:r>
                      <a:b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r. 2020 + 1 %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6080028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biopaliv dle An. IX/B započítaných do spotřeby energie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max. 3,4 %</a:t>
                      </a:r>
                      <a:br>
                        <a:rPr lang="cs-CZ" sz="2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(min. 1,7 %)</a:t>
                      </a:r>
                      <a:r>
                        <a:rPr lang="cs-CZ" sz="1600" baseline="30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max. 1,7 %</a:t>
                      </a:r>
                      <a:endParaRPr lang="cs-CZ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798123"/>
                  </a:ext>
                </a:extLst>
              </a:tr>
              <a:tr h="547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Podíl RCF na spotřebě v r. 2030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možný, </a:t>
                      </a:r>
                      <a:b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limitu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možný,</a:t>
                      </a:r>
                      <a:b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cs-CZ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bez limitu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3860111"/>
                  </a:ext>
                </a:extLst>
              </a:tr>
            </a:tbl>
          </a:graphicData>
        </a:graphic>
      </p:graphicFrame>
      <p:sp>
        <p:nvSpPr>
          <p:cNvPr id="7" name="TextovéPole 6">
            <a:extLst>
              <a:ext uri="{FF2B5EF4-FFF2-40B4-BE49-F238E27FC236}">
                <a16:creationId xmlns:a16="http://schemas.microsoft.com/office/drawing/2014/main" id="{D690C05B-DCB5-74F8-CD02-31F722B521C8}"/>
              </a:ext>
            </a:extLst>
          </p:cNvPr>
          <p:cNvSpPr txBox="1"/>
          <p:nvPr/>
        </p:nvSpPr>
        <p:spPr>
          <a:xfrm>
            <a:off x="487679" y="6308208"/>
            <a:ext cx="6658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*) s jednonásobným započítáním podílu</a:t>
            </a:r>
          </a:p>
        </p:txBody>
      </p:sp>
    </p:spTree>
    <p:extLst>
      <p:ext uri="{BB962C8B-B14F-4D97-AF65-F5344CB8AC3E}">
        <p14:creationId xmlns:p14="http://schemas.microsoft.com/office/powerpoint/2010/main" val="2701649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BA715E3-C259-6D09-2058-3F6A5EEF9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8959" y="365125"/>
            <a:ext cx="11142133" cy="854075"/>
          </a:xfrm>
        </p:spPr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Reálná dostupnost paliv na bázi OZE v dopravě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A22F05C-4762-58E7-855D-E952ED31D8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6372" y="1710477"/>
            <a:ext cx="11094720" cy="4595495"/>
          </a:xfrm>
        </p:spPr>
        <p:txBody>
          <a:bodyPr/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b="1" dirty="0"/>
              <a:t>Biopaliva 1.G</a:t>
            </a:r>
            <a:r>
              <a:rPr lang="cs-CZ" dirty="0"/>
              <a:t>: </a:t>
            </a:r>
            <a:r>
              <a:rPr lang="cs-CZ" dirty="0">
                <a:solidFill>
                  <a:srgbClr val="C00000"/>
                </a:solidFill>
              </a:rPr>
              <a:t>FAME, HVO, </a:t>
            </a:r>
            <a:r>
              <a:rPr lang="cs-CZ" dirty="0" err="1">
                <a:solidFill>
                  <a:srgbClr val="C00000"/>
                </a:solidFill>
              </a:rPr>
              <a:t>EtOH</a:t>
            </a:r>
            <a:r>
              <a:rPr lang="cs-CZ" dirty="0">
                <a:solidFill>
                  <a:srgbClr val="C00000"/>
                </a:solidFill>
              </a:rPr>
              <a:t>, ETBE</a:t>
            </a:r>
            <a:r>
              <a:rPr lang="cs-CZ" dirty="0"/>
              <a:t>, </a:t>
            </a:r>
            <a:r>
              <a:rPr lang="cs-CZ" dirty="0" err="1"/>
              <a:t>BioCNG</a:t>
            </a:r>
            <a:endParaRPr lang="cs-CZ" dirty="0"/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b="1" dirty="0"/>
              <a:t>Biopaliva dle An. IX/B</a:t>
            </a:r>
            <a:r>
              <a:rPr lang="cs-CZ" dirty="0"/>
              <a:t>: UCOME,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dirty="0">
                <a:solidFill>
                  <a:srgbClr val="C00000"/>
                </a:solidFill>
              </a:rPr>
              <a:t>HUCO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b="1" dirty="0"/>
              <a:t>Pokročilá biopaliva dle An. IX/A: </a:t>
            </a:r>
            <a:r>
              <a:rPr lang="cs-CZ" dirty="0"/>
              <a:t>FT-</a:t>
            </a:r>
            <a:r>
              <a:rPr lang="cs-CZ" dirty="0" err="1"/>
              <a:t>fuels</a:t>
            </a:r>
            <a:r>
              <a:rPr lang="cs-CZ" dirty="0"/>
              <a:t> (NM, BA, </a:t>
            </a:r>
            <a:r>
              <a:rPr lang="cs-CZ" dirty="0" err="1"/>
              <a:t>MeOH</a:t>
            </a:r>
            <a:r>
              <a:rPr lang="cs-CZ" dirty="0"/>
              <a:t>, DME), </a:t>
            </a:r>
            <a:r>
              <a:rPr lang="cs-CZ" dirty="0" err="1">
                <a:solidFill>
                  <a:srgbClr val="C00000"/>
                </a:solidFill>
              </a:rPr>
              <a:t>BioCNG</a:t>
            </a:r>
            <a:endParaRPr lang="cs-CZ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b="1" dirty="0"/>
              <a:t>RFNBO paliva :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zelený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vodík</a:t>
            </a:r>
            <a:r>
              <a:rPr lang="cs-CZ" dirty="0"/>
              <a:t> (pouze elektrolýza na bázi OZE)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b="1" dirty="0"/>
              <a:t>RCF paliva: </a:t>
            </a:r>
            <a:r>
              <a:rPr lang="cs-CZ" dirty="0" err="1"/>
              <a:t>eFuels</a:t>
            </a:r>
            <a:r>
              <a:rPr lang="cs-CZ" dirty="0"/>
              <a:t>, pyrolyzáty odpadních plastů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cs-CZ" b="1" dirty="0"/>
              <a:t>Elektrická energie: </a:t>
            </a:r>
            <a:r>
              <a:rPr lang="cs-CZ" dirty="0"/>
              <a:t> </a:t>
            </a:r>
            <a:r>
              <a:rPr lang="cs-CZ" dirty="0">
                <a:solidFill>
                  <a:srgbClr val="C00000"/>
                </a:solidFill>
              </a:rPr>
              <a:t>podíl zelené elektrické energie </a:t>
            </a:r>
            <a:r>
              <a:rPr lang="cs-CZ" dirty="0"/>
              <a:t>(na bázi OZE)</a:t>
            </a:r>
          </a:p>
        </p:txBody>
      </p:sp>
    </p:spTree>
    <p:extLst>
      <p:ext uri="{BB962C8B-B14F-4D97-AF65-F5344CB8AC3E}">
        <p14:creationId xmlns:p14="http://schemas.microsoft.com/office/powerpoint/2010/main" val="3686526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7FC20-A424-47FA-14EF-B63C78BFD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53" y="365126"/>
            <a:ext cx="11521439" cy="847301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Predikce GHG/OZE v dopravě dle 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8D50D6-10B6-A3E3-9755-5940BA12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455" y="1486958"/>
            <a:ext cx="11087946" cy="471064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Vstupní data pro výpočet: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přepravní výkony </a:t>
            </a:r>
            <a:r>
              <a:rPr lang="cs-CZ" dirty="0"/>
              <a:t>pro jednotlivé druhy osobní a nákladní dopravy </a:t>
            </a:r>
            <a:br>
              <a:rPr lang="cs-CZ" dirty="0"/>
            </a:br>
            <a:r>
              <a:rPr lang="cs-CZ" dirty="0"/>
              <a:t>(osobo km; tuno km) → </a:t>
            </a:r>
            <a:r>
              <a:rPr lang="cs-CZ" i="1" dirty="0"/>
              <a:t>železniční, silniční, MHD, lodní, (letecká)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měrná spotřeba energie </a:t>
            </a:r>
            <a:r>
              <a:rPr lang="cs-CZ" dirty="0"/>
              <a:t>pro realizaci přepravních výkonů </a:t>
            </a:r>
            <a:br>
              <a:rPr lang="cs-CZ" dirty="0"/>
            </a:br>
            <a:r>
              <a:rPr lang="cs-CZ" dirty="0"/>
              <a:t>(MJ/tuno km; MJ/ osobo km) → </a:t>
            </a:r>
            <a:r>
              <a:rPr lang="cs-CZ" i="1" dirty="0"/>
              <a:t>ICE-BA, ICE-NM, ICE-CNG/LNG, ICE-LPG, FC-H2, HYBRID, BEV, EV v osobní a nákladní dopravě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skladba vozového parku </a:t>
            </a:r>
            <a:r>
              <a:rPr lang="cs-CZ" i="1" dirty="0"/>
              <a:t>→ dle druhu paliva a kategorie vozidla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GHG emisní faktory paliv </a:t>
            </a:r>
            <a:r>
              <a:rPr lang="cs-CZ" dirty="0"/>
              <a:t>(g CO</a:t>
            </a:r>
            <a:r>
              <a:rPr lang="cs-CZ" baseline="-25000" dirty="0"/>
              <a:t>2</a:t>
            </a:r>
            <a:r>
              <a:rPr lang="cs-CZ" dirty="0"/>
              <a:t>/MJ) </a:t>
            </a:r>
            <a:r>
              <a:rPr lang="cs-CZ" i="1" dirty="0"/>
              <a:t>→ v celém životním cyklu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podíl OZE v daném palivu a jeho energetický obsah</a:t>
            </a:r>
          </a:p>
        </p:txBody>
      </p:sp>
    </p:spTree>
    <p:extLst>
      <p:ext uri="{BB962C8B-B14F-4D97-AF65-F5344CB8AC3E}">
        <p14:creationId xmlns:p14="http://schemas.microsoft.com/office/powerpoint/2010/main" val="2403899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57FC20-A424-47FA-14EF-B63C78BFD2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2853" y="365126"/>
            <a:ext cx="11521439" cy="847301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Predikce GHG/OZE v dopravě dle 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výstup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28D50D6-10B6-A3E3-9755-5940BA127A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4454" y="1486958"/>
            <a:ext cx="11189545" cy="4710642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cs-CZ" dirty="0"/>
              <a:t>Výstupy modelového výpočtu: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spotřeba jednotlivých druhů paliv a jednotlivých složek OZE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počty vozidel dle jednotlivých druhů paliv a kategorií vozidel</a:t>
            </a:r>
            <a:r>
              <a:rPr lang="cs-CZ" i="1" dirty="0"/>
              <a:t>  </a:t>
            </a:r>
            <a:endParaRPr lang="cs-CZ" b="1" dirty="0">
              <a:solidFill>
                <a:srgbClr val="C0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efektivita vytížení dopravních prostředků </a:t>
            </a:r>
            <a:r>
              <a:rPr lang="cs-CZ" i="1" dirty="0"/>
              <a:t>→ roční proběh km, obsazenost osobami, vytíženost nákladem, 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00B050"/>
                </a:solidFill>
              </a:rPr>
              <a:t>produkce emisí GHG z dopravy resp. snížení emisí GHG</a:t>
            </a:r>
            <a:r>
              <a:rPr lang="cs-CZ" b="1" dirty="0">
                <a:solidFill>
                  <a:srgbClr val="C00000"/>
                </a:solidFill>
              </a:rPr>
              <a:t> 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00B050"/>
                </a:solidFill>
              </a:rPr>
              <a:t>náhrada fosilních paliv pohonnými hmotami na bázi OZE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C00000"/>
                </a:solidFill>
              </a:rPr>
              <a:t>fiskální dopady spotřeby pohonných hmot (SD, DPH)</a:t>
            </a:r>
          </a:p>
        </p:txBody>
      </p:sp>
    </p:spTree>
    <p:extLst>
      <p:ext uri="{BB962C8B-B14F-4D97-AF65-F5344CB8AC3E}">
        <p14:creationId xmlns:p14="http://schemas.microsoft.com/office/powerpoint/2010/main" val="2135827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DA4B7-1A1B-BB19-4337-39D57DDA7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361" y="365125"/>
            <a:ext cx="11559278" cy="807829"/>
          </a:xfrm>
        </p:spPr>
        <p:txBody>
          <a:bodyPr>
            <a:normAutofit/>
          </a:bodyPr>
          <a:lstStyle/>
          <a:p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GHG/OZE v r. 2020 dle </a:t>
            </a:r>
            <a:r>
              <a:rPr lang="cs-CZ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</a:t>
            </a:r>
            <a:r>
              <a:rPr lang="cs-CZ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skutečnost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48D67498-656A-4C68-6932-83F1C8665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413367"/>
              </p:ext>
            </p:extLst>
          </p:nvPr>
        </p:nvGraphicFramePr>
        <p:xfrm>
          <a:off x="788591" y="1428539"/>
          <a:ext cx="5614992" cy="51480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4488607">
                  <a:extLst>
                    <a:ext uri="{9D8B030D-6E8A-4147-A177-3AD203B41FA5}">
                      <a16:colId xmlns:a16="http://schemas.microsoft.com/office/drawing/2014/main" val="3522835475"/>
                    </a:ext>
                  </a:extLst>
                </a:gridCol>
                <a:gridCol w="1126385">
                  <a:extLst>
                    <a:ext uri="{9D8B030D-6E8A-4147-A177-3AD203B41FA5}">
                      <a16:colId xmlns:a16="http://schemas.microsoft.com/office/drawing/2014/main" val="402605765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Podíl OZE (%)  </a:t>
                      </a:r>
                      <a:endParaRPr lang="cs-CZ" sz="2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6,3 %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12119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1.G (%) </a:t>
                      </a:r>
                      <a:endParaRPr lang="pl-PL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4,6 %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16864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dle RED </a:t>
                      </a:r>
                      <a:r>
                        <a:rPr lang="cs-CZ" sz="22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IXa</a:t>
                      </a:r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0,0 %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86247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dle RED </a:t>
                      </a:r>
                      <a:r>
                        <a:rPr lang="cs-CZ" sz="22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IXb</a:t>
                      </a:r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1,4 %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11514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RFNBO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0,0 %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16212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</a:t>
                      </a:r>
                      <a:r>
                        <a:rPr lang="cs-CZ" sz="22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el.en</a:t>
                      </a:r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.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0,3 %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6133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Redukce emisí GHG (%)</a:t>
                      </a:r>
                      <a:endParaRPr lang="cs-CZ" sz="2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6,0 %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6399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NM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2,8 %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86072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BA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92593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CNG/LNG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0,3 %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89238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H2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4986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el. energie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1,4 %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4604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2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Celkem energie v dopravě (PJ)</a:t>
                      </a:r>
                      <a:endParaRPr lang="pl-PL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7594390"/>
                  </a:ext>
                </a:extLst>
              </a:tr>
            </a:tbl>
          </a:graphicData>
        </a:graphic>
      </p:graphicFrame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C91C70E-DCBC-E4F0-0D34-CB35DC267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1872015"/>
              </p:ext>
            </p:extLst>
          </p:nvPr>
        </p:nvGraphicFramePr>
        <p:xfrm>
          <a:off x="6843717" y="1301115"/>
          <a:ext cx="3493639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346">
                  <a:extLst>
                    <a:ext uri="{9D8B030D-6E8A-4147-A177-3AD203B41FA5}">
                      <a16:colId xmlns:a16="http://schemas.microsoft.com/office/drawing/2014/main" val="1580720368"/>
                    </a:ext>
                  </a:extLst>
                </a:gridCol>
                <a:gridCol w="1441293">
                  <a:extLst>
                    <a:ext uri="{9D8B030D-6E8A-4147-A177-3AD203B41FA5}">
                      <a16:colId xmlns:a16="http://schemas.microsoft.com/office/drawing/2014/main" val="1933320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Pohonná hmota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Spotřeba 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NM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4 800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12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FAME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688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UCOME IX/B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3717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HVO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6459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1 470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0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err="1"/>
                        <a:t>EtOH</a:t>
                      </a:r>
                      <a:r>
                        <a:rPr lang="cs-CZ" dirty="0"/>
                        <a:t>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97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ETBE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46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LPG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70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2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CNG fosilní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95 mil. m</a:t>
                      </a:r>
                      <a:r>
                        <a:rPr lang="cs-CZ" baseline="30000" dirty="0"/>
                        <a:t>3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625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H2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0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00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Elektřina železnice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1 920 </a:t>
                      </a:r>
                      <a:r>
                        <a:rPr lang="cs-CZ" dirty="0" err="1"/>
                        <a:t>GWh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90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Elektřina silnice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20 </a:t>
                      </a:r>
                      <a:r>
                        <a:rPr lang="cs-CZ" dirty="0" err="1"/>
                        <a:t>GWh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446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Elektřina OZE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260 </a:t>
                      </a:r>
                      <a:r>
                        <a:rPr lang="cs-CZ" dirty="0" err="1"/>
                        <a:t>GWh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391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513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7DA4B7-1A1B-BB19-4337-39D57DDA7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360" y="365125"/>
            <a:ext cx="11706763" cy="807829"/>
          </a:xfrm>
        </p:spPr>
        <p:txBody>
          <a:bodyPr>
            <a:normAutofit/>
          </a:bodyPr>
          <a:lstStyle/>
          <a:p>
            <a:r>
              <a:rPr lang="cs-CZ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Výpočet GHG/OZE v r. 2020 dle </a:t>
            </a:r>
            <a:r>
              <a:rPr lang="cs-CZ" sz="42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RED III </a:t>
            </a:r>
            <a:r>
              <a:rPr lang="cs-CZ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stav r. 2030</a:t>
            </a:r>
          </a:p>
        </p:txBody>
      </p:sp>
      <p:graphicFrame>
        <p:nvGraphicFramePr>
          <p:cNvPr id="5" name="Tabulka 5">
            <a:extLst>
              <a:ext uri="{FF2B5EF4-FFF2-40B4-BE49-F238E27FC236}">
                <a16:creationId xmlns:a16="http://schemas.microsoft.com/office/drawing/2014/main" id="{3C91C70E-DCBC-E4F0-0D34-CB35DC267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705335"/>
              </p:ext>
            </p:extLst>
          </p:nvPr>
        </p:nvGraphicFramePr>
        <p:xfrm>
          <a:off x="6854297" y="1301115"/>
          <a:ext cx="3493639" cy="5191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2346">
                  <a:extLst>
                    <a:ext uri="{9D8B030D-6E8A-4147-A177-3AD203B41FA5}">
                      <a16:colId xmlns:a16="http://schemas.microsoft.com/office/drawing/2014/main" val="1580720368"/>
                    </a:ext>
                  </a:extLst>
                </a:gridCol>
                <a:gridCol w="1441293">
                  <a:extLst>
                    <a:ext uri="{9D8B030D-6E8A-4147-A177-3AD203B41FA5}">
                      <a16:colId xmlns:a16="http://schemas.microsoft.com/office/drawing/2014/main" val="193332091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Pohonná hmota</a:t>
                      </a:r>
                    </a:p>
                  </a:txBody>
                  <a:tcP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bg1"/>
                          </a:solidFill>
                        </a:rPr>
                        <a:t>Spotřeba </a:t>
                      </a:r>
                    </a:p>
                  </a:txBody>
                  <a:tcPr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5896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NM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4 300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37128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FAME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195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668862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UCOME IX/B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105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63717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HVO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60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64598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BA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1 250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30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 err="1"/>
                        <a:t>EtOH</a:t>
                      </a:r>
                      <a:r>
                        <a:rPr lang="cs-CZ" dirty="0"/>
                        <a:t>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85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139708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ETBE 1.G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54662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LPG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65 </a:t>
                      </a:r>
                      <a:r>
                        <a:rPr lang="cs-CZ" dirty="0" err="1"/>
                        <a:t>kt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7724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bio CNG IX/A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95 mil. m</a:t>
                      </a:r>
                      <a:r>
                        <a:rPr lang="cs-CZ" baseline="30000" dirty="0"/>
                        <a:t>3</a:t>
                      </a:r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46253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H2 RFNBO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55 </a:t>
                      </a:r>
                      <a:r>
                        <a:rPr lang="cs-CZ" dirty="0" err="1"/>
                        <a:t>kt</a:t>
                      </a:r>
                      <a:endParaRPr lang="cs-CZ" baseline="30000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8001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Elektřina železnice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1 320 </a:t>
                      </a:r>
                      <a:r>
                        <a:rPr lang="cs-CZ" dirty="0" err="1"/>
                        <a:t>GWh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9021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Elektřina silnice</a:t>
                      </a:r>
                    </a:p>
                  </a:txBody>
                  <a:tcP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970 </a:t>
                      </a:r>
                      <a:r>
                        <a:rPr lang="cs-CZ" dirty="0" err="1"/>
                        <a:t>GWh</a:t>
                      </a:r>
                      <a:endParaRPr lang="cs-CZ" dirty="0"/>
                    </a:p>
                  </a:txBody>
                  <a:tcPr anchor="ctr"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8446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cs-CZ" dirty="0"/>
                        <a:t>Elektřina OZE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/>
                        <a:t>2 290 </a:t>
                      </a:r>
                      <a:r>
                        <a:rPr lang="cs-CZ" dirty="0" err="1"/>
                        <a:t>GWh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33391666"/>
                  </a:ext>
                </a:extLst>
              </a:tr>
            </a:tbl>
          </a:graphicData>
        </a:graphic>
      </p:graphicFrame>
      <p:sp>
        <p:nvSpPr>
          <p:cNvPr id="3" name="TextovéPole 2">
            <a:extLst>
              <a:ext uri="{FF2B5EF4-FFF2-40B4-BE49-F238E27FC236}">
                <a16:creationId xmlns:a16="http://schemas.microsoft.com/office/drawing/2014/main" id="{7829DC9F-7873-1AA5-53CD-E0330B4B7D92}"/>
              </a:ext>
            </a:extLst>
          </p:cNvPr>
          <p:cNvSpPr txBox="1"/>
          <p:nvPr/>
        </p:nvSpPr>
        <p:spPr>
          <a:xfrm>
            <a:off x="10421311" y="6062947"/>
            <a:ext cx="1560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</a:rPr>
              <a:t>+2 </a:t>
            </a:r>
            <a:r>
              <a:rPr lang="cs-CZ" sz="2000" b="1" dirty="0" err="1">
                <a:solidFill>
                  <a:srgbClr val="C00000"/>
                </a:solidFill>
              </a:rPr>
              <a:t>TWh</a:t>
            </a:r>
            <a:r>
              <a:rPr lang="cs-CZ" sz="2000" b="1" dirty="0">
                <a:solidFill>
                  <a:srgbClr val="C00000"/>
                </a:solidFill>
              </a:rPr>
              <a:t> OZE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C0BFA00-EFB3-8741-9032-2134CA675D6F}"/>
              </a:ext>
            </a:extLst>
          </p:cNvPr>
          <p:cNvSpPr txBox="1"/>
          <p:nvPr/>
        </p:nvSpPr>
        <p:spPr>
          <a:xfrm>
            <a:off x="10462680" y="4637082"/>
            <a:ext cx="1477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</a:rPr>
              <a:t>+ 95 mil. m</a:t>
            </a:r>
            <a:r>
              <a:rPr lang="cs-CZ" sz="2000" b="1" baseline="30000" dirty="0">
                <a:solidFill>
                  <a:srgbClr val="C00000"/>
                </a:solidFill>
              </a:rPr>
              <a:t>3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2195CBC-85D6-BAD7-E7CD-380E11C69107}"/>
              </a:ext>
            </a:extLst>
          </p:cNvPr>
          <p:cNvSpPr txBox="1"/>
          <p:nvPr/>
        </p:nvSpPr>
        <p:spPr>
          <a:xfrm>
            <a:off x="10462680" y="5037192"/>
            <a:ext cx="1477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</a:rPr>
              <a:t>+3 </a:t>
            </a:r>
            <a:r>
              <a:rPr lang="cs-CZ" sz="2000" b="1" dirty="0" err="1">
                <a:solidFill>
                  <a:srgbClr val="C00000"/>
                </a:solidFill>
              </a:rPr>
              <a:t>TWh</a:t>
            </a:r>
            <a:r>
              <a:rPr lang="cs-CZ" sz="2000" b="1" dirty="0">
                <a:solidFill>
                  <a:srgbClr val="C00000"/>
                </a:solidFill>
              </a:rPr>
              <a:t> OZE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45ECB476-7311-4CFF-91BA-C193033E68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320017"/>
              </p:ext>
            </p:extLst>
          </p:nvPr>
        </p:nvGraphicFramePr>
        <p:xfrm>
          <a:off x="788591" y="1428539"/>
          <a:ext cx="5614992" cy="51480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4488607">
                  <a:extLst>
                    <a:ext uri="{9D8B030D-6E8A-4147-A177-3AD203B41FA5}">
                      <a16:colId xmlns:a16="http://schemas.microsoft.com/office/drawing/2014/main" val="3522835475"/>
                    </a:ext>
                  </a:extLst>
                </a:gridCol>
                <a:gridCol w="1126385">
                  <a:extLst>
                    <a:ext uri="{9D8B030D-6E8A-4147-A177-3AD203B41FA5}">
                      <a16:colId xmlns:a16="http://schemas.microsoft.com/office/drawing/2014/main" val="4026057651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Podíl OZE (%)  </a:t>
                      </a:r>
                      <a:endParaRPr lang="cs-CZ" sz="22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1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13,7 %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12119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1.G (%) </a:t>
                      </a:r>
                      <a:endParaRPr lang="pl-PL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4,4 %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1168643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dle RED </a:t>
                      </a:r>
                      <a:r>
                        <a:rPr lang="cs-CZ" sz="22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IXa</a:t>
                      </a:r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2,3 %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9862478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dle RED </a:t>
                      </a:r>
                      <a:r>
                        <a:rPr lang="cs-CZ" sz="22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IXb</a:t>
                      </a:r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1,2 %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5115142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RFNBO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2,6 %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16212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z toho podíl OZE </a:t>
                      </a:r>
                      <a:r>
                        <a:rPr lang="cs-CZ" sz="22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el.en</a:t>
                      </a:r>
                      <a:r>
                        <a:rPr lang="cs-CZ" sz="22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. (%) </a:t>
                      </a:r>
                      <a:endParaRPr lang="cs-CZ" sz="2200" b="0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3,2 %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06133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1" u="none" strike="noStrike" dirty="0">
                          <a:solidFill>
                            <a:srgbClr val="0000FF"/>
                          </a:solidFill>
                          <a:effectLst/>
                        </a:rPr>
                        <a:t>Redukce emisí GHG (%)</a:t>
                      </a:r>
                      <a:endParaRPr lang="cs-CZ" sz="2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14,1 %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826399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NM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2,7 %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2860726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BA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1,1 %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925935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CNG/LNG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2,2 %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989238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H2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2,0 %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9498677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z toho el. energie (%)</a:t>
                      </a: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5,9 %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460400"/>
                  </a:ext>
                </a:extLst>
              </a:tr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pl-PL" sz="22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Celkem energie v dopravě (PJ)</a:t>
                      </a:r>
                      <a:endParaRPr lang="pl-PL" sz="2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2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263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307594390"/>
                  </a:ext>
                </a:extLst>
              </a:tr>
            </a:tbl>
          </a:graphicData>
        </a:graphic>
      </p:graphicFrame>
      <p:sp>
        <p:nvSpPr>
          <p:cNvPr id="9" name="TextovéPole 8">
            <a:extLst>
              <a:ext uri="{FF2B5EF4-FFF2-40B4-BE49-F238E27FC236}">
                <a16:creationId xmlns:a16="http://schemas.microsoft.com/office/drawing/2014/main" id="{10F7F3C9-A8E1-4C0F-9277-8570775AE774}"/>
              </a:ext>
            </a:extLst>
          </p:cNvPr>
          <p:cNvSpPr txBox="1"/>
          <p:nvPr/>
        </p:nvSpPr>
        <p:spPr>
          <a:xfrm>
            <a:off x="10765656" y="1591921"/>
            <a:ext cx="871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</a:rPr>
              <a:t>-10 %</a:t>
            </a:r>
            <a:endParaRPr lang="cs-CZ" sz="2000" b="1" baseline="30000" dirty="0">
              <a:solidFill>
                <a:srgbClr val="C00000"/>
              </a:solidFill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7EE21F5-5147-46A0-A656-131F55DA5E64}"/>
              </a:ext>
            </a:extLst>
          </p:cNvPr>
          <p:cNvSpPr txBox="1"/>
          <p:nvPr/>
        </p:nvSpPr>
        <p:spPr>
          <a:xfrm>
            <a:off x="10765656" y="3114501"/>
            <a:ext cx="871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>
                <a:solidFill>
                  <a:srgbClr val="C00000"/>
                </a:solidFill>
              </a:rPr>
              <a:t>-15 %</a:t>
            </a:r>
            <a:endParaRPr lang="cs-CZ" sz="2000" b="1" baseline="30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159692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1485</Words>
  <Application>Microsoft Office PowerPoint</Application>
  <PresentationFormat>Širokoúhlá obrazovka</PresentationFormat>
  <Paragraphs>261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Symbol</vt:lpstr>
      <vt:lpstr>Times New Roman</vt:lpstr>
      <vt:lpstr>Motiv Office</vt:lpstr>
      <vt:lpstr>Alternativní zdroje energie v dopravě a současná energetické krize</vt:lpstr>
      <vt:lpstr>Směrnice RED je nesmrtelná: RED II  &gt;&gt;&gt;  RED III </vt:lpstr>
      <vt:lpstr>Jaké jsou hlavní rozdíly mezi RED II a RED III   (1)</vt:lpstr>
      <vt:lpstr>Jaké jsou hlavní rozdíly mezi RED II a RED III   (2)</vt:lpstr>
      <vt:lpstr>Reálná dostupnost paliv na bázi OZE v dopravě</vt:lpstr>
      <vt:lpstr>Predikce GHG/OZE v dopravě dle RED III - vstup</vt:lpstr>
      <vt:lpstr>Predikce GHG/OZE v dopravě dle RED III - výstup</vt:lpstr>
      <vt:lpstr>Výpočet GHG/OZE v r. 2020 dle RED III - skutečnost</vt:lpstr>
      <vt:lpstr>Výpočet GHG/OZE v r. 2020 dle RED III – stav r. 2030</vt:lpstr>
      <vt:lpstr>Výpočet GHG/OZE v r. 2020 dle RED III – stav r. 2030</vt:lpstr>
      <vt:lpstr>Zajímavé souvislosti ve vztahu s elektromobilitou</vt:lpstr>
      <vt:lpstr>Klíčové otázky pro současné období energetické krize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Alternativní zdroje energie v dopravě a současná energetické krize</dc:title>
  <dc:creator>Pospisil Milan</dc:creator>
  <cp:lastModifiedBy>Pospisil Milan</cp:lastModifiedBy>
  <cp:revision>12</cp:revision>
  <dcterms:created xsi:type="dcterms:W3CDTF">2022-10-25T19:17:08Z</dcterms:created>
  <dcterms:modified xsi:type="dcterms:W3CDTF">2022-10-26T09:38:19Z</dcterms:modified>
</cp:coreProperties>
</file>