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6" r:id="rId5"/>
    <p:sldId id="289" r:id="rId6"/>
    <p:sldId id="301" r:id="rId7"/>
    <p:sldId id="304" r:id="rId8"/>
    <p:sldId id="298" r:id="rId9"/>
    <p:sldId id="299" r:id="rId10"/>
    <p:sldId id="302" r:id="rId11"/>
    <p:sldId id="318" r:id="rId12"/>
    <p:sldId id="290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ydra Tomáš" initials="VT" lastIdx="0" clrIdx="0">
    <p:extLst>
      <p:ext uri="{19B8F6BF-5375-455C-9EA6-DF929625EA0E}">
        <p15:presenceInfo xmlns:p15="http://schemas.microsoft.com/office/powerpoint/2012/main" userId="S-1-5-21-796845957-861567501-682003330-118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EE71"/>
    <a:srgbClr val="6EE08C"/>
    <a:srgbClr val="0C067E"/>
    <a:srgbClr val="403D7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65846" autoAdjust="0"/>
  </p:normalViewPr>
  <p:slideViewPr>
    <p:cSldViewPr snapToGrid="0">
      <p:cViewPr varScale="1">
        <p:scale>
          <a:sx n="114" d="100"/>
          <a:sy n="114" d="100"/>
        </p:scale>
        <p:origin x="5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4AFFA-F2F9-48E9-894A-944DB6A6AED1}" type="datetime4">
              <a:rPr lang="cs-CZ" smtClean="0"/>
              <a:t>25. října 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67E7B-6E1B-4AFB-885E-3316E34E5CE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424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36867-55E5-4BB4-832A-55F9ED1715FB}" type="datetime4">
              <a:rPr lang="cs-CZ" smtClean="0"/>
              <a:t>25. října 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D8F7E-B287-41E6-A470-F8E85A8B0EE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7843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8F7E-B287-41E6-A470-F8E85A8B0EE3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35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8F7E-B287-41E6-A470-F8E85A8B0EE3}" type="slidenum">
              <a:rPr lang="cs-CZ" smtClean="0"/>
              <a:t>2</a:t>
            </a:fld>
            <a:endParaRPr lang="cs-CZ" dirty="0"/>
          </a:p>
        </p:txBody>
      </p:sp>
      <p:sp>
        <p:nvSpPr>
          <p:cNvPr id="6" name="Zástupný symbol pro poznámky 5">
            <a:extLst>
              <a:ext uri="{FF2B5EF4-FFF2-40B4-BE49-F238E27FC236}">
                <a16:creationId xmlns:a16="http://schemas.microsoft.com/office/drawing/2014/main" id="{E34DAA0D-56A2-4CE4-83A8-404B6D43F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9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8F7E-B287-41E6-A470-F8E85A8B0EE3}" type="slidenum">
              <a:rPr lang="cs-CZ" smtClean="0"/>
              <a:t>3</a:t>
            </a:fld>
            <a:endParaRPr lang="cs-CZ" dirty="0"/>
          </a:p>
        </p:txBody>
      </p:sp>
      <p:sp>
        <p:nvSpPr>
          <p:cNvPr id="6" name="Zástupný symbol pro poznámky 5">
            <a:extLst>
              <a:ext uri="{FF2B5EF4-FFF2-40B4-BE49-F238E27FC236}">
                <a16:creationId xmlns:a16="http://schemas.microsoft.com/office/drawing/2014/main" id="{48EE3065-395D-4C6D-B49B-F0D9BC5A8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84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8F7E-B287-41E6-A470-F8E85A8B0EE3}" type="slidenum">
              <a:rPr lang="cs-CZ" smtClean="0"/>
              <a:t>4</a:t>
            </a:fld>
            <a:endParaRPr lang="cs-CZ" dirty="0"/>
          </a:p>
        </p:txBody>
      </p:sp>
      <p:sp>
        <p:nvSpPr>
          <p:cNvPr id="6" name="Zástupný symbol pro poznámky 5">
            <a:extLst>
              <a:ext uri="{FF2B5EF4-FFF2-40B4-BE49-F238E27FC236}">
                <a16:creationId xmlns:a16="http://schemas.microsoft.com/office/drawing/2014/main" id="{81369820-C924-4CB2-B69A-D560B1C09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239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8F7E-B287-41E6-A470-F8E85A8B0EE3}" type="slidenum">
              <a:rPr lang="cs-CZ" smtClean="0"/>
              <a:t>5</a:t>
            </a:fld>
            <a:endParaRPr lang="cs-CZ" dirty="0"/>
          </a:p>
        </p:txBody>
      </p:sp>
      <p:sp>
        <p:nvSpPr>
          <p:cNvPr id="6" name="Zástupný symbol pro poznámky 5">
            <a:extLst>
              <a:ext uri="{FF2B5EF4-FFF2-40B4-BE49-F238E27FC236}">
                <a16:creationId xmlns:a16="http://schemas.microsoft.com/office/drawing/2014/main" id="{B08AFA18-C348-4E01-8128-79E94B369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91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8F7E-B287-41E6-A470-F8E85A8B0EE3}" type="slidenum">
              <a:rPr lang="cs-CZ" smtClean="0"/>
              <a:t>6</a:t>
            </a:fld>
            <a:endParaRPr lang="cs-CZ" dirty="0"/>
          </a:p>
        </p:txBody>
      </p:sp>
      <p:sp>
        <p:nvSpPr>
          <p:cNvPr id="6" name="Zástupný symbol pro poznámky 5">
            <a:extLst>
              <a:ext uri="{FF2B5EF4-FFF2-40B4-BE49-F238E27FC236}">
                <a16:creationId xmlns:a16="http://schemas.microsoft.com/office/drawing/2014/main" id="{16634BF4-7EB6-4220-94B6-B836C8DE8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97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8F7E-B287-41E6-A470-F8E85A8B0EE3}" type="slidenum">
              <a:rPr lang="cs-CZ" smtClean="0"/>
              <a:t>7</a:t>
            </a:fld>
            <a:endParaRPr lang="cs-CZ" dirty="0"/>
          </a:p>
        </p:txBody>
      </p:sp>
      <p:sp>
        <p:nvSpPr>
          <p:cNvPr id="6" name="Zástupný symbol pro poznámky 5">
            <a:extLst>
              <a:ext uri="{FF2B5EF4-FFF2-40B4-BE49-F238E27FC236}">
                <a16:creationId xmlns:a16="http://schemas.microsoft.com/office/drawing/2014/main" id="{26B1F03B-48E2-485A-BB03-F3BCD426E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974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8F7E-B287-41E6-A470-F8E85A8B0EE3}" type="slidenum">
              <a:rPr lang="cs-CZ" smtClean="0"/>
              <a:t>8</a:t>
            </a:fld>
            <a:endParaRPr lang="cs-CZ" dirty="0"/>
          </a:p>
        </p:txBody>
      </p:sp>
      <p:sp>
        <p:nvSpPr>
          <p:cNvPr id="6" name="Zástupný symbol pro poznámky 5">
            <a:extLst>
              <a:ext uri="{FF2B5EF4-FFF2-40B4-BE49-F238E27FC236}">
                <a16:creationId xmlns:a16="http://schemas.microsoft.com/office/drawing/2014/main" id="{17FDA55C-4BDD-450A-995E-229541FB9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805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D8F7E-B287-41E6-A470-F8E85A8B0EE3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98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5103-F4B7-4349-B311-9010A39C21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61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5103-F4B7-4349-B311-9010A39C21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16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5103-F4B7-4349-B311-9010A39C21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92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63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5103-F4B7-4349-B311-9010A39C21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7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5103-F4B7-4349-B311-9010A39C21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13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5103-F4B7-4349-B311-9010A39C21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59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5103-F4B7-4349-B311-9010A39C21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2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5103-F4B7-4349-B311-9010A39C21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83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5103-F4B7-4349-B311-9010A39C21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74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5103-F4B7-4349-B311-9010A39C21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32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5103-F4B7-4349-B311-9010A39C21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31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0"/>
                <a:lumOff val="100000"/>
              </a:schemeClr>
            </a:gs>
            <a:gs pos="10000">
              <a:schemeClr val="accent1">
                <a:lumMod val="0"/>
                <a:lumOff val="100000"/>
              </a:schemeClr>
            </a:gs>
            <a:gs pos="100000">
              <a:schemeClr val="accent5">
                <a:lumMod val="75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55103-F4B7-4349-B311-9010A39C21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86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posta@sshr.cz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free-powerpoint-templates-design.com/free-powerpoint-charts-desig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hyperlink" Target="http://www.sshr.cz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hyperlink" Target="https://intranet.sshr.intra/Library/Containers/Documents%20and%20Settings/veda/Local%20Settings/Local%20Settings/Temporary%20Internet%20Files/Content.Outlook/RGAWEWBJ/www.sshr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osta@sshr.cz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://www.free-powerpoint-templates-design.com/free-powerpoint-charts-design/" TargetMode="External"/><Relationship Id="rId10" Type="http://schemas.openxmlformats.org/officeDocument/2006/relationships/image" Target="../media/image6.jpeg"/><Relationship Id="rId4" Type="http://schemas.microsoft.com/office/2007/relationships/hdphoto" Target="../media/hdphoto2.wdp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tranet.sshr.intra/Library/Containers/Documents%20and%20Settings/veda/Local%20Settings/Local%20Settings/Temporary%20Internet%20Files/Content.Outlook/RGAWEWBJ/www.sshr.cz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posta@sshr.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ree-powerpoint-templates-design.com/free-powerpoint-charts-design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microsoft.com/office/2007/relationships/hdphoto" Target="../media/hdphoto2.wdp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ntranet.sshr.intra/Library/Containers/Documents%20and%20Settings/veda/Local%20Settings/Local%20Settings/Temporary%20Internet%20Files/Content.Outlook/RGAWEWBJ/www.sshr.cz" TargetMode="External"/><Relationship Id="rId5" Type="http://schemas.openxmlformats.org/officeDocument/2006/relationships/hyperlink" Target="mailto:posta@sshr.cz" TargetMode="External"/><Relationship Id="rId4" Type="http://schemas.openxmlformats.org/officeDocument/2006/relationships/hyperlink" Target="http://www.free-powerpoint-templates-design.com/free-powerpoint-charts-desig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fif"/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ntranet.sshr.intra/Library/Containers/Documents%20and%20Settings/veda/Local%20Settings/Local%20Settings/Temporary%20Internet%20Files/Content.Outlook/RGAWEWBJ/www.sshr.cz" TargetMode="External"/><Relationship Id="rId5" Type="http://schemas.openxmlformats.org/officeDocument/2006/relationships/hyperlink" Target="mailto:posta@sshr.cz" TargetMode="External"/><Relationship Id="rId4" Type="http://schemas.openxmlformats.org/officeDocument/2006/relationships/hyperlink" Target="http://www.free-powerpoint-templates-design.com/free-powerpoint-charts-design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ntranet.sshr.intra/Library/Containers/Documents%20and%20Settings/veda/Local%20Settings/Local%20Settings/Temporary%20Internet%20Files/Content.Outlook/RGAWEWBJ/www.sshr.cz" TargetMode="External"/><Relationship Id="rId5" Type="http://schemas.openxmlformats.org/officeDocument/2006/relationships/hyperlink" Target="mailto:posta@sshr.cz" TargetMode="External"/><Relationship Id="rId4" Type="http://schemas.openxmlformats.org/officeDocument/2006/relationships/hyperlink" Target="http://www.free-powerpoint-templates-design.com/free-powerpoint-charts-design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png"/><Relationship Id="rId7" Type="http://schemas.openxmlformats.org/officeDocument/2006/relationships/hyperlink" Target="http://intranet.sshr.intra/Library/Containers/Documents%20and%20Settings/veda/Local%20Settings/Local%20Settings/Temporary%20Internet%20Files/Content.Outlook/RGAWEWBJ/www.sshr.c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osta@sshr.cz" TargetMode="External"/><Relationship Id="rId5" Type="http://schemas.openxmlformats.org/officeDocument/2006/relationships/hyperlink" Target="http://www.free-powerpoint-templates-design.com/free-powerpoint-charts-design/" TargetMode="Externa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shr.cz/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mailto:epodatelna@sshr.cz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st2"/>
          <p:cNvPicPr>
            <a:picLocks noChangeAspect="1" noChangeArrowheads="1"/>
          </p:cNvPicPr>
          <p:nvPr/>
        </p:nvPicPr>
        <p:blipFill>
          <a:blip r:embed="rId3">
            <a:lum bright="64000" contrast="-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95" y="188536"/>
            <a:ext cx="5756561" cy="3078119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2" name="Obdélník 31"/>
          <p:cNvSpPr/>
          <p:nvPr/>
        </p:nvSpPr>
        <p:spPr>
          <a:xfrm>
            <a:off x="11987361" y="6749933"/>
            <a:ext cx="192761" cy="108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" name="Obrázek 13"/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840"/>
                    </a14:imgEffect>
                    <a14:imgEffect>
                      <a14:saturation sat="351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0" y="3372100"/>
            <a:ext cx="5809621" cy="2857025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8" name="TextovéPole 7"/>
          <p:cNvSpPr txBox="1"/>
          <p:nvPr/>
        </p:nvSpPr>
        <p:spPr>
          <a:xfrm>
            <a:off x="429981" y="2681880"/>
            <a:ext cx="11321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C067E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„Vliv současné energetické krize na české rezervy“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3" y="304603"/>
            <a:ext cx="2700058" cy="106793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930967" y="5266214"/>
            <a:ext cx="554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C067E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Petrol Summit Praha 26.10. 2022</a:t>
            </a:r>
          </a:p>
        </p:txBody>
      </p:sp>
      <p:sp>
        <p:nvSpPr>
          <p:cNvPr id="12" name="TextBox 33">
            <a:hlinkClick r:id="rId7"/>
          </p:cNvPr>
          <p:cNvSpPr txBox="1"/>
          <p:nvPr/>
        </p:nvSpPr>
        <p:spPr>
          <a:xfrm>
            <a:off x="-3969" y="6363917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Správa státních hmotných rezerv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Šeříková 616/1, 150 85 Praha 5 – Malá Strana</a:t>
            </a:r>
            <a:endParaRPr lang="cs-CZ" altLang="cs-CZ" sz="700" dirty="0">
              <a:latin typeface="Garamond" panose="02020404030301010803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tel.: +420 222 806 111, fax: +420 251 510 314, IS DS: </a:t>
            </a:r>
            <a:r>
              <a:rPr lang="cs-CZ" altLang="cs-CZ" sz="7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4iqaa3x,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e-mail: 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epodatelna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@sshr.cz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WEB: 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www.sshr.cz</a:t>
            </a:r>
            <a:endParaRPr lang="cs-CZ" altLang="cs-CZ" sz="1600" dirty="0">
              <a:latin typeface="Garamond" panose="02020404030301010803" pitchFamily="18" charset="0"/>
            </a:endParaRPr>
          </a:p>
          <a:p>
            <a:pPr algn="ctr"/>
            <a:endParaRPr lang="ko-KR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Obrázek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185" y="5965163"/>
            <a:ext cx="725487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65A2BEA-E97F-4115-961E-7189DCF9CAF6}"/>
              </a:ext>
            </a:extLst>
          </p:cNvPr>
          <p:cNvSpPr/>
          <p:nvPr/>
        </p:nvSpPr>
        <p:spPr>
          <a:xfrm>
            <a:off x="5590095" y="392966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400" dirty="0">
                <a:solidFill>
                  <a:srgbClr val="0C067E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Ing. Pavel Švagr, CSc.</a:t>
            </a:r>
          </a:p>
          <a:p>
            <a:pPr algn="ctr"/>
            <a:r>
              <a:rPr lang="cs-CZ" sz="2400" dirty="0">
                <a:solidFill>
                  <a:srgbClr val="0C067E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předseda SSHR</a:t>
            </a:r>
          </a:p>
        </p:txBody>
      </p:sp>
    </p:spTree>
    <p:extLst>
      <p:ext uri="{BB962C8B-B14F-4D97-AF65-F5344CB8AC3E}">
        <p14:creationId xmlns:p14="http://schemas.microsoft.com/office/powerpoint/2010/main" val="32962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7377"/>
                    </a14:imgEffect>
                    <a14:imgEffect>
                      <a14:saturation sat="0"/>
                    </a14:imgEffect>
                    <a14:imgEffect>
                      <a14:brightnessContrast bright="7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46" y="2224218"/>
            <a:ext cx="7526409" cy="2912233"/>
          </a:xfrm>
          <a:prstGeom prst="rect">
            <a:avLst/>
          </a:prstGeom>
          <a:noFill/>
        </p:spPr>
      </p:pic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" y="164638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  </a:t>
            </a:r>
            <a:r>
              <a:rPr lang="cs-CZ" altLang="ko-KR" sz="3200" b="1" dirty="0">
                <a:solidFill>
                  <a:srgbClr val="0C067E"/>
                </a:solidFill>
                <a:latin typeface="Garamond" panose="02020404030301010803" pitchFamily="18" charset="0"/>
                <a:cs typeface="Arial" pitchFamily="34" charset="0"/>
              </a:rPr>
              <a:t>Aktuální situace na ropném trhu</a:t>
            </a:r>
            <a:endParaRPr lang="en-US" altLang="ko-KR" sz="4267" b="1" dirty="0">
              <a:solidFill>
                <a:srgbClr val="0C067E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59714" y="932723"/>
            <a:ext cx="10475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altLang="ko-KR" sz="2000" b="1" dirty="0">
              <a:solidFill>
                <a:srgbClr val="0C067E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 useBgFill="1">
        <p:nvSpPr>
          <p:cNvPr id="32" name="Obdélník 31"/>
          <p:cNvSpPr/>
          <p:nvPr/>
        </p:nvSpPr>
        <p:spPr>
          <a:xfrm>
            <a:off x="11987361" y="6749933"/>
            <a:ext cx="192761" cy="108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TextBox 33">
            <a:hlinkClick r:id="rId5"/>
          </p:cNvPr>
          <p:cNvSpPr txBox="1"/>
          <p:nvPr/>
        </p:nvSpPr>
        <p:spPr>
          <a:xfrm>
            <a:off x="-3969" y="6363917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Správa státních hmotných rezerv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Šeříková 616/1, 150 85 Praha 5 – Malá Strana</a:t>
            </a:r>
            <a:endParaRPr lang="cs-CZ" altLang="cs-CZ" sz="700" dirty="0">
              <a:latin typeface="Garamond" panose="02020404030301010803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tel.: +420 222 806 111, fax: +420 251 510 314, IS DS: </a:t>
            </a:r>
            <a:r>
              <a:rPr lang="cs-CZ" altLang="cs-CZ" sz="7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4iqaa3x,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e-mail: 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epodatelna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@sshr.cz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www.sshr.cz</a:t>
            </a:r>
            <a:endParaRPr lang="cs-CZ" altLang="cs-CZ" sz="1600" dirty="0">
              <a:latin typeface="Garamond" panose="02020404030301010803" pitchFamily="18" charset="0"/>
            </a:endParaRPr>
          </a:p>
          <a:p>
            <a:pPr algn="ctr"/>
            <a:endParaRPr lang="ko-KR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5" y="247683"/>
            <a:ext cx="1604558" cy="634641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92499" y="1437449"/>
            <a:ext cx="8579209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/>
              <a:t>Globální trh s ropou zůstává mimořádně napjatý a nestabilní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/>
              <a:t>Snížení produkce OPEC+ o 2 </a:t>
            </a:r>
            <a:r>
              <a:rPr lang="cs-CZ" sz="2400" dirty="0" err="1"/>
              <a:t>mb</a:t>
            </a:r>
            <a:r>
              <a:rPr lang="cs-CZ" sz="2400" dirty="0"/>
              <a:t>/d (reálně o 1 </a:t>
            </a:r>
            <a:r>
              <a:rPr lang="cs-CZ" sz="2400" dirty="0" err="1"/>
              <a:t>mb</a:t>
            </a:r>
            <a:r>
              <a:rPr lang="cs-CZ" sz="2400" dirty="0"/>
              <a:t>/d)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/>
              <a:t>Posilování amerického dolaru a zvyšování úrokových sazeb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/>
              <a:t>Oživení čínské ekonomiky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 err="1"/>
              <a:t>Zastropování</a:t>
            </a:r>
            <a:r>
              <a:rPr lang="cs-CZ" sz="2400" dirty="0"/>
              <a:t> ceny ruské ropy ze strany G-7 a EU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/>
              <a:t>To by mohlo vést k růstu ceny ropy až na 125 USD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/>
              <a:t>Cenový výhled pro ropu Brent – letos 104 USD, příští rok 110 USD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/>
              <a:t>Nedostatek středních destilátů, zejména nafty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altLang="ko-KR" sz="2000" b="1" dirty="0">
              <a:latin typeface="Garamond" panose="02020404030301010803" pitchFamily="18" charset="0"/>
              <a:cs typeface="Arial" pitchFamily="34" charset="0"/>
            </a:endParaRPr>
          </a:p>
        </p:txBody>
      </p:sp>
      <p:pic>
        <p:nvPicPr>
          <p:cNvPr id="2049" name="Obrázek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185" y="5965163"/>
            <a:ext cx="725487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19050" y="9772650"/>
            <a:ext cx="75247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6" name="Picture 2" descr="Sponsored image">
            <a:extLst>
              <a:ext uri="{FF2B5EF4-FFF2-40B4-BE49-F238E27FC236}">
                <a16:creationId xmlns:a16="http://schemas.microsoft.com/office/drawing/2014/main" id="{431550B6-8DC5-470E-AB14-CA52183A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224" y="1446685"/>
            <a:ext cx="2281377" cy="17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istockphoto.com/photos/oil-barrels-on-stack-of-golden-coins-growth-rise-of-oil-stock-prices-picture-id1296713112?b=1&amp;k=20&amp;m=1296713112&amp;s=170667a&amp;w=0&amp;h=EEQWn8uHNT4KGGtyZps2YDJZ5e58SfRJELPmO7OyOwc=">
            <a:extLst>
              <a:ext uri="{FF2B5EF4-FFF2-40B4-BE49-F238E27FC236}">
                <a16:creationId xmlns:a16="http://schemas.microsoft.com/office/drawing/2014/main" id="{7C9C3B7F-CD65-421C-8E39-0E4910C3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832" y="3719946"/>
            <a:ext cx="2294159" cy="152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8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7377"/>
                    </a14:imgEffect>
                    <a14:imgEffect>
                      <a14:saturation sat="0"/>
                    </a14:imgEffect>
                    <a14:imgEffect>
                      <a14:brightnessContrast bright="7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46" y="2224218"/>
            <a:ext cx="7526409" cy="2912233"/>
          </a:xfrm>
          <a:prstGeom prst="rect">
            <a:avLst/>
          </a:prstGeom>
          <a:noFill/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5" y="247683"/>
            <a:ext cx="1604558" cy="634641"/>
          </a:xfrm>
          <a:prstGeom prst="rect">
            <a:avLst/>
          </a:prstGeom>
        </p:spPr>
      </p:pic>
      <p:sp useBgFill="1">
        <p:nvSpPr>
          <p:cNvPr id="21" name="Obdélník 20"/>
          <p:cNvSpPr/>
          <p:nvPr/>
        </p:nvSpPr>
        <p:spPr>
          <a:xfrm>
            <a:off x="11987361" y="6749933"/>
            <a:ext cx="192761" cy="108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180282"/>
            <a:ext cx="11957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  </a:t>
            </a:r>
            <a:r>
              <a:rPr lang="cs-CZ" altLang="ko-KR" sz="3200" b="1" dirty="0">
                <a:solidFill>
                  <a:srgbClr val="0C067E"/>
                </a:solidFill>
                <a:latin typeface="Garamond" panose="02020404030301010803" pitchFamily="18" charset="0"/>
                <a:cs typeface="Arial" pitchFamily="34" charset="0"/>
              </a:rPr>
              <a:t>Dopady na SSHR a ČR</a:t>
            </a:r>
            <a:endParaRPr lang="en-US" altLang="ko-KR" sz="4267" b="1" dirty="0">
              <a:solidFill>
                <a:srgbClr val="0C067E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8" name="TextBox 33">
            <a:hlinkClick r:id="rId6"/>
          </p:cNvPr>
          <p:cNvSpPr txBox="1"/>
          <p:nvPr/>
        </p:nvSpPr>
        <p:spPr>
          <a:xfrm>
            <a:off x="-3969" y="6363917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Správa státních hmotných rezerv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Šeříková 616/1, 150 85 Praha 5 – Malá Strana</a:t>
            </a:r>
            <a:endParaRPr lang="cs-CZ" altLang="cs-CZ" sz="700" dirty="0">
              <a:latin typeface="Garamond" panose="02020404030301010803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tel.: +420 222 806 111, fax: +420 251 510 314, IS DS: </a:t>
            </a:r>
            <a:r>
              <a:rPr lang="cs-CZ" altLang="cs-CZ" sz="7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4iqaa3x,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e-mail: 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epodatelna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@sshr.cz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www.sshr.cz</a:t>
            </a:r>
            <a:endParaRPr lang="cs-CZ" altLang="cs-CZ" sz="1600" dirty="0">
              <a:latin typeface="Garamond" panose="02020404030301010803" pitchFamily="18" charset="0"/>
            </a:endParaRPr>
          </a:p>
          <a:p>
            <a:pPr algn="ctr"/>
            <a:endParaRPr lang="ko-KR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185" y="5965163"/>
            <a:ext cx="725487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B5238923-E7F5-4C86-BBE5-38D408EAF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91" y="1529448"/>
            <a:ext cx="927378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latin typeface="Garamond" panose="02020404030301010803" pitchFamily="18" charset="0"/>
              </a:rPr>
              <a:t>nejistota v dodávkách ropy a ropných produktů, vysoká a nestabilní cena, omezený výběr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b="1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latin typeface="Garamond" panose="02020404030301010803" pitchFamily="18" charset="0"/>
              </a:rPr>
              <a:t>v současné době jasně dominuje postavení nafty motorové v zásobování trhů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b="1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latin typeface="Garamond" panose="02020404030301010803" pitchFamily="18" charset="0"/>
              </a:rPr>
              <a:t>připravenost na uvolnění nouzových zásob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b="1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latin typeface="Garamond" panose="02020404030301010803" pitchFamily="18" charset="0"/>
              </a:rPr>
              <a:t>NESO – aktivován pravidelný monitoring  </a:t>
            </a:r>
            <a:br>
              <a:rPr lang="cs-CZ" sz="2400" b="1" dirty="0">
                <a:latin typeface="Garamond" panose="02020404030301010803" pitchFamily="18" charset="0"/>
              </a:rPr>
            </a:br>
            <a:r>
              <a:rPr lang="cs-CZ" sz="2400" b="1" dirty="0">
                <a:latin typeface="Garamond" panose="02020404030301010803" pitchFamily="18" charset="0"/>
              </a:rPr>
              <a:t>od energetické komunity</a:t>
            </a:r>
            <a:endParaRPr lang="cs-CZ" sz="2400" dirty="0">
              <a:latin typeface="Garamond" panose="02020404030301010803" pitchFamily="18" charset="0"/>
            </a:endParaRPr>
          </a:p>
        </p:txBody>
      </p:sp>
      <p:pic>
        <p:nvPicPr>
          <p:cNvPr id="2051" name="Obrázek 4" descr="image001">
            <a:extLst>
              <a:ext uri="{FF2B5EF4-FFF2-40B4-BE49-F238E27FC236}">
                <a16:creationId xmlns:a16="http://schemas.microsoft.com/office/drawing/2014/main" id="{02AE1AA2-CF2E-4EEB-9D6B-DA91139EC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79" y="4250997"/>
            <a:ext cx="494837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5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5" y="247683"/>
            <a:ext cx="1604558" cy="634641"/>
          </a:xfrm>
          <a:prstGeom prst="rect">
            <a:avLst/>
          </a:prstGeom>
        </p:spPr>
      </p:pic>
      <p:sp useBgFill="1">
        <p:nvSpPr>
          <p:cNvPr id="21" name="Obdélník 20"/>
          <p:cNvSpPr/>
          <p:nvPr/>
        </p:nvSpPr>
        <p:spPr>
          <a:xfrm>
            <a:off x="11987361" y="6749933"/>
            <a:ext cx="192761" cy="108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180282"/>
            <a:ext cx="11957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  </a:t>
            </a:r>
            <a:r>
              <a:rPr lang="cs-CZ" altLang="ko-KR" sz="3200" b="1" dirty="0">
                <a:solidFill>
                  <a:srgbClr val="0C067E"/>
                </a:solidFill>
                <a:latin typeface="Garamond" panose="02020404030301010803" pitchFamily="18" charset="0"/>
                <a:cs typeface="Arial" pitchFamily="34" charset="0"/>
              </a:rPr>
              <a:t>Výše nouzových zásob v ČR</a:t>
            </a:r>
            <a:endParaRPr lang="en-US" altLang="ko-KR" sz="4267" b="1" dirty="0">
              <a:solidFill>
                <a:srgbClr val="0C067E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8" name="TextBox 33">
            <a:hlinkClick r:id="rId4"/>
          </p:cNvPr>
          <p:cNvSpPr txBox="1"/>
          <p:nvPr/>
        </p:nvSpPr>
        <p:spPr>
          <a:xfrm>
            <a:off x="-3969" y="6363917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Správa státních hmotných rezerv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Šeříková 616/1, 150 85 Praha 5 – Malá Strana</a:t>
            </a:r>
            <a:endParaRPr lang="cs-CZ" altLang="cs-CZ" sz="700" dirty="0">
              <a:latin typeface="Garamond" panose="02020404030301010803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tel.: +420 222 806 111, fax: +420 251 510 314, IS DS: </a:t>
            </a:r>
            <a:r>
              <a:rPr lang="cs-CZ" altLang="cs-CZ" sz="7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4iqaa3x,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e-mail: 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epodatelna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@sshr.cz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www.sshr.cz</a:t>
            </a:r>
            <a:endParaRPr lang="cs-CZ" altLang="cs-CZ" sz="1600" dirty="0">
              <a:latin typeface="Garamond" panose="02020404030301010803" pitchFamily="18" charset="0"/>
            </a:endParaRPr>
          </a:p>
          <a:p>
            <a:pPr algn="ctr"/>
            <a:endParaRPr lang="ko-KR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185" y="5965163"/>
            <a:ext cx="725487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E77542C-1E0E-4864-A08E-B10A168CADE0}"/>
              </a:ext>
            </a:extLst>
          </p:cNvPr>
          <p:cNvSpPr txBox="1"/>
          <p:nvPr/>
        </p:nvSpPr>
        <p:spPr>
          <a:xfrm>
            <a:off x="7104318" y="1966256"/>
            <a:ext cx="473235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r>
              <a:rPr lang="cs-CZ" dirty="0"/>
              <a:t> – SSHR navrhuje vládě nákup</a:t>
            </a:r>
          </a:p>
          <a:p>
            <a:pPr>
              <a:spcAft>
                <a:spcPts val="1800"/>
              </a:spcAft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cs-CZ" dirty="0"/>
              <a:t> – SSHR navrhuje vládě nákup </a:t>
            </a:r>
          </a:p>
          <a:p>
            <a:pPr>
              <a:spcAft>
                <a:spcPts val="1800"/>
              </a:spcAft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r>
              <a:rPr lang="cs-CZ" dirty="0"/>
              <a:t> – stojí Družba – kontaminace ropy</a:t>
            </a:r>
          </a:p>
          <a:p>
            <a:pPr>
              <a:spcAft>
                <a:spcPts val="1800"/>
              </a:spcAft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cs-CZ" dirty="0"/>
              <a:t> – COVID</a:t>
            </a:r>
          </a:p>
          <a:p>
            <a:pPr>
              <a:spcAft>
                <a:spcPts val="1800"/>
              </a:spcAft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r>
              <a:rPr lang="cs-CZ" dirty="0"/>
              <a:t> -  pokles ekonomiky</a:t>
            </a:r>
          </a:p>
          <a:p>
            <a:pPr>
              <a:spcAft>
                <a:spcPts val="1800"/>
              </a:spcAft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cs-CZ" dirty="0"/>
              <a:t> – </a:t>
            </a:r>
            <a:r>
              <a:rPr lang="cs-CZ" b="1" dirty="0"/>
              <a:t>červen – rozhodnutí vlády o nákupu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D5BBDB5-8881-4815-88F9-4F9F89984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912" y="1495726"/>
            <a:ext cx="6630909" cy="4267767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E95D485B-443A-4792-8018-278C0990F6FC}"/>
              </a:ext>
            </a:extLst>
          </p:cNvPr>
          <p:cNvSpPr txBox="1"/>
          <p:nvPr/>
        </p:nvSpPr>
        <p:spPr>
          <a:xfrm>
            <a:off x="7104318" y="1382189"/>
            <a:ext cx="215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MILNÍKY</a:t>
            </a:r>
          </a:p>
        </p:txBody>
      </p:sp>
    </p:spTree>
    <p:extLst>
      <p:ext uri="{BB962C8B-B14F-4D97-AF65-F5344CB8AC3E}">
        <p14:creationId xmlns:p14="http://schemas.microsoft.com/office/powerpoint/2010/main" val="77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7377"/>
                    </a14:imgEffect>
                    <a14:imgEffect>
                      <a14:saturation sat="0"/>
                    </a14:imgEffect>
                    <a14:imgEffect>
                      <a14:brightnessContrast bright="7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46" y="1900953"/>
            <a:ext cx="7526409" cy="2912233"/>
          </a:xfrm>
          <a:prstGeom prst="rect">
            <a:avLst/>
          </a:prstGeom>
          <a:noFill/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5" y="247683"/>
            <a:ext cx="1604558" cy="634641"/>
          </a:xfrm>
          <a:prstGeom prst="rect">
            <a:avLst/>
          </a:prstGeom>
        </p:spPr>
      </p:pic>
      <p:sp useBgFill="1">
        <p:nvSpPr>
          <p:cNvPr id="21" name="Obdélník 20"/>
          <p:cNvSpPr/>
          <p:nvPr/>
        </p:nvSpPr>
        <p:spPr>
          <a:xfrm>
            <a:off x="11987361" y="6426668"/>
            <a:ext cx="192761" cy="108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180282"/>
            <a:ext cx="11957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  </a:t>
            </a:r>
            <a:r>
              <a:rPr lang="cs-CZ" altLang="ko-KR" sz="3200" b="1" dirty="0">
                <a:solidFill>
                  <a:srgbClr val="0C067E"/>
                </a:solidFill>
                <a:latin typeface="Garamond" panose="02020404030301010803" pitchFamily="18" charset="0"/>
                <a:cs typeface="Arial" pitchFamily="34" charset="0"/>
              </a:rPr>
              <a:t>Nákup do nouzových zásob</a:t>
            </a:r>
            <a:endParaRPr lang="en-US" altLang="ko-KR" sz="4267" b="1" dirty="0">
              <a:solidFill>
                <a:srgbClr val="0C067E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DCED04F-0172-4ED6-B6B7-F595DCE75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1" y="1029901"/>
            <a:ext cx="6567163" cy="4558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8A5B544-57E9-4CDB-8A44-15C0E3171B95}"/>
              </a:ext>
            </a:extLst>
          </p:cNvPr>
          <p:cNvSpPr txBox="1"/>
          <p:nvPr/>
        </p:nvSpPr>
        <p:spPr>
          <a:xfrm>
            <a:off x="6616144" y="935664"/>
            <a:ext cx="5341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červenec</a:t>
            </a:r>
            <a:r>
              <a:rPr lang="cs-CZ" sz="2000" dirty="0"/>
              <a:t> – </a:t>
            </a:r>
            <a:r>
              <a:rPr lang="cs-CZ" sz="2000" b="1" dirty="0"/>
              <a:t>otevřené řízení</a:t>
            </a:r>
          </a:p>
          <a:p>
            <a:pPr>
              <a:spcAft>
                <a:spcPts val="1800"/>
              </a:spcAft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srpen</a:t>
            </a:r>
            <a:r>
              <a:rPr lang="cs-CZ" sz="2000" dirty="0"/>
              <a:t> – </a:t>
            </a:r>
            <a:r>
              <a:rPr lang="cs-CZ" sz="2000" b="1" dirty="0"/>
              <a:t>otevřené řízení</a:t>
            </a:r>
          </a:p>
          <a:p>
            <a:pPr>
              <a:spcAft>
                <a:spcPts val="1800"/>
              </a:spcAft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září</a:t>
            </a:r>
            <a:r>
              <a:rPr lang="cs-CZ" sz="2000" dirty="0"/>
              <a:t> – </a:t>
            </a:r>
            <a:r>
              <a:rPr lang="cs-CZ" sz="2000" b="1" dirty="0"/>
              <a:t>jednací řízení s uveřejněním</a:t>
            </a:r>
          </a:p>
          <a:p>
            <a:pPr>
              <a:spcAft>
                <a:spcPts val="1800"/>
              </a:spcAft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říjen</a:t>
            </a:r>
            <a:r>
              <a:rPr lang="cs-CZ" sz="2000" dirty="0"/>
              <a:t> – </a:t>
            </a:r>
            <a:r>
              <a:rPr lang="cs-CZ" sz="2000" b="1" dirty="0"/>
              <a:t>jednací řízení s uveřejněním </a:t>
            </a:r>
            <a:r>
              <a:rPr lang="cs-CZ" sz="2000" dirty="0"/>
              <a:t>– </a:t>
            </a:r>
            <a:r>
              <a:rPr lang="cs-CZ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VYHLÁŠENO</a:t>
            </a:r>
          </a:p>
          <a:p>
            <a:pPr>
              <a:spcAft>
                <a:spcPts val="1800"/>
              </a:spcAft>
            </a:pPr>
            <a:endParaRPr lang="cs-CZ" sz="2000" dirty="0"/>
          </a:p>
        </p:txBody>
      </p:sp>
      <p:sp>
        <p:nvSpPr>
          <p:cNvPr id="4" name="Znak násobení 3">
            <a:extLst>
              <a:ext uri="{FF2B5EF4-FFF2-40B4-BE49-F238E27FC236}">
                <a16:creationId xmlns:a16="http://schemas.microsoft.com/office/drawing/2014/main" id="{7938F426-508C-4C1D-A1AB-7090947A1D4A}"/>
              </a:ext>
            </a:extLst>
          </p:cNvPr>
          <p:cNvSpPr/>
          <p:nvPr/>
        </p:nvSpPr>
        <p:spPr>
          <a:xfrm>
            <a:off x="10850669" y="958620"/>
            <a:ext cx="508000" cy="4813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nak násobení 12">
            <a:extLst>
              <a:ext uri="{FF2B5EF4-FFF2-40B4-BE49-F238E27FC236}">
                <a16:creationId xmlns:a16="http://schemas.microsoft.com/office/drawing/2014/main" id="{BA81CB2A-590A-48B4-9F95-C85E8A423AB0}"/>
              </a:ext>
            </a:extLst>
          </p:cNvPr>
          <p:cNvSpPr/>
          <p:nvPr/>
        </p:nvSpPr>
        <p:spPr>
          <a:xfrm>
            <a:off x="10864529" y="1425052"/>
            <a:ext cx="508000" cy="4813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nak násobení 13">
            <a:extLst>
              <a:ext uri="{FF2B5EF4-FFF2-40B4-BE49-F238E27FC236}">
                <a16:creationId xmlns:a16="http://schemas.microsoft.com/office/drawing/2014/main" id="{AA420E78-7C33-425B-967D-32C9F5FDDCE1}"/>
              </a:ext>
            </a:extLst>
          </p:cNvPr>
          <p:cNvSpPr/>
          <p:nvPr/>
        </p:nvSpPr>
        <p:spPr>
          <a:xfrm>
            <a:off x="10864524" y="1905343"/>
            <a:ext cx="508000" cy="4813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46440595-6187-4E96-92EC-FF7ACFE9F358}"/>
              </a:ext>
            </a:extLst>
          </p:cNvPr>
          <p:cNvSpPr/>
          <p:nvPr/>
        </p:nvSpPr>
        <p:spPr>
          <a:xfrm>
            <a:off x="8940803" y="2918701"/>
            <a:ext cx="341745" cy="3592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1280F6D-31F6-4EFD-B0D6-7BD9763E10B8}"/>
              </a:ext>
            </a:extLst>
          </p:cNvPr>
          <p:cNvSpPr txBox="1"/>
          <p:nvPr/>
        </p:nvSpPr>
        <p:spPr>
          <a:xfrm>
            <a:off x="6816436" y="3253722"/>
            <a:ext cx="526730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000" b="1" u="sng" dirty="0">
                <a:ln w="0"/>
              </a:rPr>
              <a:t>druhy ropy </a:t>
            </a:r>
            <a:r>
              <a:rPr lang="cs-CZ" sz="2000" b="1" dirty="0">
                <a:ln w="0"/>
              </a:rPr>
              <a:t>– zpracovatelné v ČR (REBCO, </a:t>
            </a:r>
            <a:r>
              <a:rPr lang="cs-CZ" sz="2000" b="1" dirty="0"/>
              <a:t>Johan </a:t>
            </a:r>
            <a:r>
              <a:rPr lang="cs-CZ" sz="2000" b="1" dirty="0" err="1"/>
              <a:t>Sverdrup</a:t>
            </a:r>
            <a:r>
              <a:rPr lang="cs-CZ" sz="2000" b="1" dirty="0"/>
              <a:t>, WTI </a:t>
            </a:r>
            <a:r>
              <a:rPr lang="cs-CZ" sz="2000" b="1" dirty="0" err="1"/>
              <a:t>Midland</a:t>
            </a:r>
            <a:r>
              <a:rPr lang="cs-CZ" sz="2000" b="1" dirty="0"/>
              <a:t>, </a:t>
            </a:r>
            <a:r>
              <a:rPr lang="cs-CZ" sz="2000" b="1" dirty="0" err="1"/>
              <a:t>Arabian</a:t>
            </a:r>
            <a:r>
              <a:rPr lang="cs-CZ" sz="2000" b="1" dirty="0"/>
              <a:t> </a:t>
            </a:r>
            <a:r>
              <a:rPr lang="cs-CZ" sz="2000" b="1" dirty="0" err="1"/>
              <a:t>Light</a:t>
            </a:r>
            <a:r>
              <a:rPr lang="cs-CZ" sz="2000" b="1" dirty="0"/>
              <a:t>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dodávka do CTR Nelahozeves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vyčleněno 52,25 mil. USD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kritérium – dodané množství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složení jistoty 25 mil. Kč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lhůta pro účast:  3. 11. 2022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70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5" y="247683"/>
            <a:ext cx="1604558" cy="634641"/>
          </a:xfrm>
          <a:prstGeom prst="rect">
            <a:avLst/>
          </a:prstGeom>
        </p:spPr>
      </p:pic>
      <p:sp useBgFill="1">
        <p:nvSpPr>
          <p:cNvPr id="21" name="Obdélník 20"/>
          <p:cNvSpPr/>
          <p:nvPr/>
        </p:nvSpPr>
        <p:spPr>
          <a:xfrm>
            <a:off x="11987361" y="6749933"/>
            <a:ext cx="192761" cy="108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180282"/>
            <a:ext cx="11957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  </a:t>
            </a:r>
            <a:r>
              <a:rPr lang="cs-CZ" altLang="ko-KR" sz="3200" b="1" dirty="0">
                <a:solidFill>
                  <a:srgbClr val="0C067E"/>
                </a:solidFill>
                <a:latin typeface="Garamond" panose="02020404030301010803" pitchFamily="18" charset="0"/>
                <a:cs typeface="Arial" pitchFamily="34" charset="0"/>
              </a:rPr>
              <a:t>ZEMNÍ PLYN – nová komodita</a:t>
            </a:r>
            <a:endParaRPr lang="en-US" altLang="ko-KR" sz="4267" b="1" dirty="0">
              <a:solidFill>
                <a:srgbClr val="0C067E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8" name="TextBox 33">
            <a:hlinkClick r:id="rId4"/>
          </p:cNvPr>
          <p:cNvSpPr txBox="1"/>
          <p:nvPr/>
        </p:nvSpPr>
        <p:spPr>
          <a:xfrm>
            <a:off x="-3969" y="6363917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Správa státních hmotných rezerv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Šeříková 616/1, 150 85 Praha 5 – Malá Strana</a:t>
            </a:r>
            <a:endParaRPr lang="cs-CZ" altLang="cs-CZ" sz="700" dirty="0">
              <a:latin typeface="Garamond" panose="02020404030301010803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tel.: +420 222 806 111, fax: +420 251 510 314, IS DS: </a:t>
            </a:r>
            <a:r>
              <a:rPr lang="cs-CZ" altLang="cs-CZ" sz="7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4iqaa3x,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e-mail: 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epodatelna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@sshr.cz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www.sshr.cz</a:t>
            </a:r>
            <a:endParaRPr lang="cs-CZ" altLang="cs-CZ" sz="1600" dirty="0">
              <a:latin typeface="Garamond" panose="02020404030301010803" pitchFamily="18" charset="0"/>
            </a:endParaRPr>
          </a:p>
          <a:p>
            <a:pPr algn="ctr"/>
            <a:endParaRPr lang="ko-KR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185" y="5965163"/>
            <a:ext cx="725487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6D52BC3E-1899-43FA-BBD1-306B5C0E5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584" y="1742760"/>
            <a:ext cx="927378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sz="2400" b="1" u="sng" dirty="0">
                <a:latin typeface="Garamond" panose="02020404030301010803" pitchFamily="18" charset="0"/>
              </a:rPr>
              <a:t>6. dubna 2022 </a:t>
            </a:r>
            <a:r>
              <a:rPr lang="cs-CZ" sz="2400" b="1" dirty="0">
                <a:latin typeface="Garamond" panose="02020404030301010803" pitchFamily="18" charset="0"/>
              </a:rPr>
              <a:t>– rozhodnutí vlády o nákupu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sz="2400" b="1" u="sng" dirty="0">
                <a:latin typeface="Garamond" panose="02020404030301010803" pitchFamily="18" charset="0"/>
              </a:rPr>
              <a:t>29. dubna 2022 </a:t>
            </a:r>
            <a:r>
              <a:rPr lang="cs-CZ" sz="2400" b="1" dirty="0">
                <a:latin typeface="Garamond" panose="02020404030301010803" pitchFamily="18" charset="0"/>
              </a:rPr>
              <a:t>- SSHR podpisuje smlouvu na dodávku a ochraňování plynu v objemu cca 240 mil m</a:t>
            </a:r>
            <a:r>
              <a:rPr lang="cs-CZ" sz="2400" b="1" dirty="0"/>
              <a:t>³</a:t>
            </a:r>
            <a:endParaRPr lang="cs-CZ" sz="2400" b="1" dirty="0">
              <a:latin typeface="Garamond" panose="02020404030301010803" pitchFamily="18" charset="0"/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latin typeface="Garamond" panose="02020404030301010803" pitchFamily="18" charset="0"/>
              </a:rPr>
              <a:t>celkové náklady 8,5 mld. Kč – za pořízení, skladování a ochraňování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latin typeface="Garamond" panose="02020404030301010803" pitchFamily="18" charset="0"/>
              </a:rPr>
              <a:t>dodavatel ČEZ, a.s.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5DEB100-6448-4F29-BA1D-295207B296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00" y="4074021"/>
            <a:ext cx="3185667" cy="21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5" y="247683"/>
            <a:ext cx="1604558" cy="634641"/>
          </a:xfrm>
          <a:prstGeom prst="rect">
            <a:avLst/>
          </a:prstGeom>
        </p:spPr>
      </p:pic>
      <p:sp useBgFill="1">
        <p:nvSpPr>
          <p:cNvPr id="21" name="Obdélník 20"/>
          <p:cNvSpPr/>
          <p:nvPr/>
        </p:nvSpPr>
        <p:spPr>
          <a:xfrm>
            <a:off x="11987361" y="6749933"/>
            <a:ext cx="192761" cy="108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180282"/>
            <a:ext cx="11957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  </a:t>
            </a:r>
            <a:r>
              <a:rPr lang="cs-CZ" altLang="ko-KR" sz="3200" b="1" dirty="0" err="1">
                <a:solidFill>
                  <a:srgbClr val="0C067E"/>
                </a:solidFill>
                <a:latin typeface="Garamond" panose="02020404030301010803" pitchFamily="18" charset="0"/>
                <a:cs typeface="Arial" pitchFamily="34" charset="0"/>
              </a:rPr>
              <a:t>AdBlue</a:t>
            </a:r>
            <a:r>
              <a:rPr lang="cs-CZ" altLang="ko-KR" sz="3200" b="1" dirty="0">
                <a:solidFill>
                  <a:srgbClr val="0C067E"/>
                </a:solidFill>
                <a:latin typeface="Garamond" panose="02020404030301010803" pitchFamily="18" charset="0"/>
                <a:cs typeface="Arial" pitchFamily="34" charset="0"/>
              </a:rPr>
              <a:t> – nová komodita</a:t>
            </a:r>
            <a:endParaRPr lang="en-US" altLang="ko-KR" sz="4267" b="1" dirty="0">
              <a:solidFill>
                <a:srgbClr val="0C067E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8" name="TextBox 33">
            <a:hlinkClick r:id="rId4"/>
          </p:cNvPr>
          <p:cNvSpPr txBox="1"/>
          <p:nvPr/>
        </p:nvSpPr>
        <p:spPr>
          <a:xfrm>
            <a:off x="-3969" y="6363917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Správa státních hmotných rezerv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Šeříková 616/1, 150 85 Praha 5 – Malá Strana</a:t>
            </a:r>
            <a:endParaRPr lang="cs-CZ" altLang="cs-CZ" sz="700" dirty="0">
              <a:latin typeface="Garamond" panose="02020404030301010803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tel.: +420 222 806 111, fax: +420 251 510 314, IS DS: </a:t>
            </a:r>
            <a:r>
              <a:rPr lang="cs-CZ" altLang="cs-CZ" sz="7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4iqaa3x,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e-mail: 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epodatelna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@sshr.cz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www.sshr.cz</a:t>
            </a:r>
            <a:endParaRPr lang="cs-CZ" altLang="cs-CZ" sz="1600" dirty="0">
              <a:latin typeface="Garamond" panose="02020404030301010803" pitchFamily="18" charset="0"/>
            </a:endParaRPr>
          </a:p>
          <a:p>
            <a:pPr algn="ctr"/>
            <a:endParaRPr lang="ko-KR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185" y="5965163"/>
            <a:ext cx="725487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6D52BC3E-1899-43FA-BBD1-306B5C0E5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984" y="1464623"/>
            <a:ext cx="9273783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latin typeface="Garamond" panose="02020404030301010803" pitchFamily="18" charset="0"/>
              </a:rPr>
              <a:t>listopad 2021 – rozhodnutí vlády o nákupu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latin typeface="Garamond" panose="02020404030301010803" pitchFamily="18" charset="0"/>
              </a:rPr>
              <a:t>pořízeno 72 000 litrů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latin typeface="Garamond" panose="02020404030301010803" pitchFamily="18" charset="0"/>
              </a:rPr>
              <a:t>dodavatelem a ochraňovatelem je společnost ČEPRO, a.s.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latin typeface="Garamond" panose="02020404030301010803" pitchFamily="18" charset="0"/>
              </a:rPr>
              <a:t>zásoba je určena zejména pro složky IZS, Policie ČR a Armády ČR</a:t>
            </a:r>
          </a:p>
        </p:txBody>
      </p:sp>
      <p:pic>
        <p:nvPicPr>
          <p:cNvPr id="1026" name="Picture 2" descr="https://www.madoil.cz/imgdb/adblue_3.jpg">
            <a:extLst>
              <a:ext uri="{FF2B5EF4-FFF2-40B4-BE49-F238E27FC236}">
                <a16:creationId xmlns:a16="http://schemas.microsoft.com/office/drawing/2014/main" id="{E2AF8103-F0DB-4E21-AF84-5E208E85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80" y="3930298"/>
            <a:ext cx="3735797" cy="210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7377"/>
                    </a14:imgEffect>
                    <a14:imgEffect>
                      <a14:saturation sat="0"/>
                    </a14:imgEffect>
                    <a14:imgEffect>
                      <a14:brightnessContrast bright="7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46" y="2224218"/>
            <a:ext cx="7526409" cy="2912233"/>
          </a:xfrm>
          <a:prstGeom prst="rect">
            <a:avLst/>
          </a:prstGeom>
          <a:noFill/>
        </p:spPr>
      </p:pic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" y="164638"/>
            <a:ext cx="12192000" cy="130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altLang="ko-KR" sz="3600" b="1" dirty="0">
                <a:solidFill>
                  <a:srgbClr val="0C067E"/>
                </a:solidFill>
                <a:latin typeface="Garamond" panose="02020404030301010803" pitchFamily="18" charset="0"/>
                <a:cs typeface="Arial" pitchFamily="34" charset="0"/>
              </a:rPr>
              <a:t>Karty SSHR – čerpání PHM v krizových situacích</a:t>
            </a:r>
          </a:p>
          <a:p>
            <a:pPr algn="ctr"/>
            <a:endParaRPr lang="en-US" altLang="ko-KR" sz="4267" b="1" dirty="0">
              <a:solidFill>
                <a:srgbClr val="0C067E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32" name="Obdélník 31"/>
          <p:cNvSpPr/>
          <p:nvPr/>
        </p:nvSpPr>
        <p:spPr>
          <a:xfrm>
            <a:off x="11987361" y="6749933"/>
            <a:ext cx="192761" cy="108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TextBox 33">
            <a:hlinkClick r:id="rId5"/>
          </p:cNvPr>
          <p:cNvSpPr txBox="1"/>
          <p:nvPr/>
        </p:nvSpPr>
        <p:spPr>
          <a:xfrm>
            <a:off x="-3969" y="6363917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800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Správa státních hmotných rezerv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Šeříková 1/616, 150 85 Praha 5 – Malá Strana</a:t>
            </a:r>
            <a:endParaRPr lang="cs-CZ" altLang="cs-CZ" sz="700" dirty="0">
              <a:latin typeface="Garamond" panose="02020404030301010803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tel.: +420 222 806 111, fax: +420 251 510 314, IS DS: </a:t>
            </a:r>
            <a:r>
              <a:rPr lang="cs-CZ" altLang="cs-CZ" sz="7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4iqaa3x,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e-mail: 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posta@sshr.cz</a:t>
            </a:r>
            <a:r>
              <a:rPr lang="cs-CZ" altLang="cs-CZ" sz="800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altLang="cs-CZ" sz="800" u="sng" dirty="0">
                <a:solidFill>
                  <a:srgbClr val="0563C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www.sshr.cz</a:t>
            </a:r>
            <a:endParaRPr lang="cs-CZ" altLang="cs-CZ" sz="1600" dirty="0">
              <a:latin typeface="Garamond" panose="02020404030301010803" pitchFamily="18" charset="0"/>
            </a:endParaRPr>
          </a:p>
          <a:p>
            <a:pPr algn="ctr"/>
            <a:endParaRPr lang="ko-KR" altLang="en-US" sz="1067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Obrázek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185" y="5965163"/>
            <a:ext cx="725487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19050" y="9772650"/>
            <a:ext cx="75247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22269CDB-1AA0-4979-804F-5D843541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316" y="1088943"/>
            <a:ext cx="4868329" cy="147732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smluvní partneři: ČEPRO, a.s., ORLEN Unipetrol RPA s.r.o. a MOL ČR, s.r.o.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celkem zapojeno cca 900 čerpacích stanic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0D7D3A6C-903C-4FFB-91CE-596C145F7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79" y="1088943"/>
            <a:ext cx="4868329" cy="132343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Hasičský záchranný sbor ČR … 950 ks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Policie ČR … 1000 ks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Armáda ČR … 600 ks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C8D6671-57A0-4E52-AF35-77A965E0CF9B}"/>
              </a:ext>
            </a:extLst>
          </p:cNvPr>
          <p:cNvSpPr txBox="1"/>
          <p:nvPr/>
        </p:nvSpPr>
        <p:spPr>
          <a:xfrm>
            <a:off x="556169" y="3361335"/>
            <a:ext cx="1085073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24. 6. 2021</a:t>
            </a:r>
            <a:r>
              <a:rPr lang="cs-CZ" sz="2400" dirty="0"/>
              <a:t> – tornádo v Jihomoravském kraji – vyhlášen stav nebezpečí</a:t>
            </a:r>
          </a:p>
          <a:p>
            <a:pPr>
              <a:spcAft>
                <a:spcPts val="1800"/>
              </a:spcAft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25. 6. 2021</a:t>
            </a:r>
            <a:r>
              <a:rPr lang="cs-CZ" sz="2400" dirty="0"/>
              <a:t> – vláda schvaluje poskytnutí státních rezerv – aktivovány Karty SSHR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cs-CZ" sz="2400" b="1" u="sng" dirty="0"/>
              <a:t>POUČENÍ</a:t>
            </a:r>
            <a:r>
              <a:rPr lang="cs-CZ" sz="2400" dirty="0"/>
              <a:t> - 	při vyúčtování čerpaných PHM identifikován problém s DPH … vyřešeno 		Rozhodnutím ministryně financí č. 46/2021 o prominutí daně z přidané 		hodnoty z důvodu mimořádné události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cs-CZ" sz="2400" u="sng" dirty="0"/>
              <a:t>do budoucna DPH vyřešeno systémově v rámci uzavíraných smluv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1906FB1-91FD-4FA3-AB5A-C7C5C5901FEC}"/>
              </a:ext>
            </a:extLst>
          </p:cNvPr>
          <p:cNvSpPr txBox="1"/>
          <p:nvPr/>
        </p:nvSpPr>
        <p:spPr>
          <a:xfrm>
            <a:off x="556169" y="2718776"/>
            <a:ext cx="423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/>
              <a:t>REÁLNÁ AKTIVACE KARET</a:t>
            </a:r>
          </a:p>
        </p:txBody>
      </p:sp>
    </p:spTree>
    <p:extLst>
      <p:ext uri="{BB962C8B-B14F-4D97-AF65-F5344CB8AC3E}">
        <p14:creationId xmlns:p14="http://schemas.microsoft.com/office/powerpoint/2010/main" val="27648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7377"/>
                    </a14:imgEffect>
                    <a14:imgEffect>
                      <a14:saturation sat="0"/>
                    </a14:imgEffect>
                    <a14:imgEffect>
                      <a14:brightnessContrast bright="7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46" y="2224218"/>
            <a:ext cx="7526409" cy="2912233"/>
          </a:xfrm>
          <a:prstGeom prst="rect">
            <a:avLst/>
          </a:prstGeom>
          <a:noFill/>
        </p:spPr>
      </p:pic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27038" y="3008187"/>
            <a:ext cx="9626782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  </a:t>
            </a:r>
            <a:r>
              <a:rPr lang="cs-CZ" altLang="ko-KR" sz="4267" b="1" dirty="0">
                <a:solidFill>
                  <a:srgbClr val="0C067E"/>
                </a:solidFill>
                <a:latin typeface="Garamond" panose="02020404030301010803" pitchFamily="18" charset="0"/>
                <a:cs typeface="Arial" pitchFamily="34" charset="0"/>
              </a:rPr>
              <a:t>Děkuji za pozornost !</a:t>
            </a:r>
            <a:endParaRPr lang="en-US" altLang="ko-KR" sz="4267" b="1" dirty="0">
              <a:solidFill>
                <a:srgbClr val="0C067E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29" name="직사각형 113"/>
          <p:cNvSpPr/>
          <p:nvPr/>
        </p:nvSpPr>
        <p:spPr>
          <a:xfrm>
            <a:off x="2565219" y="5736943"/>
            <a:ext cx="729773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7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" name="Ovál 1"/>
          <p:cNvSpPr/>
          <p:nvPr/>
        </p:nvSpPr>
        <p:spPr>
          <a:xfrm>
            <a:off x="7003915" y="5418306"/>
            <a:ext cx="680268" cy="4085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09" y="603026"/>
            <a:ext cx="4007240" cy="158496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66355" y="4541143"/>
            <a:ext cx="3857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Garamond" panose="02020404030301010803" pitchFamily="18" charset="0"/>
                <a:cs typeface="Arial" panose="020B0604020202020204" pitchFamily="34" charset="0"/>
              </a:rPr>
              <a:t>Korespondenční adresa:</a:t>
            </a:r>
            <a:endParaRPr lang="cs-CZ" sz="12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cs-CZ" sz="1200" dirty="0">
                <a:latin typeface="Garamond" panose="02020404030301010803" pitchFamily="18" charset="0"/>
                <a:cs typeface="Arial" panose="020B0604020202020204" pitchFamily="34" charset="0"/>
              </a:rPr>
              <a:t> </a:t>
            </a:r>
          </a:p>
          <a:p>
            <a:r>
              <a:rPr lang="cs-CZ" sz="1200" dirty="0">
                <a:latin typeface="Garamond" panose="02020404030301010803" pitchFamily="18" charset="0"/>
                <a:cs typeface="Arial" panose="020B0604020202020204" pitchFamily="34" charset="0"/>
              </a:rPr>
              <a:t>Šeříková 616/1, </a:t>
            </a:r>
          </a:p>
          <a:p>
            <a:r>
              <a:rPr lang="cs-CZ" sz="1200" dirty="0">
                <a:latin typeface="Garamond" panose="02020404030301010803" pitchFamily="18" charset="0"/>
                <a:cs typeface="Arial" panose="020B0604020202020204" pitchFamily="34" charset="0"/>
              </a:rPr>
              <a:t>Praha 5 Malá Strana</a:t>
            </a:r>
          </a:p>
          <a:p>
            <a:r>
              <a:rPr lang="cs-CZ" sz="1200" dirty="0">
                <a:latin typeface="Garamond" panose="02020404030301010803" pitchFamily="18" charset="0"/>
                <a:cs typeface="Arial" panose="020B0604020202020204" pitchFamily="34" charset="0"/>
              </a:rPr>
              <a:t>150 85  </a:t>
            </a:r>
          </a:p>
          <a:p>
            <a:r>
              <a:rPr lang="cs-CZ" sz="1200" dirty="0">
                <a:latin typeface="Garamond" panose="02020404030301010803" pitchFamily="18" charset="0"/>
                <a:cs typeface="Arial" panose="020B0604020202020204" pitchFamily="34" charset="0"/>
              </a:rPr>
              <a:t>datová schránka 4iqaa3x</a:t>
            </a:r>
          </a:p>
          <a:p>
            <a:r>
              <a:rPr lang="cs-CZ" sz="1200" dirty="0">
                <a:latin typeface="Garamond" panose="02020404030301010803" pitchFamily="18" charset="0"/>
                <a:cs typeface="Arial" panose="020B0604020202020204" pitchFamily="34" charset="0"/>
              </a:rPr>
              <a:t>e-mail </a:t>
            </a:r>
            <a:r>
              <a:rPr lang="cs-CZ" sz="1200" dirty="0">
                <a:latin typeface="Garamond" panose="02020404030301010803" pitchFamily="18" charset="0"/>
                <a:cs typeface="Arial" panose="020B0604020202020204" pitchFamily="34" charset="0"/>
                <a:hlinkClick r:id="rId7"/>
              </a:rPr>
              <a:t>epodatelna@sshr.cz</a:t>
            </a:r>
            <a:r>
              <a:rPr lang="cs-CZ" sz="1200" dirty="0">
                <a:latin typeface="Garamond" panose="02020404030301010803" pitchFamily="18" charset="0"/>
                <a:cs typeface="Arial" panose="020B0604020202020204" pitchFamily="34" charset="0"/>
              </a:rPr>
              <a:t>; </a:t>
            </a:r>
          </a:p>
          <a:p>
            <a:r>
              <a:rPr lang="cs-CZ" sz="1200" dirty="0">
                <a:latin typeface="Garamond" panose="02020404030301010803" pitchFamily="18" charset="0"/>
                <a:cs typeface="Arial" panose="020B0604020202020204" pitchFamily="34" charset="0"/>
              </a:rPr>
              <a:t>WEB: </a:t>
            </a:r>
            <a:r>
              <a:rPr lang="cs-CZ" sz="1200" dirty="0">
                <a:latin typeface="Garamond" panose="02020404030301010803" pitchFamily="18" charset="0"/>
                <a:cs typeface="Arial" panose="020B0604020202020204" pitchFamily="34" charset="0"/>
                <a:hlinkClick r:id="rId8"/>
              </a:rPr>
              <a:t>www.sshr.cz</a:t>
            </a:r>
            <a:endParaRPr lang="cs-CZ" sz="12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br>
              <a:rPr lang="cs-CZ" sz="1200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cs-CZ" sz="1200" dirty="0">
                <a:latin typeface="Garamond" panose="02020404030301010803" pitchFamily="18" charset="0"/>
                <a:cs typeface="Arial" panose="020B0604020202020204" pitchFamily="34" charset="0"/>
              </a:rPr>
              <a:t>Telefon 420-222 806 111</a:t>
            </a:r>
            <a:br>
              <a:rPr lang="cs-CZ" sz="1200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cs-CZ" sz="1200" dirty="0">
                <a:latin typeface="Garamond" panose="02020404030301010803" pitchFamily="18" charset="0"/>
                <a:cs typeface="Arial" panose="020B0604020202020204" pitchFamily="34" charset="0"/>
              </a:rPr>
              <a:t>fax 420-251 510 314</a:t>
            </a:r>
          </a:p>
        </p:txBody>
      </p:sp>
      <p:pic>
        <p:nvPicPr>
          <p:cNvPr id="11" name="Obrázek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185" y="5965163"/>
            <a:ext cx="725487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15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zivatelsky_atribut_3 xmlns="2a0df9b3-4f6a-40d6-bafe-bfa29ec52e7f" xsi:nil="true"/>
    <typ_podpisu xmlns="2a0df9b3-4f6a-40d6-bafe-bfa29ec52e7f">elektronicky</typ_podpisu>
    <podkategorie_dokumentu_SSHR xmlns="d70ce041-a8a7-4f08-b900-fdb15ab0aa68">Šablony</podkategorie_dokumentu_SSHR>
    <platnost_do xmlns="d70ce041-a8a7-4f08-b900-fdb15ab0aa68">2099-12-30T23:00:00+00:00</platnost_do>
    <uzivatelsky_atribut_2 xmlns="2a0df9b3-4f6a-40d6-bafe-bfa29ec52e7f" xsi:nil="true"/>
    <zpracovatel xmlns="2a0df9b3-4f6a-40d6-bafe-bfa29ec52e7f">
      <UserInfo>
        <DisplayName/>
        <AccountId xsi:nil="true"/>
        <AccountType/>
      </UserInfo>
    </zpracovatel>
    <schvalovatel xmlns="2a0df9b3-4f6a-40d6-bafe-bfa29ec52e7f">
      <UserInfo>
        <DisplayName/>
        <AccountId xsi:nil="true"/>
        <AccountType/>
      </UserInfo>
    </schvalovatel>
    <uzivatelsky_atribut_1 xmlns="2a0df9b3-4f6a-40d6-bafe-bfa29ec52e7f" xsi:nil="true"/>
    <cislo_jednaci_puvodce xmlns="2a0df9b3-4f6a-40d6-bafe-bfa29ec52e7f" xsi:nil="true"/>
    <jazyk_dokumentu xmlns="2a0df9b3-4f6a-40d6-bafe-bfa29ec52e7f">Český</jazyk_dokumentu>
    <pokyny_kancelari xmlns="d70ce041-a8a7-4f08-b900-fdb15ab0aa68" xsi:nil="true"/>
    <stav_WF xmlns="d70ce041-a8a7-4f08-b900-fdb15ab0aa68" xsi:nil="true"/>
    <oblast_vyuziti xmlns="d70ce041-a8a7-4f08-b900-fdb15ab0aa68">Jednotný vizuální styl</oblast_vyuziti>
    <podoblast_vyuziti xmlns="d70ce041-a8a7-4f08-b900-fdb15ab0aa68">Jednotný vizuální styl</podoblast_vyuziti>
    <vec xmlns="2a0df9b3-4f6a-40d6-bafe-bfa29ec52e7f">Vzorové prezentace</vec>
    <uzivatelsky_atribut_10 xmlns="2a0df9b3-4f6a-40d6-bafe-bfa29ec52e7f" xsi:nil="true"/>
    <prilohy_dokumentu xmlns="d70ce041-a8a7-4f08-b900-fdb15ab0aa68"/>
    <typ_prilohy xmlns="2a0df9b3-4f6a-40d6-bafe-bfa29ec52e7f">aktuální platné znění</typ_prilohy>
    <tematicka_oblast xmlns="2a0df9b3-4f6a-40d6-bafe-bfa29ec52e7f">
      <Value>OKP</Value>
    </tematicka_oblast>
    <cislo_evidencni xmlns="2a0df9b3-4f6a-40d6-bafe-bfa29ec52e7f" xsi:nil="true"/>
    <hierarchie_utvaru xmlns="2a0df9b3-4f6a-40d6-bafe-bfa29ec52e7f">/SeŘÍZ/OKP</hierarchie_utvaru>
    <utvar xmlns="2a0df9b3-4f6a-40d6-bafe-bfa29ec52e7f">
      <UserInfo>
        <DisplayName>OKP</DisplayName>
        <AccountId>48</AccountId>
        <AccountType/>
      </UserInfo>
    </utvar>
    <ID_workflow xmlns="2a0df9b3-4f6a-40d6-bafe-bfa29ec52e7f" xsi:nil="true"/>
    <cislo_jednaci xmlns="2a0df9b3-4f6a-40d6-bafe-bfa29ec52e7f" xsi:nil="true"/>
    <typ_dokumentu_dle_spisoveho_planu xmlns="2a0df9b3-4f6a-40d6-bafe-bfa29ec52e7f">N/A</typ_dokumentu_dle_spisoveho_planu>
    <platnost_od xmlns="d70ce041-a8a7-4f08-b900-fdb15ab0aa68">2019-03-04T23:00:00+00:00</platnost_od>
    <Identifikační_x0020_číslo_x0020__x0028_IČO_x0029_ xmlns="2a0df9b3-4f6a-40d6-bafe-bfa29ec52e7f" xsi:nil="true"/>
    <skartacni_znacka xmlns="2a0df9b3-4f6a-40d6-bafe-bfa29ec52e7f">N/A</skartacni_znacka>
    <zduvodneni xmlns="d70ce041-a8a7-4f08-b900-fdb15ab0aa68" xsi:nil="true"/>
    <pripodepisovatele xmlns="d70ce041-a8a7-4f08-b900-fdb15ab0aa68">
      <UserInfo>
        <DisplayName/>
        <AccountId xsi:nil="true"/>
        <AccountType/>
      </UserInfo>
    </pripodepisovatele>
    <kategorie_dokumentu_SSHR xmlns="d70ce041-a8a7-4f08-b900-fdb15ab0aa68">Vzory dokumentů</kategorie_dokumentu_SSHR>
    <uzivatelsky_atribut_9 xmlns="2a0df9b3-4f6a-40d6-bafe-bfa29ec52e7f" xsi:nil="true"/>
    <uzivatelsky_atribut_8 xmlns="2a0df9b3-4f6a-40d6-bafe-bfa29ec52e7f" xsi:nil="true"/>
    <lhuta_pro_vyrizeni xmlns="d70ce041-a8a7-4f08-b900-fdb15ab0aa68" xsi:nil="true"/>
    <typ_lhuty_pro_vyrizeni xmlns="d70ce041-a8a7-4f08-b900-fdb15ab0aa68">Vysoká</typ_lhuty_pro_vyrizeni>
    <uzivatelsky_atribut_7 xmlns="2a0df9b3-4f6a-40d6-bafe-bfa29ec52e7f" xsi:nil="true"/>
    <uzivatelsky_atribut_6 xmlns="2a0df9b3-4f6a-40d6-bafe-bfa29ec52e7f" xsi:nil="true"/>
    <Vymaz xmlns="d70ce041-a8a7-4f08-b900-fdb15ab0aa68">NE</Vymaz>
    <uzivatelsky_atribut_5 xmlns="2a0df9b3-4f6a-40d6-bafe-bfa29ec52e7f" xsi:nil="true"/>
    <navrh_na_rozhodnuti xmlns="d70ce041-a8a7-4f08-b900-fdb15ab0aa68" xsi:nil="true"/>
    <uzivatelsky_atribut_4 xmlns="2a0df9b3-4f6a-40d6-bafe-bfa29ec52e7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 SSHR" ma:contentTypeID="0x01010032F441348E9F4645A0D7875855955D32001D75AF42B8446543BE0A2A44AB90DCF5" ma:contentTypeVersion="43" ma:contentTypeDescription="" ma:contentTypeScope="" ma:versionID="13d3dc40288bd4420e223409c519b080">
  <xsd:schema xmlns:xsd="http://www.w3.org/2001/XMLSchema" xmlns:xs="http://www.w3.org/2001/XMLSchema" xmlns:p="http://schemas.microsoft.com/office/2006/metadata/properties" xmlns:ns2="2a0df9b3-4f6a-40d6-bafe-bfa29ec52e7f" xmlns:ns3="d70ce041-a8a7-4f08-b900-fdb15ab0aa68" targetNamespace="http://schemas.microsoft.com/office/2006/metadata/properties" ma:root="true" ma:fieldsID="233999ddb568962e3aa160d939ba6fb6" ns2:_="" ns3:_="">
    <xsd:import namespace="2a0df9b3-4f6a-40d6-bafe-bfa29ec52e7f"/>
    <xsd:import namespace="d70ce041-a8a7-4f08-b900-fdb15ab0aa68"/>
    <xsd:element name="properties">
      <xsd:complexType>
        <xsd:sequence>
          <xsd:element name="documentManagement">
            <xsd:complexType>
              <xsd:all>
                <xsd:element ref="ns2:vec"/>
                <xsd:element ref="ns2:typ_prilohy" minOccurs="0"/>
                <xsd:element ref="ns2:Identifikační_x0020_číslo_x0020__x0028_IČO_x0029_" minOccurs="0"/>
                <xsd:element ref="ns2:hierarchie_utvaru"/>
                <xsd:element ref="ns2:utvar" minOccurs="0"/>
                <xsd:element ref="ns2:ID_workflow" minOccurs="0"/>
                <xsd:element ref="ns2:tematicka_oblast" minOccurs="0"/>
                <xsd:element ref="ns2:skartacni_znacka" minOccurs="0"/>
                <xsd:element ref="ns2:uzivatelsky_atribut_1" minOccurs="0"/>
                <xsd:element ref="ns2:uzivatelsky_atribut_2" minOccurs="0"/>
                <xsd:element ref="ns2:uzivatelsky_atribut_3" minOccurs="0"/>
                <xsd:element ref="ns2:uzivatelsky_atribut_4" minOccurs="0"/>
                <xsd:element ref="ns2:uzivatelsky_atribut_5" minOccurs="0"/>
                <xsd:element ref="ns2:uzivatelsky_atribut_6" minOccurs="0"/>
                <xsd:element ref="ns2:uzivatelsky_atribut_7" minOccurs="0"/>
                <xsd:element ref="ns2:uzivatelsky_atribut_8" minOccurs="0"/>
                <xsd:element ref="ns2:uzivatelsky_atribut_9" minOccurs="0"/>
                <xsd:element ref="ns2:uzivatelsky_atribut_10" minOccurs="0"/>
                <xsd:element ref="ns2:cislo_jednaci_puvodce" minOccurs="0"/>
                <xsd:element ref="ns2:jazyk_dokumentu" minOccurs="0"/>
                <xsd:element ref="ns2:cislo_jednaci" minOccurs="0"/>
                <xsd:element ref="ns2:cislo_evidencni" minOccurs="0"/>
                <xsd:element ref="ns2:typ_podpisu" minOccurs="0"/>
                <xsd:element ref="ns2:zpracovatel" minOccurs="0"/>
                <xsd:element ref="ns2:schvalovatel" minOccurs="0"/>
                <xsd:element ref="ns2:typ_dokumentu_dle_spisoveho_planu"/>
                <xsd:element ref="ns3:zduvodneni" minOccurs="0"/>
                <xsd:element ref="ns3:lhuta_pro_vyrizeni" minOccurs="0"/>
                <xsd:element ref="ns3:typ_lhuty_pro_vyrizeni" minOccurs="0"/>
                <xsd:element ref="ns3:navrh_na_rozhodnuti" minOccurs="0"/>
                <xsd:element ref="ns3:stav_WF" minOccurs="0"/>
                <xsd:element ref="ns3:kategorie_dokumentu_SSHR"/>
                <xsd:element ref="ns3:pripodepisovatele" minOccurs="0"/>
                <xsd:element ref="ns3:podkategorie_dokumentu_SSHR" minOccurs="0"/>
                <xsd:element ref="ns3:prilohy_dokumentu" minOccurs="0"/>
                <xsd:element ref="ns3:oblast_vyuziti"/>
                <xsd:element ref="ns3:podoblast_vyuziti"/>
                <xsd:element ref="ns3:platnost_od"/>
                <xsd:element ref="ns3:platnost_do"/>
                <xsd:element ref="ns3:Vymaz" minOccurs="0"/>
                <xsd:element ref="ns2:SharedWithUsers" minOccurs="0"/>
                <xsd:element ref="ns3:pokyny_kancelar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df9b3-4f6a-40d6-bafe-bfa29ec52e7f" elementFormDefault="qualified">
    <xsd:import namespace="http://schemas.microsoft.com/office/2006/documentManagement/types"/>
    <xsd:import namespace="http://schemas.microsoft.com/office/infopath/2007/PartnerControls"/>
    <xsd:element name="vec" ma:index="2" ma:displayName="Věc" ma:internalName="vec" ma:readOnly="false">
      <xsd:simpleType>
        <xsd:restriction base="dms:Text">
          <xsd:maxLength value="255"/>
        </xsd:restriction>
      </xsd:simpleType>
    </xsd:element>
    <xsd:element name="typ_prilohy" ma:index="3" nillable="true" ma:displayName="Typ přilohy" ma:default="aktuální platné znění" ma:format="Dropdown" ma:indexed="true" ma:internalName="typ_prilohy">
      <xsd:simpleType>
        <xsd:restriction base="dms:Choice">
          <xsd:enumeration value="základní dokument"/>
          <xsd:enumeration value="k základnímu dokumentu"/>
          <xsd:enumeration value="pro informaci/doložení"/>
          <xsd:enumeration value="původní/došlý dokument"/>
          <xsd:enumeration value="podepsaný originál"/>
          <xsd:enumeration value="k dokumentu - Příloha 00"/>
          <xsd:enumeration value="k dokumentu - Příloha 01"/>
          <xsd:enumeration value="k dokumentu - Příloha 01a"/>
          <xsd:enumeration value="k dokumentu - Příloha 01-03"/>
          <xsd:enumeration value="k dokumentu - Příloha 01-04"/>
          <xsd:enumeration value="k dokumentu - Příloha 02"/>
          <xsd:enumeration value="k dokumentu - Příloha 02a"/>
          <xsd:enumeration value="k dokumentu - Příloha 02b"/>
          <xsd:enumeration value="k dokumentu - Příloha 02c"/>
          <xsd:enumeration value="k dokumentu - Příloha 02-1"/>
          <xsd:enumeration value="k dokumentu - Příloha 02-2"/>
          <xsd:enumeration value="k dokumentu - Příloha 02-3"/>
          <xsd:enumeration value="k dokumentu - Příloha 03"/>
          <xsd:enumeration value="k dokumentu - Příloha 03-05"/>
          <xsd:enumeration value="k dokumentu - Příloha 03a"/>
          <xsd:enumeration value="k dokumentu - Příloha 03b"/>
          <xsd:enumeration value="k dokumentu - Příloha 04"/>
          <xsd:enumeration value="k dokumentu - Příloha 05"/>
          <xsd:enumeration value="k dokumentu - Příloha 05a"/>
          <xsd:enumeration value="k dokumentu - Příloha 06"/>
          <xsd:enumeration value="k dokumentu - Příloha 07"/>
          <xsd:enumeration value="k dokumentu - Příloha 08"/>
          <xsd:enumeration value="k dokumentu - Příloha 09"/>
          <xsd:enumeration value="k dokumentu - Příloha 10"/>
          <xsd:enumeration value="k dokumentu - Příloha 11"/>
          <xsd:enumeration value="k dokumentu - Příloha 12"/>
          <xsd:enumeration value="k dokumentu - Příloha 13"/>
          <xsd:enumeration value="k dokumentu - Příloha 14"/>
          <xsd:enumeration value="k dokumentu - Příloha 15"/>
          <xsd:enumeration value="k dokumentu - Příloha 16"/>
          <xsd:enumeration value="k dokumentu - Příloha 17"/>
          <xsd:enumeration value="k dokumentu - Příloha 18"/>
          <xsd:enumeration value="k dokumentu - Příloha 19"/>
          <xsd:enumeration value="k dokumentu - Příloha 20"/>
          <xsd:enumeration value="k dokumentu - Příloha 21"/>
          <xsd:enumeration value="k dokumentu - Příloha 22"/>
          <xsd:enumeration value="novela"/>
          <xsd:enumeration value="novela přílohy"/>
          <xsd:enumeration value="novela 01"/>
          <xsd:enumeration value="novela 02"/>
          <xsd:enumeration value="novela 03"/>
          <xsd:enumeration value="novela 04"/>
          <xsd:enumeration value="novela 05"/>
          <xsd:enumeration value="aktuální platné znění"/>
          <xsd:enumeration value="úplné znění"/>
          <xsd:enumeration value="zdrojový text"/>
          <xsd:enumeration value="změny"/>
        </xsd:restriction>
      </xsd:simpleType>
    </xsd:element>
    <xsd:element name="Identifikační_x0020_číslo_x0020__x0028_IČO_x0029_" ma:index="4" nillable="true" ma:displayName="Identifikační číslo (IČO)" ma:description="Identifikační číslo" ma:internalName="Identifika_x010d_n_x00ed__x0020__x010d__x00ed_slo_x0020__x0028_I_x010c_O_x0029_">
      <xsd:simpleType>
        <xsd:restriction base="dms:Text">
          <xsd:maxLength value="20"/>
        </xsd:restriction>
      </xsd:simpleType>
    </xsd:element>
    <xsd:element name="hierarchie_utvaru" ma:index="5" ma:displayName="Hierarchie útvaru" ma:default="/" ma:format="Dropdown" ma:indexed="true" ma:internalName="hierarchie_utvaru">
      <xsd:simpleType>
        <xsd:restriction base="dms:Choice">
          <xsd:enumeration value="/"/>
          <xsd:enumeration value="/OBKŘ"/>
          <xsd:enumeration value="/OBKŘ/OdBKŘ"/>
          <xsd:enumeration value="/OBKŘ/OdO"/>
          <xsd:enumeration value="/OdKD"/>
          <xsd:enumeration value="/OdIA"/>
          <xsd:enumeration value="/OLOG"/>
          <xsd:enumeration value="/OLOG/BOLETEX"/>
          <xsd:enumeration value="/OLOG/BOLETEX/BUTAS"/>
          <xsd:enumeration value="/OLOG/BOLETEX/HORKALEN"/>
          <xsd:enumeration value="/OLOG/BOLETEX/POLORA"/>
          <xsd:enumeration value="/OLOG/ČACHOVICE"/>
          <xsd:enumeration value="/OLOG/ČACHOVICE/HLUBOKÁ NAD VLTAVOU"/>
          <xsd:enumeration value="/OLOG/HEŘMANŮV MĚSTEC"/>
          <xsd:enumeration value="/OLOG/NC ZHP OLOMOUC"/>
          <xsd:enumeration value="/OLOG/OdAP"/>
          <xsd:enumeration value="/OLOG/OdŘSK"/>
          <xsd:enumeration value="/OLOG/OKNA"/>
          <xsd:enumeration value="/OLOG/OKNA/CHRAST U CHRUDIMI"/>
          <xsd:enumeration value="/OLOG/OKNA/PAČEJOV"/>
          <xsd:enumeration value="/OLOG/OKNA/RASINA"/>
          <xsd:enumeration value="/OLOG/OKNA/STUDENEC"/>
          <xsd:enumeration value="/OLOG/OLOMOUC-HOLICE"/>
          <xsd:enumeration value="/OLOG/OLOMOUC-HOLICE/CHVALKOVICE"/>
          <xsd:enumeration value="/OLOG/OLOMOUC-HOLICE/PLZEŇ"/>
          <xsd:enumeration value="/OLOG/OLOMOUC-HOLICE/POHOŘELICE"/>
          <xsd:enumeration value="/OLOG/OLOMOUC-HOLICE/SÁZAVA"/>
          <xsd:enumeration value="/OLOG/OLOMOUC-HOLICE/VINAŘICE"/>
          <xsd:enumeration value="/OLOG/OPAVAN"/>
          <xsd:enumeration value="/OLOG/OPAVAN/DIVIŠOVKA"/>
          <xsd:enumeration value="/OLOG/OPAVAN/GODULA"/>
          <xsd:enumeration value="/OLOG/OPAVAN/OSOČKAN"/>
          <xsd:enumeration value="/OLOG/OPAVAN/UHERSKÉ HRADIŠTĚ"/>
          <xsd:enumeration value="/OLOG/OPAVAN/VELKÉ ALBRECHTICE I"/>
          <xsd:enumeration value="/OLOG/OPAVAN/VELKÉ ALBRECHTICE II"/>
          <xsd:enumeration value="/OLOG/SOBĚSLAV"/>
          <xsd:enumeration value="/OLOG/SOBĚSLAV/BRANDÝS NAD LABEM"/>
          <xsd:enumeration value="/OLOG/SOBĚSLAV/DOKSY"/>
          <xsd:enumeration value="/OLOG/SOBĚSLAV/DOLOPLAZY"/>
          <xsd:enumeration value="/OLOG/SOBĚSLAV/SEDLČANY"/>
          <xsd:enumeration value="/OSK"/>
          <xsd:enumeration value="/OSK/OdKOO"/>
          <xsd:enumeration value="/OSK/OdSTR"/>
          <xsd:enumeration value="/SeMP"/>
          <xsd:enumeration value="/SeMP/OI"/>
          <xsd:enumeration value="/SeMP/OI/OdSIT"/>
          <xsd:enumeration value="/SeMP/OI/OdSAS"/>
          <xsd:enumeration value="/SeMP/OMAJ"/>
          <xsd:enumeration value="/SeMP/OMAJ/OdINV"/>
          <xsd:enumeration value="/SeMP/OMAJ/OdSM"/>
          <xsd:enumeration value="/SeMP/OMAJ/OdVS"/>
          <xsd:enumeration value="/SeMP/OPR"/>
          <xsd:enumeration value="/SeMP/OPR/OdPrav"/>
          <xsd:enumeration value="/SeMP/OPR/OdSA"/>
          <xsd:enumeration value="/SeMP/OZAK"/>
          <xsd:enumeration value="/SeMP/OZAK/OdZMR"/>
          <xsd:enumeration value="/SeMP/OZAK/OdZVZ"/>
          <xsd:enumeration value="/SeŘÍZ"/>
          <xsd:enumeration value="/SeŘÍZ/OE"/>
          <xsd:enumeration value="/SeŘÍZ/OE/OdRAF"/>
          <xsd:enumeration value="/SeŘÍZ/OE/Odú"/>
          <xsd:enumeration value="/SeŘÍZ/OKP"/>
          <xsd:enumeration value="/SeŘÍZ/OKP/OdPA"/>
          <xsd:enumeration value="/SeŘÍZ/OKP/OdSPKV"/>
          <xsd:enumeration value="/SeŘÍZ/OPER"/>
          <xsd:enumeration value="/SeŘÍZ/OPER/OdPM"/>
          <xsd:enumeration value="/SeŘÍZ/OPER/ŠS Gall"/>
          <xsd:enumeration value="/SeSHR"/>
          <xsd:enumeration value="/SeSHR/OPKS"/>
          <xsd:enumeration value="/SeSHR/OPKS/OdPHO"/>
          <xsd:enumeration value="/SeSHR/OPKS/OdPPR"/>
          <xsd:enumeration value="/SeSHR/OPKS/OdŘHO"/>
          <xsd:enumeration value="/SeSHR/ORRP"/>
          <xsd:enumeration value="/SeSHR/ORRP/OdORRP"/>
          <xsd:enumeration value="/SeSHR/ORRP/OdRB"/>
          <xsd:enumeration value="N/A"/>
        </xsd:restriction>
      </xsd:simpleType>
    </xsd:element>
    <xsd:element name="utvar" ma:index="6" nillable="true" ma:displayName="Útvar" ma:indexed="true" ma:list="UserInfo" ma:SearchPeopleOnly="false" ma:SharePointGroup="0" ma:internalName="utva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D_workflow" ma:index="7" nillable="true" ma:displayName="ID workflow" ma:internalName="ID_workflow" ma:readOnly="false">
      <xsd:simpleType>
        <xsd:restriction base="dms:Text">
          <xsd:maxLength value="255"/>
        </xsd:restriction>
      </xsd:simpleType>
    </xsd:element>
    <xsd:element name="tematicka_oblast" ma:index="8" nillable="true" ma:displayName="Tématická oblast" ma:internalName="tematicka_oblas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BKŘ"/>
                    <xsd:enumeration value="OdKD"/>
                    <xsd:enumeration value="OdKŘS"/>
                    <xsd:enumeration value="OdPER"/>
                    <xsd:enumeration value="OE"/>
                    <xsd:enumeration value="OKP"/>
                    <xsd:enumeration value="OMAJ"/>
                  </xsd:restriction>
                </xsd:simpleType>
              </xsd:element>
            </xsd:sequence>
          </xsd:extension>
        </xsd:complexContent>
      </xsd:complexType>
    </xsd:element>
    <xsd:element name="skartacni_znacka" ma:index="9" nillable="true" ma:displayName="Skartační značka" ma:format="Dropdown" ma:indexed="true" ma:internalName="skartacni_znacka" ma:readOnly="false">
      <xsd:simpleType>
        <xsd:restriction base="dms:Choice">
          <xsd:enumeration value="A20"/>
          <xsd:enumeration value="V5"/>
          <xsd:enumeration value="V10"/>
          <xsd:enumeration value="S5"/>
          <xsd:enumeration value="S10"/>
          <xsd:enumeration value="N/A"/>
        </xsd:restriction>
      </xsd:simpleType>
    </xsd:element>
    <xsd:element name="uzivatelsky_atribut_1" ma:index="10" nillable="true" ma:displayName="Uživatelský atribut 1" ma:internalName="uzivatelsky_atribut_1">
      <xsd:simpleType>
        <xsd:restriction base="dms:Text">
          <xsd:maxLength value="255"/>
        </xsd:restriction>
      </xsd:simpleType>
    </xsd:element>
    <xsd:element name="uzivatelsky_atribut_2" ma:index="11" nillable="true" ma:displayName="Uživatelský atribut 2" ma:internalName="uzivatelsky_atribut_2">
      <xsd:simpleType>
        <xsd:restriction base="dms:Text">
          <xsd:maxLength value="255"/>
        </xsd:restriction>
      </xsd:simpleType>
    </xsd:element>
    <xsd:element name="uzivatelsky_atribut_3" ma:index="12" nillable="true" ma:displayName="Uživatelský atribut 3" ma:internalName="uzivatelsky_atribut_3">
      <xsd:simpleType>
        <xsd:restriction base="dms:Text">
          <xsd:maxLength value="255"/>
        </xsd:restriction>
      </xsd:simpleType>
    </xsd:element>
    <xsd:element name="uzivatelsky_atribut_4" ma:index="13" nillable="true" ma:displayName="Uživatelský atribut 4" ma:internalName="uzivatelsky_atribut_4">
      <xsd:simpleType>
        <xsd:restriction base="dms:Text">
          <xsd:maxLength value="255"/>
        </xsd:restriction>
      </xsd:simpleType>
    </xsd:element>
    <xsd:element name="uzivatelsky_atribut_5" ma:index="14" nillable="true" ma:displayName="Uživatelský atribut 5" ma:internalName="uzivatelsky_atribut_5">
      <xsd:simpleType>
        <xsd:restriction base="dms:Text">
          <xsd:maxLength value="255"/>
        </xsd:restriction>
      </xsd:simpleType>
    </xsd:element>
    <xsd:element name="uzivatelsky_atribut_6" ma:index="15" nillable="true" ma:displayName="Uživatelský atribut 6" ma:internalName="uzivatelsky_atribut_6">
      <xsd:simpleType>
        <xsd:restriction base="dms:Text">
          <xsd:maxLength value="255"/>
        </xsd:restriction>
      </xsd:simpleType>
    </xsd:element>
    <xsd:element name="uzivatelsky_atribut_7" ma:index="16" nillable="true" ma:displayName="Uživatelský atribut 7" ma:internalName="uzivatelsky_atribut_7">
      <xsd:simpleType>
        <xsd:restriction base="dms:Text">
          <xsd:maxLength value="255"/>
        </xsd:restriction>
      </xsd:simpleType>
    </xsd:element>
    <xsd:element name="uzivatelsky_atribut_8" ma:index="17" nillable="true" ma:displayName="Uživatelský atribut 8" ma:internalName="uzivatelsky_atribut_8">
      <xsd:simpleType>
        <xsd:restriction base="dms:Text">
          <xsd:maxLength value="255"/>
        </xsd:restriction>
      </xsd:simpleType>
    </xsd:element>
    <xsd:element name="uzivatelsky_atribut_9" ma:index="18" nillable="true" ma:displayName="Uživatelský atribut 9" ma:internalName="uzivatelsky_atribut_9">
      <xsd:simpleType>
        <xsd:restriction base="dms:Text">
          <xsd:maxLength value="255"/>
        </xsd:restriction>
      </xsd:simpleType>
    </xsd:element>
    <xsd:element name="uzivatelsky_atribut_10" ma:index="19" nillable="true" ma:displayName="Uživatelský atribut 10" ma:internalName="uzivatelsky_atribut_10">
      <xsd:simpleType>
        <xsd:restriction base="dms:Text">
          <xsd:maxLength value="255"/>
        </xsd:restriction>
      </xsd:simpleType>
    </xsd:element>
    <xsd:element name="cislo_jednaci_puvodce" ma:index="20" nillable="true" ma:displayName="Číslo jednací původce" ma:internalName="cislo_jednaci_puvodce">
      <xsd:simpleType>
        <xsd:restriction base="dms:Text">
          <xsd:maxLength value="255"/>
        </xsd:restriction>
      </xsd:simpleType>
    </xsd:element>
    <xsd:element name="jazyk_dokumentu" ma:index="21" nillable="true" ma:displayName="Jazyk dokumentu" ma:default="Český" ma:format="Dropdown" ma:internalName="jazyk_dokumentu" ma:readOnly="false">
      <xsd:simpleType>
        <xsd:restriction base="dms:Choice">
          <xsd:enumeration value="Český"/>
          <xsd:enumeration value="Anglický"/>
          <xsd:enumeration value="Německý"/>
          <xsd:enumeration value="Ruský"/>
          <xsd:enumeration value="Francouzský"/>
          <xsd:enumeration value="Slovenský"/>
        </xsd:restriction>
      </xsd:simpleType>
    </xsd:element>
    <xsd:element name="cislo_jednaci" ma:index="22" nillable="true" ma:displayName="Číslo jednací" ma:indexed="true" ma:internalName="cislo_jednaci" ma:readOnly="false">
      <xsd:simpleType>
        <xsd:restriction base="dms:Text">
          <xsd:maxLength value="255"/>
        </xsd:restriction>
      </xsd:simpleType>
    </xsd:element>
    <xsd:element name="cislo_evidencni" ma:index="23" nillable="true" ma:displayName="Číslo evidenční" ma:internalName="cislo_evidencni">
      <xsd:simpleType>
        <xsd:restriction base="dms:Text">
          <xsd:maxLength value="255"/>
        </xsd:restriction>
      </xsd:simpleType>
    </xsd:element>
    <xsd:element name="typ_podpisu" ma:index="24" nillable="true" ma:displayName="Typ podpisu" ma:default="elektronicky" ma:format="Dropdown" ma:internalName="typ_podpisu">
      <xsd:simpleType>
        <xsd:restriction base="dms:Choice">
          <xsd:enumeration value="elektronicky"/>
          <xsd:enumeration value="listinně"/>
          <xsd:enumeration value="nepodepisováno"/>
          <xsd:enumeration value="EOD"/>
        </xsd:restriction>
      </xsd:simpleType>
    </xsd:element>
    <xsd:element name="zpracovatel" ma:index="25" nillable="true" ma:displayName="Zpracovatel" ma:list="UserInfo" ma:SharePointGroup="0" ma:internalName="zpracovatel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chvalovatel" ma:index="26" nillable="true" ma:displayName="Schvalovatel" ma:indexed="true" ma:list="UserInfo" ma:SearchPeopleOnly="false" ma:SharePointGroup="0" ma:internalName="schvalovatel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yp_dokumentu_dle_spisoveho_planu" ma:index="27" ma:displayName="Typ dokumentu dle spisového plánu" ma:format="Dropdown" ma:indexed="true" ma:internalName="typ_dokumentu_dle_spisoveho_planu">
      <xsd:simpleType>
        <xsd:restriction base="dms:Choice">
          <xsd:enumeration value="10.3.1 - směrnice předsedy"/>
          <xsd:enumeration value="10.4.1 - příkazy předsedy"/>
          <xsd:enumeration value="10.4.2 - rozhodnutí předsedy"/>
          <xsd:enumeration value="10.4.3"/>
          <xsd:enumeration value="10.4.4 - pokyny vedoucích zaměstnanců Správy"/>
          <xsd:enumeration value="10.7.1"/>
          <xsd:enumeration value="20.2.1.4"/>
          <xsd:enumeration value="30.2.1"/>
          <xsd:enumeration value="51.1"/>
          <xsd:enumeration value="70.4.1"/>
          <xsd:enumeration value="80.4.1"/>
          <xsd:enumeration value="80.4.2"/>
          <xsd:enumeration value="80.4.3"/>
          <xsd:enumeration value="90.13"/>
          <xsd:enumeration value="90.15.1"/>
          <xsd:enumeration value="110.5.2."/>
          <xsd:enumeration value="110.5.3."/>
          <xsd:enumeration value="120.4.4."/>
          <xsd:enumeration value="120.5.2."/>
          <xsd:enumeration value="120.7"/>
          <xsd:enumeration value="120.8"/>
          <xsd:enumeration value="N/A"/>
        </xsd:restriction>
      </xsd:simpleType>
    </xsd:element>
    <xsd:element name="SharedWithUsers" ma:index="4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ce041-a8a7-4f08-b900-fdb15ab0aa68" elementFormDefault="qualified">
    <xsd:import namespace="http://schemas.microsoft.com/office/2006/documentManagement/types"/>
    <xsd:import namespace="http://schemas.microsoft.com/office/infopath/2007/PartnerControls"/>
    <xsd:element name="zduvodneni" ma:index="28" nillable="true" ma:displayName="Zdůvodnění" ma:internalName="zduvodneni">
      <xsd:simpleType>
        <xsd:restriction base="dms:Note">
          <xsd:maxLength value="255"/>
        </xsd:restriction>
      </xsd:simpleType>
    </xsd:element>
    <xsd:element name="lhuta_pro_vyrizeni" ma:index="29" nillable="true" ma:displayName="Lhůta pro vyřízení" ma:format="DateOnly" ma:internalName="lhuta_pro_vyrizeni">
      <xsd:simpleType>
        <xsd:restriction base="dms:DateTime"/>
      </xsd:simpleType>
    </xsd:element>
    <xsd:element name="typ_lhuty_pro_vyrizeni" ma:index="30" nillable="true" ma:displayName="Typ lhůty pro vyřízení" ma:default="Vysoká" ma:format="Dropdown" ma:internalName="typ_lhuty_pro_vyrizeni">
      <xsd:simpleType>
        <xsd:restriction base="dms:Choice">
          <xsd:enumeration value="Vysoká"/>
          <xsd:enumeration value="Střední"/>
          <xsd:enumeration value="Nízká"/>
        </xsd:restriction>
      </xsd:simpleType>
    </xsd:element>
    <xsd:element name="navrh_na_rozhodnuti" ma:index="31" nillable="true" ma:displayName="Návrh na rozhodnutí" ma:internalName="navrh_na_rozhodnuti">
      <xsd:simpleType>
        <xsd:restriction base="dms:Text">
          <xsd:maxLength value="255"/>
        </xsd:restriction>
      </xsd:simpleType>
    </xsd:element>
    <xsd:element name="stav_WF" ma:index="32" nillable="true" ma:displayName="Stav WF" ma:internalName="stav_WF" ma:percentage="FALSE">
      <xsd:simpleType>
        <xsd:restriction base="dms:Number"/>
      </xsd:simpleType>
    </xsd:element>
    <xsd:element name="kategorie_dokumentu_SSHR" ma:index="33" ma:displayName="Kategorie dokumentu SSHR" ma:default="Vzory dokumentů" ma:format="Dropdown" ma:indexed="true" ma:internalName="kategorie_dokumentu_SSHR">
      <xsd:simpleType>
        <xsd:restriction base="dms:Choice">
          <xsd:enumeration value="Vzory dokumentů"/>
        </xsd:restriction>
      </xsd:simpleType>
    </xsd:element>
    <xsd:element name="pripodepisovatele" ma:index="34" nillable="true" ma:displayName="Připodepisovatelé" ma:list="UserInfo" ma:SharePointGroup="0" ma:internalName="pripodepisovatel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odkategorie_dokumentu_SSHR" ma:index="35" nillable="true" ma:displayName="Podkategorie dokumentu SSHR" ma:default="Šablony" ma:format="Dropdown" ma:indexed="true" ma:internalName="podkategorie_dokumentu_SSHR">
      <xsd:simpleType>
        <xsd:restriction base="dms:Choice">
          <xsd:enumeration value="Šablony"/>
          <xsd:enumeration value="Formuláře"/>
          <xsd:enumeration value="Vzory"/>
        </xsd:restriction>
      </xsd:simpleType>
    </xsd:element>
    <xsd:element name="prilohy_dokumentu" ma:index="36" nillable="true" ma:displayName="Přílohy dokumentu" ma:list="{d70ce041-a8a7-4f08-b900-fdb15ab0aa68}" ma:internalName="prilohy_dokumentu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blast_vyuziti" ma:index="37" ma:displayName="Oblast využití" ma:format="Dropdown" ma:indexed="true" ma:internalName="oblast_vyuziti">
      <xsd:simpleType>
        <xsd:restriction base="dms:Choice">
          <xsd:enumeration value="Bezpečnostní řízení a utajované informace"/>
          <xsd:enumeration value="Ekonomika"/>
          <xsd:enumeration value="Jednotný vizuální styl"/>
          <xsd:enumeration value="Majetek"/>
          <xsd:enumeration value="Oběh spisu"/>
          <xsd:enumeration value="Personalistika"/>
          <xsd:enumeration value="Provozní řád"/>
          <xsd:enumeration value="Řízení procesů a rizik"/>
          <xsd:enumeration value="Spisový a skartační řád"/>
          <xsd:enumeration value="Výkon kontrolní činnosti"/>
        </xsd:restriction>
      </xsd:simpleType>
    </xsd:element>
    <xsd:element name="podoblast_vyuziti" ma:index="38" ma:displayName="Podoblast využití" ma:format="Dropdown" ma:indexed="true" ma:internalName="podoblast_vyuziti">
      <xsd:simpleType>
        <xsd:restriction base="dms:Choice">
          <xsd:enumeration value="Archivace - zápisy o ztrátě"/>
          <xsd:enumeration value="Cestovní náklady"/>
          <xsd:enumeration value="Dopisy a sdělení"/>
          <xsd:enumeration value="Dveřní štítky"/>
          <xsd:enumeration value="Finanční kontrola a rozpočet"/>
          <xsd:enumeration value="FKSP"/>
          <xsd:enumeration value="Jednotný vizuální styl"/>
          <xsd:enumeration value="Nástup zaměstnance"/>
          <xsd:enumeration value="Oběh spisu, Vótum"/>
          <xsd:enumeration value="Pohledávky"/>
          <xsd:enumeration value="Povolení, Seznamy, Návštěvy"/>
          <xsd:enumeration value="Procesy a rizika"/>
          <xsd:enumeration value="Představení, vedoucí zaměstnanci"/>
          <xsd:enumeration value="Škody"/>
          <xsd:enumeration value="ŠS Gall"/>
          <xsd:enumeration value="Úřednická zkouška"/>
          <xsd:enumeration value="Vnější kontrola – typ C1"/>
          <xsd:enumeration value="Vnější kontrola – typ C2"/>
          <xsd:enumeration value="Vnitřní kontrola"/>
          <xsd:enumeration value="Výstup zaměstnance"/>
          <xsd:enumeration value="Vzdělávání"/>
          <xsd:enumeration value="Vzory"/>
          <xsd:enumeration value="Vzory smluv: OMAJ"/>
          <xsd:enumeration value="Zaměstnanci"/>
        </xsd:restriction>
      </xsd:simpleType>
    </xsd:element>
    <xsd:element name="platnost_od" ma:index="39" ma:displayName="Platnost od" ma:format="DateOnly" ma:internalName="platnost_od">
      <xsd:simpleType>
        <xsd:restriction base="dms:DateTime"/>
      </xsd:simpleType>
    </xsd:element>
    <xsd:element name="platnost_do" ma:index="40" ma:displayName="Platnost do" ma:format="DateOnly" ma:internalName="platnost_do">
      <xsd:simpleType>
        <xsd:restriction base="dms:DateTime"/>
      </xsd:simpleType>
    </xsd:element>
    <xsd:element name="Vymaz" ma:index="41" nillable="true" ma:displayName="Vymazat" ma:default="NE" ma:format="Dropdown" ma:internalName="Vymaz">
      <xsd:simpleType>
        <xsd:restriction base="dms:Choice">
          <xsd:enumeration value="ANO"/>
          <xsd:enumeration value="NE"/>
        </xsd:restriction>
      </xsd:simpleType>
    </xsd:element>
    <xsd:element name="pokyny_kancelari" ma:index="49" nillable="true" ma:displayName="Pokyny kanceláři" ma:internalName="pokyny_kancelari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7" ma:displayName="Typ obsahu"/>
        <xsd:element ref="dc:title" minOccurs="0" maxOccurs="1" ma:index="1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2815E9-7372-4EA7-9102-DE17EA63ACDD}">
  <ds:schemaRefs>
    <ds:schemaRef ds:uri="http://schemas.microsoft.com/office/2006/metadata/properties"/>
    <ds:schemaRef ds:uri="http://schemas.microsoft.com/office/2006/documentManagement/types"/>
    <ds:schemaRef ds:uri="d70ce041-a8a7-4f08-b900-fdb15ab0aa68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a0df9b3-4f6a-40d6-bafe-bfa29ec52e7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6666EF-11AF-416E-8651-931B35307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0df9b3-4f6a-40d6-bafe-bfa29ec52e7f"/>
    <ds:schemaRef ds:uri="d70ce041-a8a7-4f08-b900-fdb15ab0aa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9F050B-F55C-4E9D-AD04-395212EE2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3013</TotalTime>
  <Words>940</Words>
  <Application>Microsoft Office PowerPoint</Application>
  <PresentationFormat>Širokoúhlá obrazovka</PresentationFormat>
  <Paragraphs>95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Garamond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Správa státních hmotných rezerv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Bořuta Tomáš</dc:creator>
  <cp:lastModifiedBy>Suchopár Jiří</cp:lastModifiedBy>
  <cp:revision>284</cp:revision>
  <cp:lastPrinted>2022-10-25T14:25:10Z</cp:lastPrinted>
  <dcterms:created xsi:type="dcterms:W3CDTF">2018-01-24T13:25:53Z</dcterms:created>
  <dcterms:modified xsi:type="dcterms:W3CDTF">2022-10-25T14:56:39Z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0x01010032F441348E9F4645A0D7875855955D32001D75AF42B8446543BE0A2A44AB90DCF5</vt:lpwstr>
  </property>
</Properties>
</file>