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3" r:id="rId2"/>
    <p:sldMasterId id="2147483670" r:id="rId3"/>
    <p:sldMasterId id="2147483658" r:id="rId4"/>
  </p:sldMasterIdLst>
  <p:notesMasterIdLst>
    <p:notesMasterId r:id="rId28"/>
  </p:notesMasterIdLst>
  <p:handoutMasterIdLst>
    <p:handoutMasterId r:id="rId29"/>
  </p:handoutMasterIdLst>
  <p:sldIdLst>
    <p:sldId id="308" r:id="rId5"/>
    <p:sldId id="303" r:id="rId6"/>
    <p:sldId id="258" r:id="rId7"/>
    <p:sldId id="304" r:id="rId8"/>
    <p:sldId id="271" r:id="rId9"/>
    <p:sldId id="272" r:id="rId10"/>
    <p:sldId id="274" r:id="rId11"/>
    <p:sldId id="266" r:id="rId12"/>
    <p:sldId id="273" r:id="rId13"/>
    <p:sldId id="276" r:id="rId14"/>
    <p:sldId id="317" r:id="rId15"/>
    <p:sldId id="270" r:id="rId16"/>
    <p:sldId id="275" r:id="rId17"/>
    <p:sldId id="298" r:id="rId18"/>
    <p:sldId id="299" r:id="rId19"/>
    <p:sldId id="300" r:id="rId20"/>
    <p:sldId id="307" r:id="rId21"/>
    <p:sldId id="311" r:id="rId22"/>
    <p:sldId id="306" r:id="rId23"/>
    <p:sldId id="310" r:id="rId24"/>
    <p:sldId id="316" r:id="rId25"/>
    <p:sldId id="1032" r:id="rId26"/>
    <p:sldId id="309" r:id="rId2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1">
          <p15:clr>
            <a:srgbClr val="A4A3A4"/>
          </p15:clr>
        </p15:guide>
        <p15:guide id="2" orient="horz" pos="3843">
          <p15:clr>
            <a:srgbClr val="A4A3A4"/>
          </p15:clr>
        </p15:guide>
        <p15:guide id="3" orient="horz" pos="3562">
          <p15:clr>
            <a:srgbClr val="A4A3A4"/>
          </p15:clr>
        </p15:guide>
        <p15:guide id="4" pos="5481">
          <p15:clr>
            <a:srgbClr val="A4A3A4"/>
          </p15:clr>
        </p15:guide>
        <p15:guide id="5" pos="280">
          <p15:clr>
            <a:srgbClr val="A4A3A4"/>
          </p15:clr>
        </p15:guide>
        <p15:guide id="6" pos="1746">
          <p15:clr>
            <a:srgbClr val="A4A3A4"/>
          </p15:clr>
        </p15:guide>
        <p15:guide id="7" pos="1462">
          <p15:clr>
            <a:srgbClr val="A4A3A4"/>
          </p15:clr>
        </p15:guide>
        <p15:guide id="8" pos="3207">
          <p15:clr>
            <a:srgbClr val="A4A3A4"/>
          </p15:clr>
        </p15:guide>
        <p15:guide id="9" pos="2928">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říž Petr" initials="KP" lastIdx="1" clrIdx="0">
    <p:extLst>
      <p:ext uri="{19B8F6BF-5375-455C-9EA6-DF929625EA0E}">
        <p15:presenceInfo xmlns:p15="http://schemas.microsoft.com/office/powerpoint/2012/main" userId="S::kriz@mpo.cz::1f8dac65-1a2c-43fa-8132-370159124c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D"/>
    <a:srgbClr val="B9E0F7"/>
    <a:srgbClr val="13B5EA"/>
    <a:srgbClr val="FF33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960" autoAdjust="0"/>
    <p:restoredTop sz="94660"/>
  </p:normalViewPr>
  <p:slideViewPr>
    <p:cSldViewPr snapToGrid="0" snapToObjects="1">
      <p:cViewPr varScale="1">
        <p:scale>
          <a:sx n="114" d="100"/>
          <a:sy n="114" d="100"/>
        </p:scale>
        <p:origin x="1122" y="114"/>
      </p:cViewPr>
      <p:guideLst>
        <p:guide orient="horz" pos="281"/>
        <p:guide orient="horz" pos="3843"/>
        <p:guide orient="horz" pos="3562"/>
        <p:guide pos="5481"/>
        <p:guide pos="280"/>
        <p:guide pos="1746"/>
        <p:guide pos="1462"/>
        <p:guide pos="3207"/>
        <p:guide pos="2928"/>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80" d="100"/>
          <a:sy n="80" d="100"/>
        </p:scale>
        <p:origin x="4014"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116724"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0FB0F22-8DED-4CDA-BC4E-47C3EA70254F}" type="datetimeFigureOut">
              <a:rPr lang="cs-CZ" smtClean="0"/>
              <a:pPr/>
              <a:t>26.10.2022</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1C9265F-04F2-4D47-A1E7-EE74899987E2}" type="slidenum">
              <a:rPr lang="cs-CZ" smtClean="0"/>
              <a:pPr/>
              <a:t>‹#›</a:t>
            </a:fld>
            <a:endParaRPr lang="cs-CZ" dirty="0"/>
          </a:p>
        </p:txBody>
      </p:sp>
    </p:spTree>
    <p:extLst>
      <p:ext uri="{BB962C8B-B14F-4D97-AF65-F5344CB8AC3E}">
        <p14:creationId xmlns:p14="http://schemas.microsoft.com/office/powerpoint/2010/main" val="32833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40993F1-D5EC-4943-97AA-C86D9E6B9167}" type="datetimeFigureOut">
              <a:rPr lang="cs-CZ" smtClean="0"/>
              <a:pPr/>
              <a:t>26.10.2022</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160BDDA-8E2B-4061-8BE0-CED46ED94034}" type="slidenum">
              <a:rPr lang="cs-CZ" smtClean="0"/>
              <a:pPr/>
              <a:t>‹#›</a:t>
            </a:fld>
            <a:endParaRPr lang="cs-CZ"/>
          </a:p>
        </p:txBody>
      </p:sp>
    </p:spTree>
    <p:extLst>
      <p:ext uri="{BB962C8B-B14F-4D97-AF65-F5344CB8AC3E}">
        <p14:creationId xmlns:p14="http://schemas.microsoft.com/office/powerpoint/2010/main" val="3715258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Novela zákona o podporovaných zdrojích energie zavedla nástroje a opatření, které je možné aktivovat k plnění nových cílů v oblasti energie OZE do roku 2030 požadované novou legislativou EU. Novela tak byla částečnou transpozicí směrnice o podpoře OZE (směrnice 2018/2001, ze dne 11. prosince 2018 o podpoře využívání energie z obnovitelných zdrojů), která stanoví cíle pro OZE na období 2021 až 2030. Tato Směrnice je přepracovaným zněním směrnice 2009/28/ES a Nařízení o správě Energetické unie č. 2018/1999, které nově zavádí Klimaticko-energetický plán, který bude obsahovat také rozvoj OZE v období 2021 až 2030 a nahradí tak současný národní akční plán pro OZE.</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Návrh revidované směrnice o podpoře využívání energie z obnovitelných zdrojů mimo jiné reagoval na závěry Evropské rady z 23. října 2014, kde se vrcholní zástupci členských států shodli na klimaticko-energetických cílech pro rok 2030 v podobě snížení emisí skleníkových plynů o 40 % v porovnání s rokem 1990, zvýšení podílu obnovitelných zdrojů energie (dále také OZE) na hrubé konečné spotřebě na 27 %, zvýšení energetické účinnosti o 27 % v porovnání se scénářem bez dodatečných opatření a dosažení 15 % propojení (</a:t>
            </a:r>
            <a:r>
              <a:rPr lang="cs-CZ" dirty="0" err="1"/>
              <a:t>interkonektivity</a:t>
            </a:r>
            <a:r>
              <a:rPr lang="cs-CZ" dirty="0"/>
              <a:t>) elektrizačních soustav.</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Revidovaná směrnice o OZE přinesla i další úpravy - kromě nastavení celkového cíle pro energii z OZE v EU do roku 2030 (na úrovni 32 %) stanoví revidovaná směrnice také tzv. sektorové cíle. Jedná se o cíl energie z OZE v sektoru dopravy (14 % energie z OZE na celkové konečné spotřebě energie v dopravě včetně zahrnutí biopaliv 1. generace biopaliv do max. 7% , v r. 2030 podíl pokročilých biopaliv alespoň 3,5%)) a cíl energie z OZE v sektoru vytápění a chlazení. Uvedené cíle jsou stanoveny stejně pro každý členský stát, s tím, že cíl pro sektor dopravy je stanoven jako závazný a cíl pro sektor vytápění a chlazení je stanoven jako indikativní.</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Novela zákona zavádí  takové nástroje a opatření, která mohou být využita při plnění a zajišťování nové cíle ČR pro energii z OZE do roku 2030 a při plnění cílů pro OZE v sektoru dopravy a sektoru vytápění a chlazení</a:t>
            </a:r>
          </a:p>
        </p:txBody>
      </p:sp>
      <p:sp>
        <p:nvSpPr>
          <p:cNvPr id="4" name="Zástupný symbol pro číslo snímku 3"/>
          <p:cNvSpPr>
            <a:spLocks noGrp="1"/>
          </p:cNvSpPr>
          <p:nvPr>
            <p:ph type="sldNum" sz="quarter" idx="5"/>
          </p:nvPr>
        </p:nvSpPr>
        <p:spPr/>
        <p:txBody>
          <a:bodyPr/>
          <a:lstStyle/>
          <a:p>
            <a:fld id="{E160BDDA-8E2B-4061-8BE0-CED46ED94034}" type="slidenum">
              <a:rPr lang="cs-CZ" smtClean="0"/>
              <a:pPr/>
              <a:t>5</a:t>
            </a:fld>
            <a:endParaRPr lang="cs-CZ"/>
          </a:p>
        </p:txBody>
      </p:sp>
    </p:spTree>
    <p:extLst>
      <p:ext uri="{BB962C8B-B14F-4D97-AF65-F5344CB8AC3E}">
        <p14:creationId xmlns:p14="http://schemas.microsoft.com/office/powerpoint/2010/main" val="3726508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dirty="0"/>
              <a:t>Třídy automobilů jsou použity obchodní třídy dle rozlišení Svazu dovozců automobilů SDA (https://portal.sda-cia.cz/</a:t>
            </a:r>
            <a:r>
              <a:rPr lang="cs-CZ" dirty="0" err="1"/>
              <a:t>clanek.php?id</a:t>
            </a:r>
            <a:r>
              <a:rPr lang="cs-CZ" dirty="0"/>
              <a:t>=4000&amp;v=3). </a:t>
            </a:r>
            <a:r>
              <a:rPr lang="cs-CZ" sz="1200" kern="1200" dirty="0">
                <a:solidFill>
                  <a:schemeClr val="tx1"/>
                </a:solidFill>
                <a:effectLst/>
                <a:latin typeface="+mn-lt"/>
                <a:ea typeface="+mn-ea"/>
                <a:cs typeface="+mn-cs"/>
              </a:rPr>
              <a:t>Z těchto obchodních tříd jsou zastoupeny pouze nejvíce rozšířené obchodní třídy (nejsou tedy zastoupeny např. luxusní či sportovní obchodní třídy atd.). </a:t>
            </a:r>
          </a:p>
          <a:p>
            <a:pPr marL="0" indent="0">
              <a:buFontTx/>
              <a:buNone/>
            </a:pPr>
            <a:endParaRPr lang="cs-CZ" dirty="0"/>
          </a:p>
          <a:p>
            <a:pPr marL="171450" indent="-171450">
              <a:buFontTx/>
              <a:buChar char="-"/>
            </a:pPr>
            <a:r>
              <a:rPr lang="cs-CZ" dirty="0"/>
              <a:t>Jako referenční vůz je vždy v dané obchodní třídě a v dané pohonné hmotě vybrán nejprodávanější automobil za předchozí půlrok. T</a:t>
            </a:r>
            <a:r>
              <a:rPr lang="cs-CZ" sz="1200" kern="1200" dirty="0">
                <a:solidFill>
                  <a:schemeClr val="tx1"/>
                </a:solidFill>
                <a:effectLst/>
                <a:latin typeface="+mn-lt"/>
                <a:ea typeface="+mn-ea"/>
                <a:cs typeface="+mn-cs"/>
              </a:rPr>
              <a:t>zn. nejprodávanější automobil v dané obchodní třídě s motorem na palivo E5, nejprodávanější automobil ve stejné obchodní třídě s motorem na palivo B7,  nejprodávanější automobil ve stejné obchodní třídě s motorem na palivo CNG, atd. Nemusí se tedy jednat o stejnou značku a model vozidla v dané třídě u všech typů paliva, pokud v dané obchodní třídě byly u každého typu paliva prodávány jiné značky a modely automobilu.  Zastoupené automobily v dané třídě a s daným typem pohonné hmoty se tak mohou každé pololetí měnit.</a:t>
            </a:r>
          </a:p>
          <a:p>
            <a:pPr marL="171450" indent="-171450">
              <a:buFontTx/>
              <a:buChar char="-"/>
            </a:pPr>
            <a:endParaRPr lang="cs-CZ" dirty="0"/>
          </a:p>
          <a:p>
            <a:pPr marL="171450" indent="-171450">
              <a:buFontTx/>
              <a:buChar char="-"/>
            </a:pPr>
            <a:r>
              <a:rPr lang="cs-CZ" dirty="0"/>
              <a:t>Rozmezí ceny je dáno různým typem motorizace a různými typy převodovky</a:t>
            </a:r>
          </a:p>
          <a:p>
            <a:pPr marL="171450" indent="-171450">
              <a:buFontTx/>
              <a:buChar char="-"/>
            </a:pPr>
            <a:endParaRPr lang="cs-CZ" dirty="0"/>
          </a:p>
          <a:p>
            <a:pPr marL="0" indent="0">
              <a:buFontTx/>
              <a:buNone/>
            </a:pPr>
            <a:endParaRPr lang="cs-CZ" dirty="0"/>
          </a:p>
          <a:p>
            <a:pPr marL="0" indent="0">
              <a:buFontTx/>
              <a:buNone/>
            </a:pPr>
            <a:r>
              <a:rPr lang="cs-CZ" dirty="0"/>
              <a:t>Kontrolu zveřejnění tabulky má v gesci Česká obchodní inspekce, která na čerpacích stanicích kontroluje i ostatní povinnosti (např. kvalitu prodávaných pohonných hmot). V případě nesplnění této povinnosti hrozí dotčenému provozovateli veřejně přístupné čerpací stanice sankce až do výše 10 tis. Kč.</a:t>
            </a:r>
          </a:p>
          <a:p>
            <a:pPr marL="171450" indent="-171450">
              <a:buFontTx/>
              <a:buChar char="-"/>
            </a:pPr>
            <a:endParaRPr lang="cs-CZ" dirty="0"/>
          </a:p>
          <a:p>
            <a:pPr marL="171450" indent="-171450">
              <a:buFontTx/>
              <a:buChar char="-"/>
            </a:pPr>
            <a:endParaRPr lang="cs-CZ" dirty="0"/>
          </a:p>
          <a:p>
            <a:pPr marL="171450" indent="-171450">
              <a:buFontTx/>
              <a:buChar char="-"/>
            </a:pPr>
            <a:endParaRPr lang="cs-CZ" dirty="0"/>
          </a:p>
          <a:p>
            <a:pPr marL="0" indent="0">
              <a:buFontTx/>
              <a:buNone/>
            </a:pPr>
            <a:endParaRPr lang="cs-CZ" dirty="0"/>
          </a:p>
        </p:txBody>
      </p:sp>
      <p:sp>
        <p:nvSpPr>
          <p:cNvPr id="4" name="Zástupný symbol pro číslo snímku 3"/>
          <p:cNvSpPr>
            <a:spLocks noGrp="1"/>
          </p:cNvSpPr>
          <p:nvPr>
            <p:ph type="sldNum" sz="quarter" idx="5"/>
          </p:nvPr>
        </p:nvSpPr>
        <p:spPr/>
        <p:txBody>
          <a:bodyPr/>
          <a:lstStyle/>
          <a:p>
            <a:fld id="{E160BDDA-8E2B-4061-8BE0-CED46ED94034}" type="slidenum">
              <a:rPr lang="cs-CZ" smtClean="0"/>
              <a:pPr/>
              <a:t>6</a:t>
            </a:fld>
            <a:endParaRPr lang="cs-CZ"/>
          </a:p>
        </p:txBody>
      </p:sp>
    </p:spTree>
    <p:extLst>
      <p:ext uri="{BB962C8B-B14F-4D97-AF65-F5344CB8AC3E}">
        <p14:creationId xmlns:p14="http://schemas.microsoft.com/office/powerpoint/2010/main" val="2881928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Konkurenceschopnost Evropy je v současné době negativně ovlivněna výrazným nárůstem cen energetických komodit.</a:t>
            </a:r>
          </a:p>
          <a:p>
            <a:endParaRPr lang="cs-CZ" sz="1200" b="1" i="0" kern="1200" dirty="0">
              <a:solidFill>
                <a:schemeClr val="tx1"/>
              </a:solidFill>
              <a:effectLst/>
              <a:latin typeface="+mn-lt"/>
              <a:ea typeface="+mn-ea"/>
              <a:cs typeface="+mn-cs"/>
            </a:endParaRPr>
          </a:p>
          <a:p>
            <a:r>
              <a:rPr lang="cs-CZ" sz="1200" b="0" i="0" kern="1200" dirty="0">
                <a:solidFill>
                  <a:schemeClr val="tx1"/>
                </a:solidFill>
                <a:effectLst/>
                <a:latin typeface="+mn-lt"/>
                <a:ea typeface="+mn-ea"/>
                <a:cs typeface="+mn-cs"/>
              </a:rPr>
              <a:t>Evropské země se staly závislými na dovozu energie ze zemí mimo EU, zejména z Ruska, a zanedbaly diverzifikaci dodávek a vlastní výrobní kapacity. Levný plyn učinil evropskou ekonomiku konkurenceschopnější a umožnil zahájení energetické transformace. V souvislosti s Rusko agresí na Ukrajině se toto však stává limitujícím faktorem. </a:t>
            </a:r>
          </a:p>
          <a:p>
            <a:endParaRPr lang="cs-CZ" sz="1200" b="1"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Velkoobchodní cena elektřiny na burze aktuálně dosahuje rekordních hodnot a oproti počátku roku 2022 je téměř čtyřnásobná. </a:t>
            </a:r>
            <a:r>
              <a:rPr lang="cs-CZ" sz="1200" b="0" i="0" kern="1200" dirty="0">
                <a:solidFill>
                  <a:schemeClr val="tx1"/>
                </a:solidFill>
                <a:effectLst/>
                <a:latin typeface="+mn-lt"/>
                <a:ea typeface="+mn-ea"/>
                <a:cs typeface="+mn-cs"/>
              </a:rPr>
              <a:t>Velkoobchodní cena elektrické energie je určována trhem, a to na základě nabídky a poptávky na burze. Tržní cena elektřiny pro Česko je ovlivňována děním na pražské komoditní burze </a:t>
            </a:r>
            <a:r>
              <a:rPr lang="cs-CZ" sz="1200" b="0" i="0" kern="1200" dirty="0" err="1">
                <a:solidFill>
                  <a:schemeClr val="tx1"/>
                </a:solidFill>
                <a:effectLst/>
                <a:latin typeface="+mn-lt"/>
                <a:ea typeface="+mn-ea"/>
                <a:cs typeface="+mn-cs"/>
              </a:rPr>
              <a:t>Power</a:t>
            </a:r>
            <a:r>
              <a:rPr lang="cs-CZ" sz="1200" b="0" i="0" kern="1200" dirty="0">
                <a:solidFill>
                  <a:schemeClr val="tx1"/>
                </a:solidFill>
                <a:effectLst/>
                <a:latin typeface="+mn-lt"/>
                <a:ea typeface="+mn-ea"/>
                <a:cs typeface="+mn-cs"/>
              </a:rPr>
              <a:t> Exchange </a:t>
            </a:r>
            <a:r>
              <a:rPr lang="cs-CZ" sz="1200" b="0" i="0" kern="1200" dirty="0" err="1">
                <a:solidFill>
                  <a:schemeClr val="tx1"/>
                </a:solidFill>
                <a:effectLst/>
                <a:latin typeface="+mn-lt"/>
                <a:ea typeface="+mn-ea"/>
                <a:cs typeface="+mn-cs"/>
              </a:rPr>
              <a:t>Central</a:t>
            </a:r>
            <a:r>
              <a:rPr lang="cs-CZ" sz="1200" b="0" i="0" kern="1200" dirty="0">
                <a:solidFill>
                  <a:schemeClr val="tx1"/>
                </a:solidFill>
                <a:effectLst/>
                <a:latin typeface="+mn-lt"/>
                <a:ea typeface="+mn-ea"/>
                <a:cs typeface="+mn-cs"/>
              </a:rPr>
              <a:t> </a:t>
            </a:r>
            <a:r>
              <a:rPr lang="cs-CZ" sz="1200" b="0" i="0" kern="1200" dirty="0" err="1">
                <a:solidFill>
                  <a:schemeClr val="tx1"/>
                </a:solidFill>
                <a:effectLst/>
                <a:latin typeface="+mn-lt"/>
                <a:ea typeface="+mn-ea"/>
                <a:cs typeface="+mn-cs"/>
              </a:rPr>
              <a:t>Europe</a:t>
            </a:r>
            <a:r>
              <a:rPr lang="cs-CZ" sz="1200" b="0" i="0" kern="1200" dirty="0">
                <a:solidFill>
                  <a:schemeClr val="tx1"/>
                </a:solidFill>
                <a:effectLst/>
                <a:latin typeface="+mn-lt"/>
                <a:ea typeface="+mn-ea"/>
                <a:cs typeface="+mn-cs"/>
              </a:rPr>
              <a:t>, jež je součástí Evropské energetické burzy s centrálou v německém Lipsku, na které je obchodována většina elektřiny pro střední Evropu. </a:t>
            </a:r>
          </a:p>
          <a:p>
            <a:r>
              <a:rPr lang="cs-CZ" sz="1200" b="0" i="0" kern="1200" dirty="0">
                <a:solidFill>
                  <a:schemeClr val="tx1"/>
                </a:solidFill>
                <a:effectLst/>
                <a:latin typeface="+mn-lt"/>
                <a:ea typeface="+mn-ea"/>
                <a:cs typeface="+mn-cs"/>
              </a:rPr>
              <a:t>Na trh elektrické energie působí mnoho různých faktorů. Jedná se o:</a:t>
            </a:r>
          </a:p>
          <a:p>
            <a:pPr marL="171450" indent="-171450">
              <a:buFont typeface="Arial" panose="020B0604020202020204" pitchFamily="34" charset="0"/>
              <a:buChar char="•"/>
            </a:pPr>
            <a:r>
              <a:rPr lang="cs-CZ" sz="1200" b="0" i="0" kern="1200" dirty="0">
                <a:solidFill>
                  <a:schemeClr val="tx1"/>
                </a:solidFill>
                <a:effectLst/>
                <a:latin typeface="+mn-lt"/>
                <a:ea typeface="+mn-ea"/>
                <a:cs typeface="+mn-cs"/>
              </a:rPr>
              <a:t>o komodity používané při výrobě elektrické energie (Cena elektřiny je determinována posledním zdrojem, který je nutný pro uspokojení dané poptávky). Cena elektřiny v Evropě je značně závislá na ceně plynu, což v současné době, v souvislosti s válkou Ruska na Ukrajině a hrou Ruska s dodávanými objemy vedoucí k nejistotě v dodávkách plynu, vede k nárůstu ceny plynu. Na růst cen má vliv i růst cen emisních povolenek a zavírání jaderných a uhelných zdrojů v souvislosti se zelenou politikou EU </a:t>
            </a:r>
          </a:p>
          <a:p>
            <a:pPr marL="171450" indent="-171450">
              <a:buFont typeface="Arial" panose="020B0604020202020204" pitchFamily="34" charset="0"/>
              <a:buChar char="•"/>
            </a:pPr>
            <a:r>
              <a:rPr lang="cs-CZ" sz="1200" b="0" i="0" kern="1200" dirty="0">
                <a:solidFill>
                  <a:schemeClr val="tx1"/>
                </a:solidFill>
                <a:effectLst/>
                <a:latin typeface="+mn-lt"/>
                <a:ea typeface="+mn-ea"/>
                <a:cs typeface="+mn-cs"/>
              </a:rPr>
              <a:t>o makroekonomické ukazatele, které jinak ovlivňují výši cen i ostatních komodit na trhu</a:t>
            </a:r>
          </a:p>
          <a:p>
            <a:pPr marL="171450" indent="-171450">
              <a:buFont typeface="Arial" panose="020B0604020202020204" pitchFamily="34" charset="0"/>
              <a:buChar char="•"/>
            </a:pPr>
            <a:r>
              <a:rPr lang="cs-CZ" sz="1200" b="0" i="0" kern="1200" dirty="0">
                <a:solidFill>
                  <a:schemeClr val="tx1"/>
                </a:solidFill>
                <a:effectLst/>
                <a:latin typeface="+mn-lt"/>
                <a:ea typeface="+mn-ea"/>
                <a:cs typeface="+mn-cs"/>
              </a:rPr>
              <a:t>geopolitická situace </a:t>
            </a:r>
          </a:p>
          <a:p>
            <a:pPr marL="171450" indent="-171450">
              <a:buFont typeface="Arial" panose="020B0604020202020204" pitchFamily="34" charset="0"/>
              <a:buChar char="•"/>
            </a:pPr>
            <a:r>
              <a:rPr lang="cs-CZ" sz="1200" b="0" i="0" kern="1200" dirty="0">
                <a:solidFill>
                  <a:schemeClr val="tx1"/>
                </a:solidFill>
                <a:effectLst/>
                <a:latin typeface="+mn-lt"/>
                <a:ea typeface="+mn-ea"/>
                <a:cs typeface="+mn-cs"/>
              </a:rPr>
              <a:t>nebo například počasí.</a:t>
            </a:r>
            <a:endParaRPr lang="cs-CZ" dirty="0"/>
          </a:p>
        </p:txBody>
      </p:sp>
      <p:sp>
        <p:nvSpPr>
          <p:cNvPr id="4" name="Zástupný symbol pro číslo snímku 3"/>
          <p:cNvSpPr>
            <a:spLocks noGrp="1"/>
          </p:cNvSpPr>
          <p:nvPr>
            <p:ph type="sldNum" sz="quarter" idx="5"/>
          </p:nvPr>
        </p:nvSpPr>
        <p:spPr/>
        <p:txBody>
          <a:bodyPr/>
          <a:lstStyle/>
          <a:p>
            <a:fld id="{E160BDDA-8E2B-4061-8BE0-CED46ED94034}" type="slidenum">
              <a:rPr lang="cs-CZ" smtClean="0"/>
              <a:pPr/>
              <a:t>8</a:t>
            </a:fld>
            <a:endParaRPr lang="cs-CZ"/>
          </a:p>
        </p:txBody>
      </p:sp>
    </p:spTree>
    <p:extLst>
      <p:ext uri="{BB962C8B-B14F-4D97-AF65-F5344CB8AC3E}">
        <p14:creationId xmlns:p14="http://schemas.microsoft.com/office/powerpoint/2010/main" val="1850290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Kontrola marží pohonných hmot Ministerstvem financí:</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Za červenec ukázaly kontroly nepřiměřeně zvýšené marže u většiny velkých čerpacích stanic. Přesáhly průměrnou úroveň loňského roku, a výrazně se tak odpoutaly od květnových a červnových výsledků, kdy se marže držely na velmi nízké úrovni.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Podle cenových kontrol MF za srpen významně klesla sledovaná indikativní marže u Dieselu z 5,3 Kč na 3,6 Kč za litr, tedy zhruba na průměr loňského roku (3,4 Kč), a dokonce níže než činila srpnová marže loňského roku (3,9 Kč).</a:t>
            </a:r>
            <a:r>
              <a:rPr lang="cs-CZ" sz="1200" b="1" i="0" kern="1200" dirty="0">
                <a:solidFill>
                  <a:schemeClr val="tx1"/>
                </a:solidFill>
                <a:effectLst/>
                <a:latin typeface="+mn-lt"/>
                <a:ea typeface="+mn-ea"/>
                <a:cs typeface="+mn-cs"/>
              </a:rPr>
              <a:t> </a:t>
            </a:r>
            <a:r>
              <a:rPr lang="cs-CZ" sz="1200" b="0" i="0" kern="1200" dirty="0">
                <a:solidFill>
                  <a:schemeClr val="tx1"/>
                </a:solidFill>
                <a:effectLst/>
                <a:latin typeface="+mn-lt"/>
                <a:ea typeface="+mn-ea"/>
                <a:cs typeface="+mn-cs"/>
              </a:rPr>
              <a:t>U nafty se navíc jednalo o druhý nejnižší naměřený výsledek od začátku ruské agrese na Ukrajině (níže byla marže pouze v červnu na úrovni 2,6 Kč). U Naturalu 95 v srpnu klesala indikativní marže jen mírně, a to z úrovně 5,6 Kč na 4,8 Kč za litr, což je stále vysoko nad průměrem loňského roku (2,6 Kč) i vysoko nad úrovní srpnové marže loňského roku (3,0 Kč). MF po vyhodnocení cenových dat za srpen vykazujících klesající trend a značně rozdílné cenové chování čerpacích stanic prozatím nepřistoupí k zavedení plošné cenové regulace na distributory a čerpací stanice. Ve svých kontrolách cen a marží bude MF i nadále pokračovat a vyčká na evropské parametry tzv. </a:t>
            </a:r>
            <a:r>
              <a:rPr lang="cs-CZ" sz="1200" b="0" i="0" kern="1200" dirty="0" err="1">
                <a:solidFill>
                  <a:schemeClr val="tx1"/>
                </a:solidFill>
                <a:effectLst/>
                <a:latin typeface="+mn-lt"/>
                <a:ea typeface="+mn-ea"/>
                <a:cs typeface="+mn-cs"/>
              </a:rPr>
              <a:t>windfall</a:t>
            </a:r>
            <a:r>
              <a:rPr lang="cs-CZ" sz="1200" b="0" i="0" kern="1200" dirty="0">
                <a:solidFill>
                  <a:schemeClr val="tx1"/>
                </a:solidFill>
                <a:effectLst/>
                <a:latin typeface="+mn-lt"/>
                <a:ea typeface="+mn-ea"/>
                <a:cs typeface="+mn-cs"/>
              </a:rPr>
              <a:t> tax, která se má podle Evropské komise vztahovat právě i na sektor pohonných hmot.</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Srpnová data kontroly marží PH ukázala klesající trend sledovaných marží, u nichž prodejci reflektují výrazné rozevírání nůžek mezi cenou nafty a benzínu, kterému budeme na čerpacích stanicích svědky i v následujících měsících,“ říká ministr financí Zbyněk </a:t>
            </a:r>
            <a:r>
              <a:rPr lang="cs-CZ" sz="1200" b="0" i="0" kern="1200" dirty="0" err="1">
                <a:solidFill>
                  <a:schemeClr val="tx1"/>
                </a:solidFill>
                <a:effectLst/>
                <a:latin typeface="+mn-lt"/>
                <a:ea typeface="+mn-ea"/>
                <a:cs typeface="+mn-cs"/>
              </a:rPr>
              <a:t>Stanjura</a:t>
            </a:r>
            <a:r>
              <a:rPr lang="cs-CZ" sz="1200" b="0" i="0" kern="1200" dirty="0">
                <a:solidFill>
                  <a:schemeClr val="tx1"/>
                </a:solidFill>
                <a:effectLst/>
                <a:latin typeface="+mn-lt"/>
                <a:ea typeface="+mn-ea"/>
                <a:cs typeface="+mn-cs"/>
              </a:rPr>
              <a:t>. Důvodem rozevírání nůžek mezi cenou Dieselu a Naturalu 95 je skutečnost, že ČR je zcela soběstačná z pohledu dodávek benzínu, ale musíme dovážet zhruba třetinu spotřeby nafty. Právě nafta je navíc u některých okolních zemí stále častěji využívána jako alternativní topné palivo místo ruského plynu, což vytváří zvýšenou poptávku, která tlačí cenu nafty vzhůru.</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b="0" i="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E160BDDA-8E2B-4061-8BE0-CED46ED94034}" type="slidenum">
              <a:rPr lang="cs-CZ" smtClean="0"/>
              <a:pPr/>
              <a:t>9</a:t>
            </a:fld>
            <a:endParaRPr lang="cs-CZ"/>
          </a:p>
        </p:txBody>
      </p:sp>
    </p:spTree>
    <p:extLst>
      <p:ext uri="{BB962C8B-B14F-4D97-AF65-F5344CB8AC3E}">
        <p14:creationId xmlns:p14="http://schemas.microsoft.com/office/powerpoint/2010/main" val="1321092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E160BDDA-8E2B-4061-8BE0-CED46ED94034}" type="slidenum">
              <a:rPr lang="cs-CZ" smtClean="0"/>
              <a:pPr/>
              <a:t>12</a:t>
            </a:fld>
            <a:endParaRPr lang="cs-CZ"/>
          </a:p>
        </p:txBody>
      </p:sp>
    </p:spTree>
    <p:extLst>
      <p:ext uri="{BB962C8B-B14F-4D97-AF65-F5344CB8AC3E}">
        <p14:creationId xmlns:p14="http://schemas.microsoft.com/office/powerpoint/2010/main" val="3460368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Na území České republiky jsou dvě rafinerie, které zpracovávají ropu (rafinerie Litvínov -  kapacita cca 5,5 mil tun ropy/rok a rafinerie Kralupy nad Vltavou - kapacita cca 3,5 mil t/rok). Tyto rafinerie jsou v majetku polského koncernu PKN ORLEN. Rafinerie v Litvínově je přizpůsobena na zpracování ruské ropy dodávané výhradně ropovodem Družba (tímto ropovodem přiteklo v roce 2021 do ČR 48,8 % dodávek ropy z celkového dovozu 6,8 mil. t v tomto roce) Rafinerie Kralupy nad Vltavou je uzpůsobena na zpracování tzv. lehkých, sladkých typů ropy dovážených převážně z kaspické oblasti (Ázerbájdžán, Kazachstán). Pro jejich dodávku je rafinerie napojena na západní ropovod TAL, který vede z Terstu, a na který v Ingolstadtu navazuje ropovod IKL. Ropovodem IKL bylo v roce 2021 přepraveno 51,2% dovážené ropy. Skupina </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v posledních letech se snaží v posledních letech úspěšně diverzifikovat své dodávky surové ropy a rovněž testuje využitelnost různých druhů surové ropy ve svých rafineriích.</a:t>
            </a:r>
          </a:p>
          <a:p>
            <a:r>
              <a:rPr lang="cs-CZ" sz="1200" kern="1200" dirty="0">
                <a:solidFill>
                  <a:schemeClr val="tx1"/>
                </a:solidFill>
                <a:effectLst/>
                <a:latin typeface="+mn-lt"/>
                <a:ea typeface="+mn-ea"/>
                <a:cs typeface="+mn-cs"/>
              </a:rPr>
              <a:t>Samotný ropovod IKL je sice chopen ročně přepravit kolem 11 milionů tun ropy, tedy více než je zpracovatelská kapacita obou tuzemských rafinerií v Litvínově a Kralupech na d Vltavou (celkem cca 8,7 mil. tun ropy/rok), ale ropovod TAL, na který ropovod IKL navazuje, je většinu času zcela kapacitně vytížen, a proto nemůže pokrýt plně pokrýt potřeby tuzemských rafinerií na dovoz ropy. </a:t>
            </a:r>
          </a:p>
          <a:p>
            <a:r>
              <a:rPr lang="cs-CZ" sz="1200" kern="1200" dirty="0">
                <a:solidFill>
                  <a:schemeClr val="tx1"/>
                </a:solidFill>
                <a:effectLst/>
                <a:latin typeface="+mn-lt"/>
                <a:ea typeface="+mn-ea"/>
                <a:cs typeface="+mn-cs"/>
              </a:rPr>
              <a:t>Rizika dodávek ropy ropovodem Družba vyplývají zejména z přijímaných sankcí vůči Rusku kvůli současnému válečnému konfliktu na Ukrajině. Šestý balíček sankcí přijatý Evropskou unií schválil mimo jiné embargo na ruskou ropu (od 5. prosince 2022) a ropné produkty (od 5. února 2023) s dočasnou výjimkou (zatím časově nevyjádřenou) pro ropu doručovanou ropovodem Družba. Jak se však ukázalo, i sankce dopadající na finanční transakce s Ruskem mohou mít negativní dopad na plynulost dodávek ropovodem Družba. </a:t>
            </a:r>
          </a:p>
          <a:p>
            <a:r>
              <a:rPr lang="cs-CZ" sz="1200" kern="1200" dirty="0">
                <a:solidFill>
                  <a:schemeClr val="tx1"/>
                </a:solidFill>
                <a:effectLst/>
                <a:latin typeface="+mn-lt"/>
                <a:ea typeface="+mn-ea"/>
                <a:cs typeface="+mn-cs"/>
              </a:rPr>
              <a:t>Dne 05. srpna 2022 obdržel ORLEN Unipetrol od společnosti TRANSPETROL a.s. informaci o přerušení dodávek ropy REBCO přes ropovod Družba do přečerpávací stanice PS1 </a:t>
            </a:r>
            <a:r>
              <a:rPr lang="cs-CZ" sz="1200" kern="1200" dirty="0" err="1">
                <a:solidFill>
                  <a:schemeClr val="tx1"/>
                </a:solidFill>
                <a:effectLst/>
                <a:latin typeface="+mn-lt"/>
                <a:ea typeface="+mn-ea"/>
                <a:cs typeface="+mn-cs"/>
              </a:rPr>
              <a:t>Budkovce</a:t>
            </a:r>
            <a:r>
              <a:rPr lang="cs-CZ" sz="1200" kern="1200" dirty="0">
                <a:solidFill>
                  <a:schemeClr val="tx1"/>
                </a:solidFill>
                <a:effectLst/>
                <a:latin typeface="+mn-lt"/>
                <a:ea typeface="+mn-ea"/>
                <a:cs typeface="+mn-cs"/>
              </a:rPr>
              <a:t> v Slovenské republice. Dle sdělení společnosti TRANSPETROL a.s., důvodem přerušení dodávek byl spor ohledně plateb za tranzit ropy přes území Ukrajiny, mezi ukrajinským ropovodním přepravcem </a:t>
            </a:r>
            <a:r>
              <a:rPr lang="cs-CZ" sz="1200" kern="1200" dirty="0" err="1">
                <a:solidFill>
                  <a:schemeClr val="tx1"/>
                </a:solidFill>
                <a:effectLst/>
                <a:latin typeface="+mn-lt"/>
                <a:ea typeface="+mn-ea"/>
                <a:cs typeface="+mn-cs"/>
              </a:rPr>
              <a:t>UkrTransnafta</a:t>
            </a:r>
            <a:r>
              <a:rPr lang="cs-CZ" sz="1200" kern="1200" dirty="0">
                <a:solidFill>
                  <a:schemeClr val="tx1"/>
                </a:solidFill>
                <a:effectLst/>
                <a:latin typeface="+mn-lt"/>
                <a:ea typeface="+mn-ea"/>
                <a:cs typeface="+mn-cs"/>
              </a:rPr>
              <a:t> a ruským ropovodním přepravcem TRANSNEFT. Přestože ruská strana poplatek uhradila, belgická pobočka ING Bank zadržela platbu společnosti TRANSNEFT na bankovní účet </a:t>
            </a:r>
            <a:r>
              <a:rPr lang="cs-CZ" sz="1200" kern="1200" dirty="0" err="1">
                <a:solidFill>
                  <a:schemeClr val="tx1"/>
                </a:solidFill>
                <a:effectLst/>
                <a:latin typeface="+mn-lt"/>
                <a:ea typeface="+mn-ea"/>
                <a:cs typeface="+mn-cs"/>
              </a:rPr>
              <a:t>UkrTransnafty</a:t>
            </a:r>
            <a:r>
              <a:rPr lang="cs-CZ" sz="1200" kern="1200" dirty="0">
                <a:solidFill>
                  <a:schemeClr val="tx1"/>
                </a:solidFill>
                <a:effectLst/>
                <a:latin typeface="+mn-lt"/>
                <a:ea typeface="+mn-ea"/>
                <a:cs typeface="+mn-cs"/>
              </a:rPr>
              <a:t> za tranzit ropy v slovenské pobočce ČSOB z důvodu chybějícího potvrzení o tom, že dodávky ropy REBCO do České republiky jsou v souladu s podmínkami nařízení Evropské komise č. 833/2014, konkrétně ve vztahu k článku 3m, odstavec 3a) a 10).</a:t>
            </a:r>
          </a:p>
          <a:p>
            <a:r>
              <a:rPr lang="cs-CZ" sz="1200" kern="1200" dirty="0">
                <a:solidFill>
                  <a:schemeClr val="tx1"/>
                </a:solidFill>
                <a:effectLst/>
                <a:latin typeface="+mn-lt"/>
                <a:ea typeface="+mn-ea"/>
                <a:cs typeface="+mn-cs"/>
              </a:rPr>
              <a:t>Dodávky pro </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Unipetrol probíhaly ropovodem Družba dle plánovaného čerpání až do neděle 7.8. do cca 14 hod, kdy bylo dosaženo nulových zásob </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Unipetrol v systému Transpetrol a ropovod Družba zastaven. Kromě České republiky byly tak pozastaveny dodávky do Maďarska a na Slovensko. Dodávky na Slovensko a do Maďarska byly následně obnoveny (dne 10. srpna t.r.), protože poplatky za Rusko nestandardně uhradil Slovnaft a jeho maďarský vlastník, petrochemická skupina MOL (důvodem byly velmi nízké operativní </a:t>
            </a:r>
            <a:r>
              <a:rPr lang="cs-CZ" sz="1200" kern="1200" dirty="0" err="1">
                <a:solidFill>
                  <a:schemeClr val="tx1"/>
                </a:solidFill>
                <a:effectLst/>
                <a:latin typeface="+mn-lt"/>
                <a:ea typeface="+mn-ea"/>
                <a:cs typeface="+mn-cs"/>
              </a:rPr>
              <a:t>zázoby</a:t>
            </a:r>
            <a:r>
              <a:rPr lang="cs-CZ" sz="1200" kern="1200" dirty="0">
                <a:solidFill>
                  <a:schemeClr val="tx1"/>
                </a:solidFill>
                <a:effectLst/>
                <a:latin typeface="+mn-lt"/>
                <a:ea typeface="+mn-ea"/>
                <a:cs typeface="+mn-cs"/>
              </a:rPr>
              <a:t> ropy MOL). Nakonec byla provedena i platba za tranzit do České republiky, když banka, která platbu zablokovala, po vydání potvrzení, že je transakce vyjmuta ze sankcí EU, platbu dokončila. Povolení vydal Finanční analytický úřad (FAÚ) 11. srpna t.r. a 12. srpna t.r. večer (kolem 20 hod.) byly dodávky ropy ropovodem Družba do ČR obnoveny. Následně, od 13. srpna 2022 do 14. srpna 2022, bylo přes ropovod Družba dodáno 20kt ropy denně.</a:t>
            </a:r>
          </a:p>
          <a:p>
            <a:r>
              <a:rPr lang="cs-CZ" sz="1200" kern="1200" dirty="0">
                <a:solidFill>
                  <a:schemeClr val="tx1"/>
                </a:solidFill>
                <a:effectLst/>
                <a:latin typeface="+mn-lt"/>
                <a:ea typeface="+mn-ea"/>
                <a:cs typeface="+mn-cs"/>
              </a:rPr>
              <a:t>Na zdárném vyřešení problému s přerušením dodávek ropy ropovodem Družba se úspěšně podílely všechny zainteresované společnosti, přes státní podnik MERO ČR, a.s., Správu státních hmotných rezerv i skupinu ORLEN Unipetrol. SSHR celou situaci monitorovala, a to nejen v době eskalace problému a uzavření čerpání, ale i po celou dobu hrozící mimořádné události v oblasti zásobování ČR ropou a ropnými produkty (denní hlášení a odpovědi na otázky Správy). Zejména ORLEN Unipetrol RPA a MERO ČR pravidelně zasílaly informace o situaci (velmi dobře fungovala operativní komunikace mezi MERO-Transpetrol-</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Unipetrol-SSHR). V době hrozící situace problémů se zásobování rafinerie Litvínov v důsledku zastavení ropovodu byly vyzváni i distributoři pohonných hmot k zasílání informací o situaci se zásobami a prodejem na ČS. Jednalo se o ČEPRO, MOL, Unipetrol a </a:t>
            </a:r>
            <a:r>
              <a:rPr lang="cs-CZ" sz="1200" kern="1200" dirty="0" err="1">
                <a:solidFill>
                  <a:schemeClr val="tx1"/>
                </a:solidFill>
                <a:effectLst/>
                <a:latin typeface="+mn-lt"/>
                <a:ea typeface="+mn-ea"/>
                <a:cs typeface="+mn-cs"/>
              </a:rPr>
              <a:t>Total</a:t>
            </a:r>
            <a:r>
              <a:rPr lang="cs-CZ" sz="1200" kern="1200" dirty="0">
                <a:solidFill>
                  <a:schemeClr val="tx1"/>
                </a:solidFill>
                <a:effectLst/>
                <a:latin typeface="+mn-lt"/>
                <a:ea typeface="+mn-ea"/>
                <a:cs typeface="+mn-cs"/>
              </a:rPr>
              <a:t> a další.</a:t>
            </a:r>
          </a:p>
          <a:p>
            <a:r>
              <a:rPr lang="cs-CZ" sz="1200" kern="1200" dirty="0">
                <a:solidFill>
                  <a:schemeClr val="tx1"/>
                </a:solidFill>
                <a:effectLst/>
                <a:latin typeface="+mn-lt"/>
                <a:ea typeface="+mn-ea"/>
                <a:cs typeface="+mn-cs"/>
              </a:rPr>
              <a:t> Lze tak konstatovat, že uvedený výpadek dodávek přes ropovod Družba nijak neomezil výkon českých rafinerií. Ty pracovaly po celou cobu naplno, jelikož u státní společnosti </a:t>
            </a:r>
            <a:r>
              <a:rPr lang="cs-CZ" sz="1200" kern="1200" dirty="0" err="1">
                <a:solidFill>
                  <a:schemeClr val="tx1"/>
                </a:solidFill>
                <a:effectLst/>
                <a:latin typeface="+mn-lt"/>
                <a:ea typeface="+mn-ea"/>
                <a:cs typeface="+mn-cs"/>
              </a:rPr>
              <a:t>Mero</a:t>
            </a:r>
            <a:r>
              <a:rPr lang="cs-CZ" sz="1200" kern="1200" dirty="0">
                <a:solidFill>
                  <a:schemeClr val="tx1"/>
                </a:solidFill>
                <a:effectLst/>
                <a:latin typeface="+mn-lt"/>
                <a:ea typeface="+mn-ea"/>
                <a:cs typeface="+mn-cs"/>
              </a:rPr>
              <a:t> ČR, a.s., jsou uskladněny zásoby ropy na několik dnů (společnost ORLEN Unipetrol v uplynulých měsících nakupovala větší objem ropy REBCO s cílem zvýšení bezpečnosti dodávek v této nejisté době, vlastní zásoba ropy REBCO, pokrývala provozní potřeby rafinérie Litvínov do 19. srpna 2022).  Současně byly k dispozici strategické rezervy na téměř 90 dnů. Zásadním krokem bylo dopracování Smlouvy o zápůjčce ropy pro chod rafinerie Litvínov a příprava podkladových materiálů pro rozhodnutí vlády ČR v této věci.  Nejzazší termín pro začátek čerpání strategických zásob ropy do rafinérií společnosti ORLEN Unipetrol byl v dopise adresovaném SSHR stanoven na 17. srpna 2022. Rovněž byla otevřena možnost, kdyby problém přetrvával, v příštích měsících využít části volné kapacity ropovodu TAL, prostřednictvím kterého by bylo možné ropu do rafinérie v Litvínově během několika týdnů dopravit. </a:t>
            </a:r>
          </a:p>
          <a:p>
            <a:r>
              <a:rPr lang="cs-CZ" sz="1200" kern="1200" dirty="0">
                <a:solidFill>
                  <a:schemeClr val="tx1"/>
                </a:solidFill>
                <a:effectLst/>
                <a:latin typeface="+mn-lt"/>
                <a:ea typeface="+mn-ea"/>
                <a:cs typeface="+mn-cs"/>
              </a:rPr>
              <a:t>Ve snaze zvýšit zásoby ropy ve strategických rezervách držených SSHR, aby v případě nenadálých výpadků dodávek ropy nedošlo k omezení výkonu českých rafinérií a tím i výpadkům dodávek na český trh, vyčlenila Česká republika cca 52 milionů amerických dolarů, v přepočtu zhruba miliarda korun, pokryje nákup 75 – 80 tisíc tun ropy, čímž se dále sníží energetická závislost Česka na Rusku po dobu, než bude navýšena kapacita ropovodu IKL/TAL nebo zajištěny jiné alternativní cesty. Česká republika rovněž usiluje o urychlené konečné schválení a realizaci projektu TAL Plus navyšujícího kapacitu v potřebném objemu, ke které by mělo dojít během následujících 2 roků, a tuzemské rafinerie by tak byly následně plně zásobovány prostřednictvím ropovodů TAL a IKL ropou z neruských zdrojů.</a:t>
            </a:r>
          </a:p>
          <a:p>
            <a:r>
              <a:rPr lang="cs-CZ" sz="1200" kern="1200" dirty="0">
                <a:solidFill>
                  <a:schemeClr val="tx1"/>
                </a:solidFill>
                <a:effectLst/>
                <a:latin typeface="+mn-lt"/>
                <a:ea typeface="+mn-ea"/>
                <a:cs typeface="+mn-cs"/>
              </a:rPr>
              <a:t>Kumulace problémů byla zvýrazněna havárií největší evropské rafinerie v Rakousku, ale i problémy se zásobováním EU naftou motorovou a dopady sucha na vodní cesty pro transport pohonných hmot. </a:t>
            </a:r>
          </a:p>
          <a:p>
            <a:r>
              <a:rPr lang="cs-CZ" sz="1200" kern="1200" dirty="0">
                <a:solidFill>
                  <a:schemeClr val="tx1"/>
                </a:solidFill>
                <a:effectLst/>
                <a:latin typeface="+mn-lt"/>
                <a:ea typeface="+mn-ea"/>
                <a:cs typeface="+mn-cs"/>
              </a:rPr>
              <a:t> </a:t>
            </a:r>
          </a:p>
          <a:p>
            <a:r>
              <a:rPr lang="cs-CZ" sz="1200" kern="1200" dirty="0">
                <a:solidFill>
                  <a:schemeClr val="tx1"/>
                </a:solidFill>
                <a:effectLst/>
                <a:latin typeface="+mn-lt"/>
                <a:ea typeface="+mn-ea"/>
                <a:cs typeface="+mn-cs"/>
              </a:rPr>
              <a:t>Doporučená opatření:</a:t>
            </a:r>
          </a:p>
          <a:p>
            <a:pPr lvl="0"/>
            <a:r>
              <a:rPr lang="cs-CZ" sz="1200" kern="1200" dirty="0">
                <a:solidFill>
                  <a:schemeClr val="tx1"/>
                </a:solidFill>
                <a:effectLst/>
                <a:latin typeface="+mn-lt"/>
                <a:ea typeface="+mn-ea"/>
                <a:cs typeface="+mn-cs"/>
              </a:rPr>
              <a:t>SSHR bude nadále monitorovat trh a v případě eskalace jakéhokoli problému ihned přijímat opatření.</a:t>
            </a:r>
          </a:p>
          <a:p>
            <a:pPr lvl="0"/>
            <a:r>
              <a:rPr lang="cs-CZ" sz="1200" kern="1200" dirty="0">
                <a:solidFill>
                  <a:schemeClr val="tx1"/>
                </a:solidFill>
                <a:effectLst/>
                <a:latin typeface="+mn-lt"/>
                <a:ea typeface="+mn-ea"/>
                <a:cs typeface="+mn-cs"/>
              </a:rPr>
              <a:t>Abychom se do budoucna vyhnuli výše uvedeným problémům je nutné správně nastavit proces a odpovědnosti za vystavování a včasné reportování výše zmíněného potvrzení v souvislosti s dodávkami ropy REBCO přes ropovod Družba. </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Unipetrol by z tohoto důvodu rád zorganizoval v nejbližších dnech schůzku s představiteli Ministerstva průmyslu a obchodu a Finančního analytického úřadu, na které by byl ujasněn další postup reportování. Současně </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Unipetrol RPA, s.r.o., informuje, že společnost připravuje dopis adresovaný na Evropskou komisi (DG ENERGY), v kterém bude žádat o informování finančních institucí o nutnosti zodpovědnějšího přístupu k platbám za tranzit ruské ropy do vnitrozemských členských států EU, aby nebyly zbytečně blokovány, nebo zdržovány.</a:t>
            </a:r>
          </a:p>
          <a:p>
            <a:pPr lvl="0"/>
            <a:r>
              <a:rPr lang="cs-CZ" sz="1200" kern="1200" dirty="0">
                <a:solidFill>
                  <a:schemeClr val="tx1"/>
                </a:solidFill>
                <a:effectLst/>
                <a:latin typeface="+mn-lt"/>
                <a:ea typeface="+mn-ea"/>
                <a:cs typeface="+mn-cs"/>
              </a:rPr>
              <a:t>Rovněž by bylo vhodné do budoucna v případě problému se zastavením dodávek mít připravenu tiskovou zprávu a koordinovat hned od začátku mediální komunikaci se všemi zainteresovanými MERO – MPO - </a:t>
            </a:r>
            <a:r>
              <a:rPr lang="cs-CZ" sz="1200" kern="1200" dirty="0" err="1">
                <a:solidFill>
                  <a:schemeClr val="tx1"/>
                </a:solidFill>
                <a:effectLst/>
                <a:latin typeface="+mn-lt"/>
                <a:ea typeface="+mn-ea"/>
                <a:cs typeface="+mn-cs"/>
              </a:rPr>
              <a:t>Orlen</a:t>
            </a:r>
            <a:r>
              <a:rPr lang="cs-CZ" sz="1200" kern="1200" dirty="0">
                <a:solidFill>
                  <a:schemeClr val="tx1"/>
                </a:solidFill>
                <a:effectLst/>
                <a:latin typeface="+mn-lt"/>
                <a:ea typeface="+mn-ea"/>
                <a:cs typeface="+mn-cs"/>
              </a:rPr>
              <a:t> Unipetrol - Transpetrol.  </a:t>
            </a:r>
          </a:p>
          <a:p>
            <a:pPr lvl="0"/>
            <a:r>
              <a:rPr lang="cs-CZ" sz="1200" kern="1200" dirty="0">
                <a:solidFill>
                  <a:schemeClr val="tx1"/>
                </a:solidFill>
                <a:effectLst/>
                <a:latin typeface="+mn-lt"/>
                <a:ea typeface="+mn-ea"/>
                <a:cs typeface="+mn-cs"/>
              </a:rPr>
              <a:t>Vhodné by bylo pokusit se zajistit přímý a nezávislý komunikační kanál na ukrajinskou stranu.</a:t>
            </a:r>
          </a:p>
          <a:p>
            <a:endParaRPr lang="cs-CZ" dirty="0"/>
          </a:p>
        </p:txBody>
      </p:sp>
      <p:sp>
        <p:nvSpPr>
          <p:cNvPr id="4" name="Zástupný symbol pro číslo snímku 3"/>
          <p:cNvSpPr>
            <a:spLocks noGrp="1"/>
          </p:cNvSpPr>
          <p:nvPr>
            <p:ph type="sldNum" sz="quarter" idx="5"/>
          </p:nvPr>
        </p:nvSpPr>
        <p:spPr/>
        <p:txBody>
          <a:bodyPr/>
          <a:lstStyle/>
          <a:p>
            <a:fld id="{E160BDDA-8E2B-4061-8BE0-CED46ED94034}" type="slidenum">
              <a:rPr lang="cs-CZ" smtClean="0"/>
              <a:pPr/>
              <a:t>13</a:t>
            </a:fld>
            <a:endParaRPr lang="cs-CZ"/>
          </a:p>
        </p:txBody>
      </p:sp>
    </p:spTree>
    <p:extLst>
      <p:ext uri="{BB962C8B-B14F-4D97-AF65-F5344CB8AC3E}">
        <p14:creationId xmlns:p14="http://schemas.microsoft.com/office/powerpoint/2010/main" val="229451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DF7E59FD-D3E2-43D0-80B2-B893ACB603B0}" type="slidenum">
              <a:rPr lang="cs-CZ" smtClean="0"/>
              <a:pPr>
                <a:defRPr/>
              </a:pPr>
              <a:t>20</a:t>
            </a:fld>
            <a:endParaRPr lang="cs-CZ"/>
          </a:p>
        </p:txBody>
      </p:sp>
    </p:spTree>
    <p:extLst>
      <p:ext uri="{BB962C8B-B14F-4D97-AF65-F5344CB8AC3E}">
        <p14:creationId xmlns:p14="http://schemas.microsoft.com/office/powerpoint/2010/main" val="26388068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1"/>
        </a:solidFill>
        <a:effectLst/>
      </p:bgPr>
    </p:bg>
    <p:spTree>
      <p:nvGrpSpPr>
        <p:cNvPr id="1" name=""/>
        <p:cNvGrpSpPr/>
        <p:nvPr/>
      </p:nvGrpSpPr>
      <p:grpSpPr>
        <a:xfrm>
          <a:off x="0" y="0"/>
          <a:ext cx="0" cy="0"/>
          <a:chOff x="0" y="0"/>
          <a:chExt cx="0" cy="0"/>
        </a:xfrm>
      </p:grpSpPr>
      <p:sp>
        <p:nvSpPr>
          <p:cNvPr id="10" name="Obdélník 9"/>
          <p:cNvSpPr/>
          <p:nvPr userDrawn="1"/>
        </p:nvSpPr>
        <p:spPr>
          <a:xfrm>
            <a:off x="714" y="0"/>
            <a:ext cx="9143999" cy="6206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userDrawn="1"/>
        </p:nvSpPr>
        <p:spPr>
          <a:xfrm>
            <a:off x="4851400" y="2844800"/>
            <a:ext cx="4293313" cy="4013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userDrawn="1"/>
        </p:nvSpPr>
        <p:spPr>
          <a:xfrm>
            <a:off x="0" y="5654675"/>
            <a:ext cx="2320925" cy="1203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Nadpis 1"/>
          <p:cNvSpPr>
            <a:spLocks noGrp="1"/>
          </p:cNvSpPr>
          <p:nvPr>
            <p:ph type="ctrTitle"/>
          </p:nvPr>
        </p:nvSpPr>
        <p:spPr>
          <a:xfrm>
            <a:off x="444500" y="446088"/>
            <a:ext cx="8242300" cy="615553"/>
          </a:xfrm>
        </p:spPr>
        <p:txBody>
          <a:bodyPr wrap="square" lIns="0" tIns="0" rIns="0" bIns="0" anchor="t" anchorCtr="0">
            <a:spAutoFit/>
          </a:bodyPr>
          <a:lstStyle>
            <a:lvl1pPr algn="l">
              <a:defRPr sz="4000">
                <a:solidFill>
                  <a:srgbClr val="004B8D"/>
                </a:solidFill>
              </a:defRPr>
            </a:lvl1pPr>
          </a:lstStyle>
          <a:p>
            <a:r>
              <a:rPr lang="cs-CZ"/>
              <a:t>Kliknutím lze upravit styl.</a:t>
            </a:r>
            <a:endParaRPr lang="cs-CZ" dirty="0"/>
          </a:p>
        </p:txBody>
      </p:sp>
      <p:sp>
        <p:nvSpPr>
          <p:cNvPr id="3" name="Podnadpis 2"/>
          <p:cNvSpPr>
            <a:spLocks noGrp="1"/>
          </p:cNvSpPr>
          <p:nvPr>
            <p:ph type="subTitle" idx="1"/>
          </p:nvPr>
        </p:nvSpPr>
        <p:spPr>
          <a:xfrm>
            <a:off x="444500" y="1061640"/>
            <a:ext cx="8242300" cy="1800000"/>
          </a:xfrm>
        </p:spPr>
        <p:txBody>
          <a:bodyPr wrap="square" lIns="0" tIns="360000" rIns="0" bIns="0">
            <a:noAutofit/>
          </a:bodyPr>
          <a:lstStyle>
            <a:lvl1pPr marL="0" indent="0" algn="l">
              <a:buNone/>
              <a:defRPr sz="2800">
                <a:solidFill>
                  <a:srgbClr val="004B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Kliknutím lze upravit styl předlohy.</a:t>
            </a:r>
          </a:p>
        </p:txBody>
      </p: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4500" y="5806746"/>
            <a:ext cx="1698625"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91113" y="3636829"/>
            <a:ext cx="4053600" cy="322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2970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67C218-6CA3-47AB-B8AE-F6BC689C5D7A}"/>
              </a:ext>
            </a:extLst>
          </p:cNvPr>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1493B439-8571-478C-96D7-8742AE17F33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C101335B-6059-4949-8360-0A63243E0CFD}"/>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5" name="Zástupný symbol pro zápatí 4">
            <a:extLst>
              <a:ext uri="{FF2B5EF4-FFF2-40B4-BE49-F238E27FC236}">
                <a16:creationId xmlns:a16="http://schemas.microsoft.com/office/drawing/2014/main" id="{2C28F0C4-F309-4ACE-83CB-8B286C5DAB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F743BA-8424-453D-A224-268DEF9ACFCD}"/>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127262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5B6B5E-8927-457C-A5D6-F20777D58C2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23988BA-9FB0-4E71-BC56-3AC5B5222AA9}"/>
              </a:ext>
            </a:extLst>
          </p:cNvPr>
          <p:cNvSpPr>
            <a:spLocks noGrp="1"/>
          </p:cNvSpPr>
          <p:nvPr>
            <p:ph sz="half" idx="1"/>
          </p:nvPr>
        </p:nvSpPr>
        <p:spPr>
          <a:xfrm>
            <a:off x="62865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0399A098-6900-4A0A-84DA-5F8D1C10430F}"/>
              </a:ext>
            </a:extLst>
          </p:cNvPr>
          <p:cNvSpPr>
            <a:spLocks noGrp="1"/>
          </p:cNvSpPr>
          <p:nvPr>
            <p:ph sz="half" idx="2"/>
          </p:nvPr>
        </p:nvSpPr>
        <p:spPr>
          <a:xfrm>
            <a:off x="464820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E294361-461D-4AE9-9C63-1E3D76E48077}"/>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6" name="Zástupný symbol pro zápatí 5">
            <a:extLst>
              <a:ext uri="{FF2B5EF4-FFF2-40B4-BE49-F238E27FC236}">
                <a16:creationId xmlns:a16="http://schemas.microsoft.com/office/drawing/2014/main" id="{51418DDF-19EB-41D2-93CF-23310EFE8B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6A856D7-FF05-402E-B266-1799E626762F}"/>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2914035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415390-3C1C-4A81-BA2C-1AC82CDE5FBD}"/>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C0C0B3A6-3D30-48A3-AFAE-CA3E833FA29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777BAA7-C5A6-41BD-B864-12165E7A4183}"/>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93141F93-A32E-4102-8A68-2DBDFB960D5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EE072417-3761-478D-BD17-72822BCB7385}"/>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9D19A5E-C424-4FB0-8261-F1384EB2A653}"/>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8" name="Zástupný symbol pro zápatí 7">
            <a:extLst>
              <a:ext uri="{FF2B5EF4-FFF2-40B4-BE49-F238E27FC236}">
                <a16:creationId xmlns:a16="http://schemas.microsoft.com/office/drawing/2014/main" id="{0D0D66C6-4D38-4191-A477-4095BA59A20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02133A2-75AE-4C7C-9E83-679F357DEE3A}"/>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2057929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8083F4-B361-4BD7-9E57-1747B68839C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6291A8D-BEDB-4A14-B9E0-E0F525679F24}"/>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4" name="Zástupný symbol pro zápatí 3">
            <a:extLst>
              <a:ext uri="{FF2B5EF4-FFF2-40B4-BE49-F238E27FC236}">
                <a16:creationId xmlns:a16="http://schemas.microsoft.com/office/drawing/2014/main" id="{4FF34346-310D-4DB3-A5F8-D83F1B69F07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8758A99-16EC-441B-9210-444EA12B226D}"/>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871118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83B76D5-F2E0-4EC0-B4AC-2932AF66FEA9}"/>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3" name="Zástupný symbol pro zápatí 2">
            <a:extLst>
              <a:ext uri="{FF2B5EF4-FFF2-40B4-BE49-F238E27FC236}">
                <a16:creationId xmlns:a16="http://schemas.microsoft.com/office/drawing/2014/main" id="{7EC62026-297A-4727-BADD-B38B3B800B7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F7B4F94-694E-4ADA-B214-500357EC162F}"/>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1968515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D8D32F-990E-44B3-B0D2-3B53B0F81394}"/>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841505AF-F1A6-4A86-8CF6-D00EC08BE96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77409432-AAE3-49B1-B9B7-4680844C3C9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C29F81A-18C8-4B63-9270-5B0A95FC61CC}"/>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6" name="Zástupný symbol pro zápatí 5">
            <a:extLst>
              <a:ext uri="{FF2B5EF4-FFF2-40B4-BE49-F238E27FC236}">
                <a16:creationId xmlns:a16="http://schemas.microsoft.com/office/drawing/2014/main" id="{343C1D7A-64B8-4EAA-B9B8-987F1E40808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D15FEB7-7215-4B66-BCB6-4D11E6ABCC32}"/>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1320892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F9C68-47F8-4ED1-8013-93E53072B36A}"/>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A83CC89-BE46-4A95-B7C9-70B2BAC0A39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29CE532-D365-4F50-83BC-47C90D1FF7F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7C10E75-AE80-4918-B077-2F4FC8236C39}"/>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6" name="Zástupný symbol pro zápatí 5">
            <a:extLst>
              <a:ext uri="{FF2B5EF4-FFF2-40B4-BE49-F238E27FC236}">
                <a16:creationId xmlns:a16="http://schemas.microsoft.com/office/drawing/2014/main" id="{B3B9868E-CC4F-4052-8031-6F93F66231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3028079-1507-4CDD-B0CD-0DEB2811BC86}"/>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3400488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B0EE4-F19F-4E22-B4F8-E74B75CA228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D41FD7E-E160-4694-89A4-2AC9140F35E7}"/>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6F6039-C1BB-4039-ACEF-0D0127BBE170}"/>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5" name="Zástupný symbol pro zápatí 4">
            <a:extLst>
              <a:ext uri="{FF2B5EF4-FFF2-40B4-BE49-F238E27FC236}">
                <a16:creationId xmlns:a16="http://schemas.microsoft.com/office/drawing/2014/main" id="{CEBF0A82-FFEC-4D7C-B40E-EABC136BC16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90535A-2BA9-4D6C-8FDB-71444E17EB1E}"/>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4258444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DCE1071-538E-40F9-90E3-C3CCB62D3AA0}"/>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4286B79-719B-4FBF-B43D-B9D316DFD633}"/>
              </a:ext>
            </a:extLst>
          </p:cNvPr>
          <p:cNvSpPr>
            <a:spLocks noGrp="1"/>
          </p:cNvSpPr>
          <p:nvPr>
            <p:ph type="body" orient="vert" idx="1"/>
          </p:nvPr>
        </p:nvSpPr>
        <p:spPr>
          <a:xfrm>
            <a:off x="628650" y="365125"/>
            <a:ext cx="57626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E9B1DF8-BEDC-4132-9FF9-F95B06ABDD1B}"/>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5" name="Zástupný symbol pro zápatí 4">
            <a:extLst>
              <a:ext uri="{FF2B5EF4-FFF2-40B4-BE49-F238E27FC236}">
                <a16:creationId xmlns:a16="http://schemas.microsoft.com/office/drawing/2014/main" id="{87755B0C-2ABE-4AA5-B41C-50C9AA2266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CFC906-C907-497E-B497-88DAAEF2DEC5}"/>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27787468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C3786B-5FFB-47CD-9C0E-27245A636D36}"/>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37FCCAD-841E-45D4-9D56-672514D5D7C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C39C301-6FC4-417B-B547-183D029711E5}"/>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5" name="Zástupný symbol pro zápatí 4">
            <a:extLst>
              <a:ext uri="{FF2B5EF4-FFF2-40B4-BE49-F238E27FC236}">
                <a16:creationId xmlns:a16="http://schemas.microsoft.com/office/drawing/2014/main" id="{25DC85C5-4ADF-4B18-9101-B0313586DD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E375E04-4BA8-463A-87FE-ABA7BE889529}"/>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1274067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CBA3CC-BD96-4FF5-B846-DBAC9F3E700E}"/>
              </a:ext>
            </a:extLst>
          </p:cNvPr>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35287362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2F581A-6427-4963-8DBA-FD85F895E04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BF610B44-488C-4D94-99C9-5B15F3702DF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B7C9CBD-FAF4-4C44-ACFD-30F1AFCD25DF}"/>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5" name="Zástupný symbol pro zápatí 4">
            <a:extLst>
              <a:ext uri="{FF2B5EF4-FFF2-40B4-BE49-F238E27FC236}">
                <a16:creationId xmlns:a16="http://schemas.microsoft.com/office/drawing/2014/main" id="{4BA1EA63-AFAD-4AC3-BC33-1E64EABA9E5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D32C0D-E660-4AFA-A3DD-D5A140889B4B}"/>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2822177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D7B778-0B44-4B6F-8D5D-D00855B3B192}"/>
              </a:ext>
            </a:extLst>
          </p:cNvPr>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AA8B47EB-8756-4535-AA45-5B97C4755F6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272A62A-DD1C-452B-9B17-F32FE51E4C63}"/>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5" name="Zástupný symbol pro zápatí 4">
            <a:extLst>
              <a:ext uri="{FF2B5EF4-FFF2-40B4-BE49-F238E27FC236}">
                <a16:creationId xmlns:a16="http://schemas.microsoft.com/office/drawing/2014/main" id="{60FCB55F-62FE-48AD-B74C-46CE6BDD4E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C2C0BBE-F346-4136-A2BF-BBA6613278E7}"/>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4160461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C9FCDF-D42D-47B2-97C0-775AAD2BD62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D71C6EF-596C-4452-88A1-92874B6253FC}"/>
              </a:ext>
            </a:extLst>
          </p:cNvPr>
          <p:cNvSpPr>
            <a:spLocks noGrp="1"/>
          </p:cNvSpPr>
          <p:nvPr>
            <p:ph sz="half" idx="1"/>
          </p:nvPr>
        </p:nvSpPr>
        <p:spPr>
          <a:xfrm>
            <a:off x="62865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39C26B9B-975B-4846-B2A1-77ACBF558FD6}"/>
              </a:ext>
            </a:extLst>
          </p:cNvPr>
          <p:cNvSpPr>
            <a:spLocks noGrp="1"/>
          </p:cNvSpPr>
          <p:nvPr>
            <p:ph sz="half" idx="2"/>
          </p:nvPr>
        </p:nvSpPr>
        <p:spPr>
          <a:xfrm>
            <a:off x="464820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7FAC39F-4507-4E8E-9CE2-8140E6601CF8}"/>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6" name="Zástupný symbol pro zápatí 5">
            <a:extLst>
              <a:ext uri="{FF2B5EF4-FFF2-40B4-BE49-F238E27FC236}">
                <a16:creationId xmlns:a16="http://schemas.microsoft.com/office/drawing/2014/main" id="{9027DB4F-7F29-446C-AEEE-8FA8733C03C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FA96E1D-BDB4-4668-84A7-D4D73473286E}"/>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33821547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64F77F-FA90-445D-9A3C-DE8DD4C8DF0B}"/>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8E5F59C2-B389-407E-A54A-D8F70FDA891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14AED34-1AA6-42D5-93C9-06D5CBF70B4B}"/>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4702264A-70BD-4673-A16E-EA67976632E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5B39764C-4531-4404-86BC-16D1F2AFA5D1}"/>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9D91BB2-1693-478A-81AD-9B3E00369069}"/>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8" name="Zástupný symbol pro zápatí 7">
            <a:extLst>
              <a:ext uri="{FF2B5EF4-FFF2-40B4-BE49-F238E27FC236}">
                <a16:creationId xmlns:a16="http://schemas.microsoft.com/office/drawing/2014/main" id="{061AF7DF-05BC-4923-B790-50773F669F1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58E1766-05FC-4568-B1BF-47CB310856E2}"/>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11443403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93B25B-6455-4F3C-B8D5-2BEAD61B5F3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34AF6F5-929E-4060-91AB-C439494DE5CE}"/>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4" name="Zástupný symbol pro zápatí 3">
            <a:extLst>
              <a:ext uri="{FF2B5EF4-FFF2-40B4-BE49-F238E27FC236}">
                <a16:creationId xmlns:a16="http://schemas.microsoft.com/office/drawing/2014/main" id="{3623AC3A-680E-41D4-A15A-D766F2F924D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1CCB487-70E6-41F9-AF65-D02ED2128006}"/>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1360750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4551CBA-A939-42DA-BA0A-AA162EF6A2C5}"/>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3" name="Zástupný symbol pro zápatí 2">
            <a:extLst>
              <a:ext uri="{FF2B5EF4-FFF2-40B4-BE49-F238E27FC236}">
                <a16:creationId xmlns:a16="http://schemas.microsoft.com/office/drawing/2014/main" id="{67E555DF-C308-484E-AF74-82093866FE6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915DA69-C756-4DDD-B238-62BA076BB0D9}"/>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32495204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B13E14-1364-410C-AB8E-862241FFB4E2}"/>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E753E9-31C9-41EE-B6F4-F04372A0750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36504D7-6926-421A-86B1-DC7A374B3F0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96FA2B1-93D8-4BB8-9A22-866216C590A6}"/>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6" name="Zástupný symbol pro zápatí 5">
            <a:extLst>
              <a:ext uri="{FF2B5EF4-FFF2-40B4-BE49-F238E27FC236}">
                <a16:creationId xmlns:a16="http://schemas.microsoft.com/office/drawing/2014/main" id="{C213E3E7-0630-4014-958A-85D2E02DA41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7B13DBB-D834-4C9A-ABFB-3186A7C1056D}"/>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3318045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9D5B42-F5C6-4E7E-9DF2-6D61283C1354}"/>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15765EF-5728-4B3A-BC4C-F8F5A9F45C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468CEC7E-38EF-4CB2-AC68-1002AF5602B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D712BEE-641D-4384-A6EF-F076F3059EDF}"/>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6" name="Zástupný symbol pro zápatí 5">
            <a:extLst>
              <a:ext uri="{FF2B5EF4-FFF2-40B4-BE49-F238E27FC236}">
                <a16:creationId xmlns:a16="http://schemas.microsoft.com/office/drawing/2014/main" id="{9740AA31-331E-4686-B09C-E5CC34A2E78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4E46350-DDAE-415C-8D67-FF5EF16F16F0}"/>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6921232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C672E4-6C2C-4E61-9125-E1D9745B46E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A8ABC20-D17A-46ED-9DB5-CDFB8E55AF8A}"/>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FF2C79-D563-4378-816E-557EA1515EBB}"/>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5" name="Zástupný symbol pro zápatí 4">
            <a:extLst>
              <a:ext uri="{FF2B5EF4-FFF2-40B4-BE49-F238E27FC236}">
                <a16:creationId xmlns:a16="http://schemas.microsoft.com/office/drawing/2014/main" id="{75726F07-E2A5-4D02-9BC3-6D8F91AD56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57E822A-0DCE-4F54-B497-1E7AB69C1AE4}"/>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1221629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5E0D585-2010-4244-B189-57AC04FB5EA6}"/>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D2929F2-585E-42AD-A91D-3524FDFFB6F7}"/>
              </a:ext>
            </a:extLst>
          </p:cNvPr>
          <p:cNvSpPr>
            <a:spLocks noGrp="1"/>
          </p:cNvSpPr>
          <p:nvPr>
            <p:ph type="body" orient="vert" idx="1"/>
          </p:nvPr>
        </p:nvSpPr>
        <p:spPr>
          <a:xfrm>
            <a:off x="628650" y="365125"/>
            <a:ext cx="57626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7FB956F-3AD1-4CE9-B6AA-29FD5E0B1578}"/>
              </a:ext>
            </a:extLst>
          </p:cNvPr>
          <p:cNvSpPr>
            <a:spLocks noGrp="1"/>
          </p:cNvSpPr>
          <p:nvPr>
            <p:ph type="dt" sz="half" idx="10"/>
          </p:nvPr>
        </p:nvSpPr>
        <p:spPr/>
        <p:txBody>
          <a:bodyPr/>
          <a:lstStyle/>
          <a:p>
            <a:fld id="{66E20A37-FAEC-47F1-B777-B878A2F4CF8D}" type="datetimeFigureOut">
              <a:rPr lang="cs-CZ" smtClean="0"/>
              <a:t>26.10.2022</a:t>
            </a:fld>
            <a:endParaRPr lang="cs-CZ"/>
          </a:p>
        </p:txBody>
      </p:sp>
      <p:sp>
        <p:nvSpPr>
          <p:cNvPr id="5" name="Zástupný symbol pro zápatí 4">
            <a:extLst>
              <a:ext uri="{FF2B5EF4-FFF2-40B4-BE49-F238E27FC236}">
                <a16:creationId xmlns:a16="http://schemas.microsoft.com/office/drawing/2014/main" id="{52A9FBE2-9250-4DD6-8607-BF30B532F74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076F25F-AB6E-4075-A3D1-84B5CBE95648}"/>
              </a:ext>
            </a:extLst>
          </p:cNvPr>
          <p:cNvSpPr>
            <a:spLocks noGrp="1"/>
          </p:cNvSpPr>
          <p:nvPr>
            <p:ph type="sldNum" sz="quarter" idx="12"/>
          </p:nvPr>
        </p:nvSpPr>
        <p:spPr/>
        <p:txBody>
          <a:bodyPr/>
          <a:lstStyle/>
          <a:p>
            <a:fld id="{E67ABB3F-28B8-454B-8943-E63666C69147}" type="slidenum">
              <a:rPr lang="cs-CZ" smtClean="0"/>
              <a:t>‹#›</a:t>
            </a:fld>
            <a:endParaRPr lang="cs-CZ"/>
          </a:p>
        </p:txBody>
      </p:sp>
    </p:spTree>
    <p:extLst>
      <p:ext uri="{BB962C8B-B14F-4D97-AF65-F5344CB8AC3E}">
        <p14:creationId xmlns:p14="http://schemas.microsoft.com/office/powerpoint/2010/main" val="16670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text">
    <p:spTree>
      <p:nvGrpSpPr>
        <p:cNvPr id="1" name=""/>
        <p:cNvGrpSpPr/>
        <p:nvPr/>
      </p:nvGrpSpPr>
      <p:grpSpPr>
        <a:xfrm>
          <a:off x="0" y="0"/>
          <a:ext cx="0" cy="0"/>
          <a:chOff x="0" y="0"/>
          <a:chExt cx="0" cy="0"/>
        </a:xfrm>
      </p:grpSpPr>
      <p:sp>
        <p:nvSpPr>
          <p:cNvPr id="3" name="Nadpis 2"/>
          <p:cNvSpPr>
            <a:spLocks noGrp="1"/>
          </p:cNvSpPr>
          <p:nvPr>
            <p:ph type="title"/>
          </p:nvPr>
        </p:nvSpPr>
        <p:spPr/>
        <p:txBody>
          <a:bodyPr anchor="t" anchorCtr="0"/>
          <a:lstStyle/>
          <a:p>
            <a:r>
              <a:rPr lang="cs-CZ"/>
              <a:t>Kliknutím lze upravit styl.</a:t>
            </a:r>
            <a:endParaRPr lang="cs-CZ" dirty="0"/>
          </a:p>
        </p:txBody>
      </p:sp>
      <p:sp>
        <p:nvSpPr>
          <p:cNvPr id="6" name="Zástupný symbol pro text 5"/>
          <p:cNvSpPr>
            <a:spLocks noGrp="1"/>
          </p:cNvSpPr>
          <p:nvPr>
            <p:ph type="body" sz="quarter" idx="10"/>
          </p:nvPr>
        </p:nvSpPr>
        <p:spPr>
          <a:xfrm>
            <a:off x="444500" y="1000086"/>
            <a:ext cx="8242300" cy="4654589"/>
          </a:xfrm>
        </p:spPr>
        <p:txBody>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Tree>
    <p:extLst>
      <p:ext uri="{BB962C8B-B14F-4D97-AF65-F5344CB8AC3E}">
        <p14:creationId xmlns:p14="http://schemas.microsoft.com/office/powerpoint/2010/main" val="17131744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58A4E8-76BE-4FCE-83E4-C3F063EFCB7A}"/>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D65EAE1-C22E-44A3-A83C-CDCB33B8E45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367B432-0DA4-4F17-90F2-C512125921BC}"/>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5" name="Zástupný symbol pro zápatí 4">
            <a:extLst>
              <a:ext uri="{FF2B5EF4-FFF2-40B4-BE49-F238E27FC236}">
                <a16:creationId xmlns:a16="http://schemas.microsoft.com/office/drawing/2014/main" id="{C6B99910-9089-481D-AA72-814BA43F299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5591C7-5DB8-47CA-8D67-B3D0B05C6B39}"/>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18720496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E9577-4D89-45BF-ACAF-D94E2CB692E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3E1BF41-E2D6-4257-B141-DB3D5C8EE6E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A1D98BC-E0F4-49D5-8BE7-451DEAB09DD3}"/>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5" name="Zástupný symbol pro zápatí 4">
            <a:extLst>
              <a:ext uri="{FF2B5EF4-FFF2-40B4-BE49-F238E27FC236}">
                <a16:creationId xmlns:a16="http://schemas.microsoft.com/office/drawing/2014/main" id="{1D645C1A-D85E-49C1-8158-1B8E2C5A1F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C7A2A5A-4773-4FA5-8D1C-86EF13E98A52}"/>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19772791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AA41A9-2E46-4FD7-81D8-FEA7E1841DD1}"/>
              </a:ext>
            </a:extLst>
          </p:cNvPr>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E66BB840-D9D4-46A2-A12C-E8073359782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1BE62CFA-64FE-46A4-A8E9-C9CBB487C800}"/>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5" name="Zástupný symbol pro zápatí 4">
            <a:extLst>
              <a:ext uri="{FF2B5EF4-FFF2-40B4-BE49-F238E27FC236}">
                <a16:creationId xmlns:a16="http://schemas.microsoft.com/office/drawing/2014/main" id="{4AF6383D-BF75-42B5-9D36-B857C8C1D91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1159C2-762E-47AF-A93E-D7A051D4A69C}"/>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41374354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6542D6-7A50-44C9-AF73-E791F41ADEB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78927E3B-7871-4D5C-885C-BF9AE45674B3}"/>
              </a:ext>
            </a:extLst>
          </p:cNvPr>
          <p:cNvSpPr>
            <a:spLocks noGrp="1"/>
          </p:cNvSpPr>
          <p:nvPr>
            <p:ph sz="half" idx="1"/>
          </p:nvPr>
        </p:nvSpPr>
        <p:spPr>
          <a:xfrm>
            <a:off x="62865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499725D-DAD1-4875-8C0D-D2DF67CE38FF}"/>
              </a:ext>
            </a:extLst>
          </p:cNvPr>
          <p:cNvSpPr>
            <a:spLocks noGrp="1"/>
          </p:cNvSpPr>
          <p:nvPr>
            <p:ph sz="half" idx="2"/>
          </p:nvPr>
        </p:nvSpPr>
        <p:spPr>
          <a:xfrm>
            <a:off x="464820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B780BDF-CEC9-4378-A5C8-1B9AE58283BD}"/>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6" name="Zástupný symbol pro zápatí 5">
            <a:extLst>
              <a:ext uri="{FF2B5EF4-FFF2-40B4-BE49-F238E27FC236}">
                <a16:creationId xmlns:a16="http://schemas.microsoft.com/office/drawing/2014/main" id="{CEED38EB-9BD7-458B-A47F-5FBA3220DE0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369849C-FD12-437A-B3E1-12C767E0AD99}"/>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27065830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91D175-CCB2-49EB-A811-4F5F357C307E}"/>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59965D71-BF59-4E0E-BA5F-C120E8FA0CE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C7A083C-E582-44E4-B269-FE5261DB3B6C}"/>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2DEACFB-21D9-4FDE-A418-17E0D9B431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8936BEAA-1E9C-4395-8CE6-4AE29C81EE35}"/>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F699445-427B-493E-BAD9-6F6AD7946B34}"/>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8" name="Zástupný symbol pro zápatí 7">
            <a:extLst>
              <a:ext uri="{FF2B5EF4-FFF2-40B4-BE49-F238E27FC236}">
                <a16:creationId xmlns:a16="http://schemas.microsoft.com/office/drawing/2014/main" id="{67893D0C-9687-49C5-A0B5-1CABD9D3734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6F4B8C6-8285-42C6-B126-F9C46470606F}"/>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14788904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6E894C-2ADA-4979-9EC2-BAFD2B261BA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F7AB792-7495-425E-B579-37588A91CD93}"/>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4" name="Zástupný symbol pro zápatí 3">
            <a:extLst>
              <a:ext uri="{FF2B5EF4-FFF2-40B4-BE49-F238E27FC236}">
                <a16:creationId xmlns:a16="http://schemas.microsoft.com/office/drawing/2014/main" id="{F07AA0ED-498D-421C-8E80-D9D05B828BF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76024D1-A459-4428-982A-1303B34C4BF8}"/>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15989395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9D98FDA-1A29-4269-8854-05537BF4D65D}"/>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3" name="Zástupný symbol pro zápatí 2">
            <a:extLst>
              <a:ext uri="{FF2B5EF4-FFF2-40B4-BE49-F238E27FC236}">
                <a16:creationId xmlns:a16="http://schemas.microsoft.com/office/drawing/2014/main" id="{B492156B-12C9-4866-9078-11DC21DCD8C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0045122-18C0-48CB-A85D-65276818706C}"/>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16693892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BC2A6B-B023-43C5-B426-DF4D7E1B74AA}"/>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EF33A7F6-9F5C-47A0-9FC9-AC60A68A674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8B31D409-8BA6-446A-9C73-AD9FB7D5074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40AC70F-185F-4E84-86BD-9DE47F6E11B3}"/>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6" name="Zástupný symbol pro zápatí 5">
            <a:extLst>
              <a:ext uri="{FF2B5EF4-FFF2-40B4-BE49-F238E27FC236}">
                <a16:creationId xmlns:a16="http://schemas.microsoft.com/office/drawing/2014/main" id="{ECF91B3A-D02E-4E7B-8C00-98790D26189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A1B731F-507D-4172-9961-80554F17A2CE}"/>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360308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7486CC-90F1-441B-9AFF-BD3A1F8AD2CC}"/>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49352CA-C92C-4557-9EAF-A3D2DF1A158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CD726DE-39FF-482B-A361-7393534845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56B3B13-48C7-4018-B220-0FAB6E34E1CC}"/>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6" name="Zástupný symbol pro zápatí 5">
            <a:extLst>
              <a:ext uri="{FF2B5EF4-FFF2-40B4-BE49-F238E27FC236}">
                <a16:creationId xmlns:a16="http://schemas.microsoft.com/office/drawing/2014/main" id="{33CAACF9-15B9-4E42-BB22-39E6E519C50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DEC7C7C-7A0E-4D41-A9C4-67966C327024}"/>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3902995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6FF1DE-77CF-4D81-B9B2-99C452E3460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DCFB17C-A0F3-452E-8D5A-B4DA8F0E84B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60EFAAD-6532-4482-94E9-DCD8240021AD}"/>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5" name="Zástupný symbol pro zápatí 4">
            <a:extLst>
              <a:ext uri="{FF2B5EF4-FFF2-40B4-BE49-F238E27FC236}">
                <a16:creationId xmlns:a16="http://schemas.microsoft.com/office/drawing/2014/main" id="{3D9933B1-5924-4A10-A0AD-4087226C8D4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EBA50D5-8C4C-4743-8B54-F40753FDD947}"/>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2990513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bjekt a text">
    <p:spTree>
      <p:nvGrpSpPr>
        <p:cNvPr id="1" name=""/>
        <p:cNvGrpSpPr/>
        <p:nvPr/>
      </p:nvGrpSpPr>
      <p:grpSpPr>
        <a:xfrm>
          <a:off x="0" y="0"/>
          <a:ext cx="0" cy="0"/>
          <a:chOff x="0" y="0"/>
          <a:chExt cx="0" cy="0"/>
        </a:xfrm>
      </p:grpSpPr>
      <p:sp>
        <p:nvSpPr>
          <p:cNvPr id="2" name="Nadpis 1"/>
          <p:cNvSpPr>
            <a:spLocks noGrp="1"/>
          </p:cNvSpPr>
          <p:nvPr>
            <p:ph type="title"/>
          </p:nvPr>
        </p:nvSpPr>
        <p:spPr>
          <a:xfrm>
            <a:off x="5091112" y="446088"/>
            <a:ext cx="3609975" cy="430887"/>
          </a:xfrm>
        </p:spPr>
        <p:txBody>
          <a:bodyPr lIns="0" tIns="0" rIns="0" bIns="0" anchor="t" anchorCtr="0">
            <a:spAutoFit/>
          </a:bodyPr>
          <a:lstStyle>
            <a:lvl1pPr algn="l">
              <a:defRPr sz="2800">
                <a:solidFill>
                  <a:srgbClr val="B9E0F7"/>
                </a:solidFill>
              </a:defRPr>
            </a:lvl1pPr>
          </a:lstStyle>
          <a:p>
            <a:r>
              <a:rPr lang="cs-CZ"/>
              <a:t>Kliknutím lze upravit styl.</a:t>
            </a:r>
            <a:endParaRPr lang="cs-CZ" dirty="0"/>
          </a:p>
        </p:txBody>
      </p:sp>
      <p:sp>
        <p:nvSpPr>
          <p:cNvPr id="6" name="Zástupný symbol pro obsah 5"/>
          <p:cNvSpPr>
            <a:spLocks noGrp="1"/>
          </p:cNvSpPr>
          <p:nvPr>
            <p:ph sz="quarter" idx="14"/>
          </p:nvPr>
        </p:nvSpPr>
        <p:spPr>
          <a:xfrm>
            <a:off x="444500" y="446088"/>
            <a:ext cx="4203700" cy="5208587"/>
          </a:xfrm>
        </p:spPr>
        <p:txBody>
          <a:bodyPr/>
          <a:lstStyle>
            <a:lvl1pPr>
              <a:buNone/>
              <a:defRPr/>
            </a:lvl1pPr>
          </a:lstStyle>
          <a:p>
            <a:pPr lvl="0"/>
            <a:r>
              <a:rPr lang="cs-CZ"/>
              <a:t>Kliknutím lze upravit styly předlohy textu.</a:t>
            </a:r>
          </a:p>
        </p:txBody>
      </p:sp>
      <p:sp>
        <p:nvSpPr>
          <p:cNvPr id="4" name="Zástupný symbol pro text 3"/>
          <p:cNvSpPr>
            <a:spLocks noGrp="1"/>
          </p:cNvSpPr>
          <p:nvPr>
            <p:ph type="body" sz="quarter" idx="15"/>
          </p:nvPr>
        </p:nvSpPr>
        <p:spPr>
          <a:xfrm>
            <a:off x="5091113" y="876975"/>
            <a:ext cx="3609975" cy="4777700"/>
          </a:xfrm>
        </p:spPr>
        <p:txBody>
          <a:bodyPr>
            <a:normAutofit/>
          </a:bodyPr>
          <a:lstStyle>
            <a:lvl1pPr>
              <a:defRPr sz="2000"/>
            </a:lvl1pPr>
            <a:lvl2pPr>
              <a:defRPr sz="2000"/>
            </a:lvl2pPr>
            <a:lvl3pPr>
              <a:defRPr sz="2000"/>
            </a:lvl3pPr>
            <a:lvl4pPr>
              <a:defRPr sz="2000"/>
            </a:lvl4pPr>
            <a:lvl5pPr>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7131744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957A499-6FE7-4CC7-951C-A68E5ED32E61}"/>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60D5C5E-884B-48EE-8418-E3FB6FBFA441}"/>
              </a:ext>
            </a:extLst>
          </p:cNvPr>
          <p:cNvSpPr>
            <a:spLocks noGrp="1"/>
          </p:cNvSpPr>
          <p:nvPr>
            <p:ph type="body" orient="vert" idx="1"/>
          </p:nvPr>
        </p:nvSpPr>
        <p:spPr>
          <a:xfrm>
            <a:off x="628650" y="365125"/>
            <a:ext cx="57626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0EA3F34-CE07-4DD7-B986-48FE3FA483C6}"/>
              </a:ext>
            </a:extLst>
          </p:cNvPr>
          <p:cNvSpPr>
            <a:spLocks noGrp="1"/>
          </p:cNvSpPr>
          <p:nvPr>
            <p:ph type="dt" sz="half" idx="10"/>
          </p:nvPr>
        </p:nvSpPr>
        <p:spPr/>
        <p:txBody>
          <a:bodyPr/>
          <a:lstStyle/>
          <a:p>
            <a:fld id="{091375F9-1B1F-4DA5-9AE5-B62A3703B35A}" type="datetimeFigureOut">
              <a:rPr lang="cs-CZ" smtClean="0"/>
              <a:t>26.10.2022</a:t>
            </a:fld>
            <a:endParaRPr lang="cs-CZ"/>
          </a:p>
        </p:txBody>
      </p:sp>
      <p:sp>
        <p:nvSpPr>
          <p:cNvPr id="5" name="Zástupný symbol pro zápatí 4">
            <a:extLst>
              <a:ext uri="{FF2B5EF4-FFF2-40B4-BE49-F238E27FC236}">
                <a16:creationId xmlns:a16="http://schemas.microsoft.com/office/drawing/2014/main" id="{936BE494-9492-4238-AF6E-3D6F068C67C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4B31C8D-FAE9-4A8A-9934-CCD1A3260A75}"/>
              </a:ext>
            </a:extLst>
          </p:cNvPr>
          <p:cNvSpPr>
            <a:spLocks noGrp="1"/>
          </p:cNvSpPr>
          <p:nvPr>
            <p:ph type="sldNum" sz="quarter" idx="12"/>
          </p:nvPr>
        </p:nvSpPr>
        <p:spPr/>
        <p:txBody>
          <a:bodyPr/>
          <a:lstStyle/>
          <a:p>
            <a:fld id="{F7E06794-286C-4C3A-B696-60B401249292}" type="slidenum">
              <a:rPr lang="cs-CZ" smtClean="0"/>
              <a:t>‹#›</a:t>
            </a:fld>
            <a:endParaRPr lang="cs-CZ"/>
          </a:p>
        </p:txBody>
      </p:sp>
    </p:spTree>
    <p:extLst>
      <p:ext uri="{BB962C8B-B14F-4D97-AF65-F5344CB8AC3E}">
        <p14:creationId xmlns:p14="http://schemas.microsoft.com/office/powerpoint/2010/main" val="92898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objekt">
    <p:spTree>
      <p:nvGrpSpPr>
        <p:cNvPr id="1" name=""/>
        <p:cNvGrpSpPr/>
        <p:nvPr/>
      </p:nvGrpSpPr>
      <p:grpSpPr>
        <a:xfrm>
          <a:off x="0" y="0"/>
          <a:ext cx="0" cy="0"/>
          <a:chOff x="0" y="0"/>
          <a:chExt cx="0" cy="0"/>
        </a:xfrm>
      </p:grpSpPr>
      <p:sp>
        <p:nvSpPr>
          <p:cNvPr id="6" name="Zástupný symbol pro obsah 5"/>
          <p:cNvSpPr>
            <a:spLocks noGrp="1"/>
          </p:cNvSpPr>
          <p:nvPr>
            <p:ph sz="quarter" idx="10"/>
          </p:nvPr>
        </p:nvSpPr>
        <p:spPr>
          <a:xfrm>
            <a:off x="444500" y="1000085"/>
            <a:ext cx="8256588" cy="4654589"/>
          </a:xfrm>
        </p:spPr>
        <p:txBody>
          <a:bodyPr/>
          <a:lstStyle>
            <a:lvl1pPr>
              <a:buNone/>
              <a:defRPr/>
            </a:lvl1pPr>
          </a:lstStyle>
          <a:p>
            <a:pPr lvl="0"/>
            <a:r>
              <a:rPr lang="cs-CZ"/>
              <a:t>Kliknutím lze upravit styly předlohy textu.</a:t>
            </a:r>
          </a:p>
        </p:txBody>
      </p:sp>
      <p:sp>
        <p:nvSpPr>
          <p:cNvPr id="3" name="Nadpis 2"/>
          <p:cNvSpPr>
            <a:spLocks noGrp="1"/>
          </p:cNvSpPr>
          <p:nvPr>
            <p:ph type="title"/>
          </p:nvPr>
        </p:nvSpPr>
        <p:spPr/>
        <p:txBody>
          <a:bodyPr/>
          <a:lstStyle/>
          <a:p>
            <a:r>
              <a:rPr lang="cs-CZ"/>
              <a:t>Kliknutím lze upravit styl.</a:t>
            </a:r>
            <a:endParaRPr lang="cs-CZ" dirty="0"/>
          </a:p>
        </p:txBody>
      </p:sp>
    </p:spTree>
    <p:extLst>
      <p:ext uri="{BB962C8B-B14F-4D97-AF65-F5344CB8AC3E}">
        <p14:creationId xmlns:p14="http://schemas.microsoft.com/office/powerpoint/2010/main" val="3885243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ávěrečný snímek">
    <p:bg>
      <p:bgPr>
        <a:solidFill>
          <a:schemeClr val="bg1"/>
        </a:solidFill>
        <a:effectLst/>
      </p:bgPr>
    </p:bg>
    <p:spTree>
      <p:nvGrpSpPr>
        <p:cNvPr id="1" name=""/>
        <p:cNvGrpSpPr/>
        <p:nvPr/>
      </p:nvGrpSpPr>
      <p:grpSpPr>
        <a:xfrm>
          <a:off x="0" y="0"/>
          <a:ext cx="0" cy="0"/>
          <a:chOff x="0" y="0"/>
          <a:chExt cx="0" cy="0"/>
        </a:xfrm>
      </p:grpSpPr>
      <p:sp>
        <p:nvSpPr>
          <p:cNvPr id="10" name="Obdélník 9"/>
          <p:cNvSpPr/>
          <p:nvPr userDrawn="1"/>
        </p:nvSpPr>
        <p:spPr>
          <a:xfrm>
            <a:off x="714" y="0"/>
            <a:ext cx="9143999" cy="6206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userDrawn="1"/>
        </p:nvSpPr>
        <p:spPr>
          <a:xfrm>
            <a:off x="4851400" y="2844800"/>
            <a:ext cx="4293313" cy="4013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userDrawn="1"/>
        </p:nvSpPr>
        <p:spPr>
          <a:xfrm>
            <a:off x="0" y="5654675"/>
            <a:ext cx="2320925" cy="1203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4500" y="5806746"/>
            <a:ext cx="1698625"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91113" y="3636829"/>
            <a:ext cx="4053600" cy="322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Nadpis 6"/>
          <p:cNvSpPr>
            <a:spLocks noGrp="1"/>
          </p:cNvSpPr>
          <p:nvPr>
            <p:ph type="title"/>
          </p:nvPr>
        </p:nvSpPr>
        <p:spPr>
          <a:xfrm>
            <a:off x="444500" y="1800000"/>
            <a:ext cx="8242299" cy="615553"/>
          </a:xfrm>
        </p:spPr>
        <p:txBody>
          <a:bodyPr anchor="t" anchorCtr="0"/>
          <a:lstStyle>
            <a:lvl1pPr>
              <a:defRPr sz="4000">
                <a:solidFill>
                  <a:srgbClr val="004B8D"/>
                </a:solidFill>
              </a:defRPr>
            </a:lvl1pPr>
          </a:lstStyle>
          <a:p>
            <a:r>
              <a:rPr lang="cs-CZ"/>
              <a:t>Kliknutím lze upravit styl.</a:t>
            </a:r>
            <a:endParaRPr lang="cs-CZ" dirty="0"/>
          </a:p>
        </p:txBody>
      </p:sp>
    </p:spTree>
    <p:extLst>
      <p:ext uri="{BB962C8B-B14F-4D97-AF65-F5344CB8AC3E}">
        <p14:creationId xmlns:p14="http://schemas.microsoft.com/office/powerpoint/2010/main" val="465586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870E5E-FEB2-4CB5-B5FC-984903A2FFB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B3D2D12-F66D-4914-82B2-5DC3A4FB1B9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7C2111D-2E8C-4C9B-9293-32F7BEF71895}"/>
              </a:ext>
            </a:extLst>
          </p:cNvPr>
          <p:cNvSpPr>
            <a:spLocks noGrp="1"/>
          </p:cNvSpPr>
          <p:nvPr>
            <p:ph type="dt" sz="half" idx="10"/>
          </p:nvPr>
        </p:nvSpPr>
        <p:spPr/>
        <p:txBody>
          <a:bodyPr/>
          <a:lstStyle/>
          <a:p>
            <a:fld id="{47A5FB68-35E3-4C4D-90E0-1484A19E99E4}" type="datetimeFigureOut">
              <a:rPr lang="cs-CZ" smtClean="0"/>
              <a:t>26.10.2022</a:t>
            </a:fld>
            <a:endParaRPr lang="cs-CZ"/>
          </a:p>
        </p:txBody>
      </p:sp>
      <p:sp>
        <p:nvSpPr>
          <p:cNvPr id="5" name="Zástupný symbol pro zápatí 4">
            <a:extLst>
              <a:ext uri="{FF2B5EF4-FFF2-40B4-BE49-F238E27FC236}">
                <a16:creationId xmlns:a16="http://schemas.microsoft.com/office/drawing/2014/main" id="{50D7E7F1-FA5A-4872-856E-4D771CFE39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7FF2F94-C625-4589-BE88-669AAA3D5047}"/>
              </a:ext>
            </a:extLst>
          </p:cNvPr>
          <p:cNvSpPr>
            <a:spLocks noGrp="1"/>
          </p:cNvSpPr>
          <p:nvPr>
            <p:ph type="sldNum" sz="quarter" idx="12"/>
          </p:nvPr>
        </p:nvSpPr>
        <p:spPr/>
        <p:txBody>
          <a:bodyPr/>
          <a:lstStyle/>
          <a:p>
            <a:fld id="{1F839E2B-1000-4CF4-9950-13E471345360}" type="slidenum">
              <a:rPr lang="cs-CZ" smtClean="0"/>
              <a:t>‹#›</a:t>
            </a:fld>
            <a:endParaRPr lang="cs-CZ"/>
          </a:p>
        </p:txBody>
      </p:sp>
    </p:spTree>
    <p:extLst>
      <p:ext uri="{BB962C8B-B14F-4D97-AF65-F5344CB8AC3E}">
        <p14:creationId xmlns:p14="http://schemas.microsoft.com/office/powerpoint/2010/main" val="1266437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C76FE1-5681-482B-81E1-55EBA10ED7B6}"/>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664A258-6150-4081-BB12-67B82BC417F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CEA5255-02A5-4EE3-92F6-75A371EF16EE}"/>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5" name="Zástupný symbol pro zápatí 4">
            <a:extLst>
              <a:ext uri="{FF2B5EF4-FFF2-40B4-BE49-F238E27FC236}">
                <a16:creationId xmlns:a16="http://schemas.microsoft.com/office/drawing/2014/main" id="{4B8E3AF1-E527-4219-95D8-64D89050879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BDA7EA6-769B-4B37-94EA-DEB35A290626}"/>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163043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C0350C-6104-4F94-819C-0ADF5DB2880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B2B5F17-20F5-4FA2-BAC6-0F72E9D27CD2}"/>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9F69547-2B6B-4C3B-8489-EAE6DABE8165}"/>
              </a:ext>
            </a:extLst>
          </p:cNvPr>
          <p:cNvSpPr>
            <a:spLocks noGrp="1"/>
          </p:cNvSpPr>
          <p:nvPr>
            <p:ph type="dt" sz="half" idx="10"/>
          </p:nvPr>
        </p:nvSpPr>
        <p:spPr/>
        <p:txBody>
          <a:bodyPr/>
          <a:lstStyle/>
          <a:p>
            <a:fld id="{C1466E1F-7C55-4C7A-878E-C8DECCD16880}" type="datetimeFigureOut">
              <a:rPr lang="cs-CZ" smtClean="0"/>
              <a:t>26.10.2022</a:t>
            </a:fld>
            <a:endParaRPr lang="cs-CZ"/>
          </a:p>
        </p:txBody>
      </p:sp>
      <p:sp>
        <p:nvSpPr>
          <p:cNvPr id="5" name="Zástupný symbol pro zápatí 4">
            <a:extLst>
              <a:ext uri="{FF2B5EF4-FFF2-40B4-BE49-F238E27FC236}">
                <a16:creationId xmlns:a16="http://schemas.microsoft.com/office/drawing/2014/main" id="{7E92D8DC-845B-48AF-BFA0-82E53BAC0B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6C9D2FA-9258-4D6A-92FB-0A5E4BA206C7}"/>
              </a:ext>
            </a:extLst>
          </p:cNvPr>
          <p:cNvSpPr>
            <a:spLocks noGrp="1"/>
          </p:cNvSpPr>
          <p:nvPr>
            <p:ph type="sldNum" sz="quarter" idx="12"/>
          </p:nvPr>
        </p:nvSpPr>
        <p:spPr/>
        <p:txBody>
          <a:bodyPr/>
          <a:lstStyle/>
          <a:p>
            <a:fld id="{DE6FBB98-8433-40AB-9B48-E56C7A02745F}" type="slidenum">
              <a:rPr lang="cs-CZ" smtClean="0"/>
              <a:t>‹#›</a:t>
            </a:fld>
            <a:endParaRPr lang="cs-CZ"/>
          </a:p>
        </p:txBody>
      </p:sp>
    </p:spTree>
    <p:extLst>
      <p:ext uri="{BB962C8B-B14F-4D97-AF65-F5344CB8AC3E}">
        <p14:creationId xmlns:p14="http://schemas.microsoft.com/office/powerpoint/2010/main" val="3586225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wmf"/><Relationship Id="rId5" Type="http://schemas.openxmlformats.org/officeDocument/2006/relationships/slideLayout" Target="../slideLayouts/slideLayout5.xml"/><Relationship Id="rId10" Type="http://schemas.openxmlformats.org/officeDocument/2006/relationships/image" Target="../media/image2.wmf"/><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90400" y="3632033"/>
            <a:ext cx="4053600" cy="322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bdélník 6"/>
          <p:cNvSpPr/>
          <p:nvPr userDrawn="1"/>
        </p:nvSpPr>
        <p:spPr>
          <a:xfrm>
            <a:off x="1" y="0"/>
            <a:ext cx="9143999" cy="6100763"/>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0" rIns="0" bIns="0" rtlCol="0" anchor="ctr"/>
          <a:lstStyle/>
          <a:p>
            <a:pPr algn="ctr"/>
            <a:endParaRPr lang="cs-CZ"/>
          </a:p>
        </p:txBody>
      </p:sp>
      <p:sp>
        <p:nvSpPr>
          <p:cNvPr id="2" name="Zástupný symbol pro nadpis 1"/>
          <p:cNvSpPr>
            <a:spLocks noGrp="1"/>
          </p:cNvSpPr>
          <p:nvPr>
            <p:ph type="title"/>
          </p:nvPr>
        </p:nvSpPr>
        <p:spPr>
          <a:xfrm>
            <a:off x="444500" y="446088"/>
            <a:ext cx="8242299" cy="553998"/>
          </a:xfrm>
          <a:prstGeom prst="rect">
            <a:avLst/>
          </a:prstGeom>
        </p:spPr>
        <p:txBody>
          <a:bodyPr vert="horz" wrap="square" lIns="0" tIns="0" rIns="0" bIns="0" rtlCol="0" anchor="ctr">
            <a:spAutoFit/>
          </a:bodyPr>
          <a:lstStyle/>
          <a:p>
            <a:r>
              <a:rPr lang="cs-CZ" dirty="0"/>
              <a:t>Kliknutím lze upravit styl.</a:t>
            </a:r>
          </a:p>
        </p:txBody>
      </p:sp>
      <p:sp>
        <p:nvSpPr>
          <p:cNvPr id="3" name="Zástupný symbol pro text 2"/>
          <p:cNvSpPr>
            <a:spLocks noGrp="1"/>
          </p:cNvSpPr>
          <p:nvPr>
            <p:ph type="body" idx="1"/>
          </p:nvPr>
        </p:nvSpPr>
        <p:spPr>
          <a:xfrm>
            <a:off x="444500" y="1000086"/>
            <a:ext cx="8242300" cy="4654589"/>
          </a:xfrm>
          <a:prstGeom prst="rect">
            <a:avLst/>
          </a:prstGeom>
        </p:spPr>
        <p:txBody>
          <a:bodyPr vert="horz" lIns="0" tIns="360000" rIns="0" bIns="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10" name="TextovéPole 9"/>
          <p:cNvSpPr txBox="1"/>
          <p:nvPr/>
        </p:nvSpPr>
        <p:spPr>
          <a:xfrm>
            <a:off x="3153488" y="6100763"/>
            <a:ext cx="2298699" cy="757237"/>
          </a:xfrm>
          <a:prstGeom prst="rect">
            <a:avLst/>
          </a:prstGeom>
          <a:noFill/>
        </p:spPr>
        <p:txBody>
          <a:bodyPr wrap="square" lIns="0" tIns="0" rIns="0" bIns="0" rtlCol="0" anchor="ctr" anchorCtr="0">
            <a:noAutofit/>
          </a:bodyPr>
          <a:lstStyle/>
          <a:p>
            <a:r>
              <a:rPr lang="cs-CZ" sz="900" dirty="0">
                <a:solidFill>
                  <a:srgbClr val="004B8D"/>
                </a:solidFill>
              </a:rPr>
              <a:t>Ing. Jan Zaplatílek</a:t>
            </a:r>
          </a:p>
          <a:p>
            <a:r>
              <a:rPr lang="cs-CZ" sz="900" dirty="0">
                <a:solidFill>
                  <a:srgbClr val="004B8D"/>
                </a:solidFill>
              </a:rPr>
              <a:t>ředitel odboru plynárenství a kapalných paliv</a:t>
            </a:r>
          </a:p>
        </p:txBody>
      </p:sp>
      <p:sp>
        <p:nvSpPr>
          <p:cNvPr id="11" name="TextovéPole 10"/>
          <p:cNvSpPr txBox="1"/>
          <p:nvPr/>
        </p:nvSpPr>
        <p:spPr>
          <a:xfrm>
            <a:off x="444500" y="6100763"/>
            <a:ext cx="2268220" cy="757237"/>
          </a:xfrm>
          <a:prstGeom prst="rect">
            <a:avLst/>
          </a:prstGeom>
          <a:noFill/>
        </p:spPr>
        <p:txBody>
          <a:bodyPr wrap="square" lIns="0" tIns="0" rIns="0" bIns="0" rtlCol="0" anchor="ctr" anchorCtr="0">
            <a:noAutofit/>
          </a:bodyPr>
          <a:lstStyle/>
          <a:p>
            <a:r>
              <a:rPr lang="cs-CZ" sz="900" dirty="0">
                <a:solidFill>
                  <a:srgbClr val="004B8D"/>
                </a:solidFill>
              </a:rPr>
              <a:t>Spolupráce petrolejářského průmyslu a Ministerstva průmyslu  a obchodu 2020 - 2022</a:t>
            </a:r>
          </a:p>
        </p:txBody>
      </p:sp>
    </p:spTree>
    <p:extLst>
      <p:ext uri="{BB962C8B-B14F-4D97-AF65-F5344CB8AC3E}">
        <p14:creationId xmlns:p14="http://schemas.microsoft.com/office/powerpoint/2010/main" val="3606947802"/>
      </p:ext>
    </p:extLst>
  </p:cSld>
  <p:clrMap bg1="lt1" tx1="dk1" bg2="lt2" tx2="dk2" accent1="accent1" accent2="accent2" accent3="accent3" accent4="accent4" accent5="accent5" accent6="accent6" hlink="hlink" folHlink="folHlink"/>
  <p:sldLayoutIdLst>
    <p:sldLayoutId id="2147483649" r:id="rId1"/>
    <p:sldLayoutId id="2147483682" r:id="rId2"/>
    <p:sldLayoutId id="2147483654" r:id="rId3"/>
    <p:sldLayoutId id="2147483651" r:id="rId4"/>
    <p:sldLayoutId id="2147483653" r:id="rId5"/>
    <p:sldLayoutId id="2147483655" r:id="rId6"/>
    <p:sldLayoutId id="2147483656" r:id="rId7"/>
  </p:sldLayoutIdLst>
  <p:txStyles>
    <p:titleStyle>
      <a:lvl1pPr algn="l" defTabSz="914400" rtl="0" eaLnBrk="1" latinLnBrk="0" hangingPunct="1">
        <a:spcBef>
          <a:spcPct val="0"/>
        </a:spcBef>
        <a:buNone/>
        <a:defRPr sz="3600" kern="1200">
          <a:solidFill>
            <a:srgbClr val="B9E0F7"/>
          </a:solidFill>
          <a:latin typeface="+mj-lt"/>
          <a:ea typeface="+mj-ea"/>
          <a:cs typeface="+mj-cs"/>
        </a:defRPr>
      </a:lvl1pPr>
    </p:titleStyle>
    <p:bodyStyle>
      <a:lvl1pPr marL="360363" indent="-360363" algn="l" defTabSz="914400" rtl="0" eaLnBrk="1" latinLnBrk="0" hangingPunct="1">
        <a:spcBef>
          <a:spcPct val="20000"/>
        </a:spcBef>
        <a:buFontTx/>
        <a:buBlip>
          <a:blip r:embed="rId10"/>
        </a:buBlip>
        <a:defRPr sz="2400" kern="1200">
          <a:solidFill>
            <a:schemeClr val="bg1"/>
          </a:solidFill>
          <a:latin typeface="+mn-lt"/>
          <a:ea typeface="+mn-ea"/>
          <a:cs typeface="+mn-cs"/>
        </a:defRPr>
      </a:lvl1pPr>
      <a:lvl2pPr marL="720725" indent="-360363" algn="l" defTabSz="914400" rtl="0" eaLnBrk="1" latinLnBrk="0" hangingPunct="1">
        <a:spcBef>
          <a:spcPct val="20000"/>
        </a:spcBef>
        <a:buFontTx/>
        <a:buBlip>
          <a:blip r:embed="rId11"/>
        </a:buBlip>
        <a:defRPr sz="2400" kern="1200">
          <a:solidFill>
            <a:schemeClr val="bg1"/>
          </a:solidFill>
          <a:latin typeface="+mn-lt"/>
          <a:ea typeface="+mn-ea"/>
          <a:cs typeface="+mn-cs"/>
        </a:defRPr>
      </a:lvl2pPr>
      <a:lvl3pPr marL="1073150" indent="-352425" algn="l" defTabSz="914400" rtl="0" eaLnBrk="1" latinLnBrk="0" hangingPunct="1">
        <a:spcBef>
          <a:spcPct val="20000"/>
        </a:spcBef>
        <a:buFontTx/>
        <a:buBlip>
          <a:blip r:embed="rId10"/>
        </a:buBlip>
        <a:defRPr sz="2400" kern="1200">
          <a:solidFill>
            <a:schemeClr val="bg1"/>
          </a:solidFill>
          <a:latin typeface="+mn-lt"/>
          <a:ea typeface="+mn-ea"/>
          <a:cs typeface="+mn-cs"/>
        </a:defRPr>
      </a:lvl3pPr>
      <a:lvl4pPr marL="1435100" indent="-361950" algn="l" defTabSz="914400" rtl="0" eaLnBrk="1" latinLnBrk="0" hangingPunct="1">
        <a:spcBef>
          <a:spcPct val="20000"/>
        </a:spcBef>
        <a:buFontTx/>
        <a:buBlip>
          <a:blip r:embed="rId11"/>
        </a:buBlip>
        <a:defRPr sz="2400" kern="1200">
          <a:solidFill>
            <a:schemeClr val="bg1"/>
          </a:solidFill>
          <a:latin typeface="+mn-lt"/>
          <a:ea typeface="+mn-ea"/>
          <a:cs typeface="+mn-cs"/>
        </a:defRPr>
      </a:lvl4pPr>
      <a:lvl5pPr marL="1795463" indent="-360363" algn="l" defTabSz="914400" rtl="0" eaLnBrk="1" latinLnBrk="0" hangingPunct="1">
        <a:spcBef>
          <a:spcPct val="20000"/>
        </a:spcBef>
        <a:buFontTx/>
        <a:buBlip>
          <a:blip r:embed="rId10"/>
        </a:buBlip>
        <a:defRPr sz="24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4B8623F-C5C0-47CD-9E62-369449F6C1D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116345EE-A8C0-4B3F-8834-D178B196D2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65BD3F0-03C0-468E-A98B-F16C2497BBA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66E1F-7C55-4C7A-878E-C8DECCD16880}" type="datetimeFigureOut">
              <a:rPr lang="cs-CZ" smtClean="0"/>
              <a:t>26.10.2022</a:t>
            </a:fld>
            <a:endParaRPr lang="cs-CZ"/>
          </a:p>
        </p:txBody>
      </p:sp>
      <p:sp>
        <p:nvSpPr>
          <p:cNvPr id="5" name="Zástupný symbol pro zápatí 4">
            <a:extLst>
              <a:ext uri="{FF2B5EF4-FFF2-40B4-BE49-F238E27FC236}">
                <a16:creationId xmlns:a16="http://schemas.microsoft.com/office/drawing/2014/main" id="{47FEAD00-198F-4806-80DF-0E7E8CF16DE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BE22424-57C0-410E-ABC1-9693F5A34EE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FBB98-8433-40AB-9B48-E56C7A02745F}" type="slidenum">
              <a:rPr lang="cs-CZ" smtClean="0"/>
              <a:t>‹#›</a:t>
            </a:fld>
            <a:endParaRPr lang="cs-CZ"/>
          </a:p>
        </p:txBody>
      </p:sp>
    </p:spTree>
    <p:extLst>
      <p:ext uri="{BB962C8B-B14F-4D97-AF65-F5344CB8AC3E}">
        <p14:creationId xmlns:p14="http://schemas.microsoft.com/office/powerpoint/2010/main" val="287676151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7567AB7-EEB7-4EC8-BA9B-B3B0502EF52C}"/>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ECEF144-7EC5-4373-A1E6-11F9CFE070E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2A04806-BD51-4880-83DF-78E2390FAF4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20A37-FAEC-47F1-B777-B878A2F4CF8D}" type="datetimeFigureOut">
              <a:rPr lang="cs-CZ" smtClean="0"/>
              <a:t>26.10.2022</a:t>
            </a:fld>
            <a:endParaRPr lang="cs-CZ"/>
          </a:p>
        </p:txBody>
      </p:sp>
      <p:sp>
        <p:nvSpPr>
          <p:cNvPr id="5" name="Zástupný symbol pro zápatí 4">
            <a:extLst>
              <a:ext uri="{FF2B5EF4-FFF2-40B4-BE49-F238E27FC236}">
                <a16:creationId xmlns:a16="http://schemas.microsoft.com/office/drawing/2014/main" id="{59C353E2-AF52-4354-91F0-B9A1B11B63C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2C00B92-51BB-47A0-B9CE-9CD8A8025F9B}"/>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ABB3F-28B8-454B-8943-E63666C69147}" type="slidenum">
              <a:rPr lang="cs-CZ" smtClean="0"/>
              <a:t>‹#›</a:t>
            </a:fld>
            <a:endParaRPr lang="cs-CZ"/>
          </a:p>
        </p:txBody>
      </p:sp>
    </p:spTree>
    <p:extLst>
      <p:ext uri="{BB962C8B-B14F-4D97-AF65-F5344CB8AC3E}">
        <p14:creationId xmlns:p14="http://schemas.microsoft.com/office/powerpoint/2010/main" val="251612652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D864B65-E09A-4B2C-B78B-EC653D6F93EB}"/>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F42E3C56-F281-4ABA-8A97-40E743D73F9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E382FB4-CF61-428C-8A23-68F44E36F77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375F9-1B1F-4DA5-9AE5-B62A3703B35A}" type="datetimeFigureOut">
              <a:rPr lang="cs-CZ" smtClean="0"/>
              <a:t>26.10.2022</a:t>
            </a:fld>
            <a:endParaRPr lang="cs-CZ"/>
          </a:p>
        </p:txBody>
      </p:sp>
      <p:sp>
        <p:nvSpPr>
          <p:cNvPr id="5" name="Zástupný symbol pro zápatí 4">
            <a:extLst>
              <a:ext uri="{FF2B5EF4-FFF2-40B4-BE49-F238E27FC236}">
                <a16:creationId xmlns:a16="http://schemas.microsoft.com/office/drawing/2014/main" id="{1B72EEDF-0DBD-41AD-A488-5768CEFB071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CD70913-56F6-48DC-BDD2-C4B4C49140F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6794-286C-4C3A-B696-60B401249292}" type="slidenum">
              <a:rPr lang="cs-CZ" smtClean="0"/>
              <a:t>‹#›</a:t>
            </a:fld>
            <a:endParaRPr lang="cs-CZ"/>
          </a:p>
        </p:txBody>
      </p:sp>
    </p:spTree>
    <p:extLst>
      <p:ext uri="{BB962C8B-B14F-4D97-AF65-F5344CB8AC3E}">
        <p14:creationId xmlns:p14="http://schemas.microsoft.com/office/powerpoint/2010/main" val="413336301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4.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mpo.cz/"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CE40BF46-AC98-491B-90FF-D8A6B52814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500" y="5806746"/>
            <a:ext cx="1698625"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extLst>
              <a:ext uri="{FF2B5EF4-FFF2-40B4-BE49-F238E27FC236}">
                <a16:creationId xmlns:a16="http://schemas.microsoft.com/office/drawing/2014/main" id="{25889E71-2864-4CBA-B17B-210AAC1D17F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0400" y="3632033"/>
            <a:ext cx="4053600" cy="322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bdélník 7">
            <a:extLst>
              <a:ext uri="{FF2B5EF4-FFF2-40B4-BE49-F238E27FC236}">
                <a16:creationId xmlns:a16="http://schemas.microsoft.com/office/drawing/2014/main" id="{84650185-5CE5-4535-AC05-E747AA84015E}"/>
              </a:ext>
            </a:extLst>
          </p:cNvPr>
          <p:cNvSpPr/>
          <p:nvPr/>
        </p:nvSpPr>
        <p:spPr>
          <a:xfrm>
            <a:off x="3095538" y="408856"/>
            <a:ext cx="3959603" cy="646331"/>
          </a:xfrm>
          <a:prstGeom prst="rect">
            <a:avLst/>
          </a:prstGeom>
        </p:spPr>
        <p:txBody>
          <a:bodyPr wrap="square">
            <a:spAutoFit/>
          </a:bodyPr>
          <a:lstStyle/>
          <a:p>
            <a:pPr algn="ctr">
              <a:spcBef>
                <a:spcPct val="0"/>
              </a:spcBef>
            </a:pPr>
            <a:r>
              <a:rPr lang="cs-CZ" sz="3600" b="1" dirty="0" err="1">
                <a:solidFill>
                  <a:srgbClr val="004B8D"/>
                </a:solidFill>
                <a:latin typeface="+mj-lt"/>
                <a:ea typeface="+mj-ea"/>
                <a:cs typeface="+mj-cs"/>
              </a:rPr>
              <a:t>PETROLsummit</a:t>
            </a:r>
            <a:r>
              <a:rPr lang="cs-CZ" sz="3600" b="1" dirty="0">
                <a:solidFill>
                  <a:srgbClr val="004B8D"/>
                </a:solidFill>
                <a:latin typeface="+mj-lt"/>
                <a:ea typeface="+mj-ea"/>
                <a:cs typeface="+mj-cs"/>
              </a:rPr>
              <a:t> 22</a:t>
            </a:r>
          </a:p>
        </p:txBody>
      </p:sp>
      <p:sp>
        <p:nvSpPr>
          <p:cNvPr id="9" name="Obdélník 8">
            <a:extLst>
              <a:ext uri="{FF2B5EF4-FFF2-40B4-BE49-F238E27FC236}">
                <a16:creationId xmlns:a16="http://schemas.microsoft.com/office/drawing/2014/main" id="{CCCD2AEE-8C3B-4A88-8694-A47F238620E1}"/>
              </a:ext>
            </a:extLst>
          </p:cNvPr>
          <p:cNvSpPr/>
          <p:nvPr/>
        </p:nvSpPr>
        <p:spPr>
          <a:xfrm>
            <a:off x="738230" y="1116742"/>
            <a:ext cx="7952763" cy="3748719"/>
          </a:xfrm>
          <a:prstGeom prst="rect">
            <a:avLst/>
          </a:prstGeom>
        </p:spPr>
        <p:txBody>
          <a:bodyPr wrap="square">
            <a:spAutoFit/>
          </a:bodyPr>
          <a:lstStyle/>
          <a:p>
            <a:pPr algn="ctr">
              <a:spcBef>
                <a:spcPct val="20000"/>
              </a:spcBef>
            </a:pPr>
            <a:r>
              <a:rPr lang="cs-CZ" sz="4400" b="1" dirty="0">
                <a:solidFill>
                  <a:srgbClr val="004B8D"/>
                </a:solidFill>
              </a:rPr>
              <a:t>Spolupráce petrolejářského průmyslu </a:t>
            </a:r>
          </a:p>
          <a:p>
            <a:pPr algn="ctr">
              <a:spcBef>
                <a:spcPct val="20000"/>
              </a:spcBef>
            </a:pPr>
            <a:r>
              <a:rPr lang="cs-CZ" sz="4400" b="1" dirty="0">
                <a:solidFill>
                  <a:srgbClr val="004B8D"/>
                </a:solidFill>
              </a:rPr>
              <a:t>a </a:t>
            </a:r>
          </a:p>
          <a:p>
            <a:pPr algn="ctr">
              <a:spcBef>
                <a:spcPct val="20000"/>
              </a:spcBef>
            </a:pPr>
            <a:r>
              <a:rPr lang="cs-CZ" sz="4400" b="1" dirty="0">
                <a:solidFill>
                  <a:srgbClr val="004B8D"/>
                </a:solidFill>
              </a:rPr>
              <a:t>Ministerstva průmyslu a obchodu v letech 2020-2022</a:t>
            </a:r>
          </a:p>
        </p:txBody>
      </p:sp>
      <p:sp>
        <p:nvSpPr>
          <p:cNvPr id="10" name="Obdélník 9">
            <a:extLst>
              <a:ext uri="{FF2B5EF4-FFF2-40B4-BE49-F238E27FC236}">
                <a16:creationId xmlns:a16="http://schemas.microsoft.com/office/drawing/2014/main" id="{1BD915D5-5965-4507-A4E6-100A141FBB86}"/>
              </a:ext>
            </a:extLst>
          </p:cNvPr>
          <p:cNvSpPr/>
          <p:nvPr/>
        </p:nvSpPr>
        <p:spPr>
          <a:xfrm>
            <a:off x="2701255" y="6282094"/>
            <a:ext cx="2290195" cy="369332"/>
          </a:xfrm>
          <a:prstGeom prst="rect">
            <a:avLst/>
          </a:prstGeom>
        </p:spPr>
        <p:txBody>
          <a:bodyPr wrap="square">
            <a:spAutoFit/>
          </a:bodyPr>
          <a:lstStyle/>
          <a:p>
            <a:r>
              <a:rPr lang="cs-CZ" sz="900" dirty="0">
                <a:solidFill>
                  <a:srgbClr val="004B8D"/>
                </a:solidFill>
              </a:rPr>
              <a:t>Ing. Jan Zaplatílek</a:t>
            </a:r>
          </a:p>
          <a:p>
            <a:r>
              <a:rPr lang="cs-CZ" sz="900" dirty="0">
                <a:solidFill>
                  <a:srgbClr val="004B8D"/>
                </a:solidFill>
              </a:rPr>
              <a:t>ředitel odboru plynárenství a kapalných paliv</a:t>
            </a:r>
          </a:p>
        </p:txBody>
      </p:sp>
      <p:pic>
        <p:nvPicPr>
          <p:cNvPr id="2" name="Obrázek 1">
            <a:extLst>
              <a:ext uri="{FF2B5EF4-FFF2-40B4-BE49-F238E27FC236}">
                <a16:creationId xmlns:a16="http://schemas.microsoft.com/office/drawing/2014/main" id="{4A736F91-BBDA-417A-9B12-EFB6614F2A3E}"/>
              </a:ext>
            </a:extLst>
          </p:cNvPr>
          <p:cNvPicPr>
            <a:picLocks noChangeAspect="1"/>
          </p:cNvPicPr>
          <p:nvPr/>
        </p:nvPicPr>
        <p:blipFill>
          <a:blip r:embed="rId4"/>
          <a:stretch>
            <a:fillRect/>
          </a:stretch>
        </p:blipFill>
        <p:spPr>
          <a:xfrm>
            <a:off x="380660" y="0"/>
            <a:ext cx="2018591" cy="1132120"/>
          </a:xfrm>
          <a:prstGeom prst="rect">
            <a:avLst/>
          </a:prstGeom>
        </p:spPr>
      </p:pic>
    </p:spTree>
    <p:extLst>
      <p:ext uri="{BB962C8B-B14F-4D97-AF65-F5344CB8AC3E}">
        <p14:creationId xmlns:p14="http://schemas.microsoft.com/office/powerpoint/2010/main" val="319752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C67A1-A752-4A18-9B61-330F606810BD}"/>
              </a:ext>
            </a:extLst>
          </p:cNvPr>
          <p:cNvSpPr>
            <a:spLocks noGrp="1"/>
          </p:cNvSpPr>
          <p:nvPr>
            <p:ph type="title"/>
          </p:nvPr>
        </p:nvSpPr>
        <p:spPr>
          <a:xfrm>
            <a:off x="954156" y="321276"/>
            <a:ext cx="8189843" cy="553998"/>
          </a:xfrm>
        </p:spPr>
        <p:txBody>
          <a:bodyPr/>
          <a:lstStyle/>
          <a:p>
            <a:pPr algn="ctr"/>
            <a:r>
              <a:rPr lang="cs-CZ" u="sng" dirty="0"/>
              <a:t>   Ceny pohonných hmot – grafy </a:t>
            </a:r>
            <a:r>
              <a:rPr lang="cs-CZ" dirty="0"/>
              <a:t>		</a:t>
            </a:r>
            <a:r>
              <a:rPr lang="cs-CZ" sz="1100" dirty="0"/>
              <a:t>(zdroj ČSÚ)</a:t>
            </a:r>
          </a:p>
        </p:txBody>
      </p:sp>
      <p:pic>
        <p:nvPicPr>
          <p:cNvPr id="3074" name="Picture 2" descr="Vývoj spotřebitelských cen pohonných hmot v %  (konec roku 2011 = 100%)">
            <a:extLst>
              <a:ext uri="{FF2B5EF4-FFF2-40B4-BE49-F238E27FC236}">
                <a16:creationId xmlns:a16="http://schemas.microsoft.com/office/drawing/2014/main" id="{6EA1C4D2-72DE-43CD-9F02-0B1DC3FB1C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967438"/>
            <a:ext cx="7971184" cy="25241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Vývoj průměrných spotřebitelských cen pohonných hmot v roce 2022  (konec roku 2021 = 100%)">
            <a:extLst>
              <a:ext uri="{FF2B5EF4-FFF2-40B4-BE49-F238E27FC236}">
                <a16:creationId xmlns:a16="http://schemas.microsoft.com/office/drawing/2014/main" id="{34A331A4-6ACD-46C2-B95B-CEA5D7A5CC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3583727"/>
            <a:ext cx="8034794" cy="2507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525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107909"/>
            <a:ext cx="8242299" cy="1661993"/>
          </a:xfrm>
        </p:spPr>
        <p:txBody>
          <a:bodyPr/>
          <a:lstStyle/>
          <a:p>
            <a:pPr algn="ctr"/>
            <a:r>
              <a:rPr lang="cs-CZ" u="sng" dirty="0"/>
              <a:t>Vývoj cen PHM v ČR, sousedících zemích a Maďarsku</a:t>
            </a:r>
            <a:br>
              <a:rPr lang="cs-CZ" dirty="0"/>
            </a:br>
            <a:endParaRPr lang="cs-CZ" dirty="0"/>
          </a:p>
        </p:txBody>
      </p:sp>
      <p:pic>
        <p:nvPicPr>
          <p:cNvPr id="3" name="Obrázek 2"/>
          <p:cNvPicPr>
            <a:picLocks noChangeAspect="1"/>
          </p:cNvPicPr>
          <p:nvPr/>
        </p:nvPicPr>
        <p:blipFill>
          <a:blip r:embed="rId2"/>
          <a:stretch>
            <a:fillRect/>
          </a:stretch>
        </p:blipFill>
        <p:spPr>
          <a:xfrm>
            <a:off x="444500" y="1924215"/>
            <a:ext cx="8039542" cy="3546282"/>
          </a:xfrm>
          <a:prstGeom prst="rect">
            <a:avLst/>
          </a:prstGeom>
        </p:spPr>
      </p:pic>
    </p:spTree>
    <p:extLst>
      <p:ext uri="{BB962C8B-B14F-4D97-AF65-F5344CB8AC3E}">
        <p14:creationId xmlns:p14="http://schemas.microsoft.com/office/powerpoint/2010/main" val="276463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81CC2-0DB7-4E16-BC45-3860E9E13D03}"/>
              </a:ext>
            </a:extLst>
          </p:cNvPr>
          <p:cNvSpPr>
            <a:spLocks noGrp="1"/>
          </p:cNvSpPr>
          <p:nvPr>
            <p:ph type="title"/>
          </p:nvPr>
        </p:nvSpPr>
        <p:spPr>
          <a:xfrm>
            <a:off x="444500" y="288324"/>
            <a:ext cx="8242299" cy="553998"/>
          </a:xfrm>
        </p:spPr>
        <p:txBody>
          <a:bodyPr/>
          <a:lstStyle/>
          <a:p>
            <a:pPr algn="ctr"/>
            <a:r>
              <a:rPr lang="cs-CZ" u="sng" dirty="0"/>
              <a:t>Sankce EU</a:t>
            </a:r>
          </a:p>
        </p:txBody>
      </p:sp>
      <p:sp>
        <p:nvSpPr>
          <p:cNvPr id="3" name="Zástupný symbol pro text 2">
            <a:extLst>
              <a:ext uri="{FF2B5EF4-FFF2-40B4-BE49-F238E27FC236}">
                <a16:creationId xmlns:a16="http://schemas.microsoft.com/office/drawing/2014/main" id="{F80BA68C-8D16-4DC1-9F11-FEF6CB3BF1EC}"/>
              </a:ext>
            </a:extLst>
          </p:cNvPr>
          <p:cNvSpPr>
            <a:spLocks noGrp="1"/>
          </p:cNvSpPr>
          <p:nvPr>
            <p:ph type="body" sz="quarter" idx="10"/>
          </p:nvPr>
        </p:nvSpPr>
        <p:spPr>
          <a:xfrm>
            <a:off x="444500" y="696286"/>
            <a:ext cx="8242300" cy="5259897"/>
          </a:xfrm>
        </p:spPr>
        <p:txBody>
          <a:bodyPr>
            <a:normAutofit fontScale="92500" lnSpcReduction="10000"/>
          </a:bodyPr>
          <a:lstStyle/>
          <a:p>
            <a:pPr algn="just"/>
            <a:r>
              <a:rPr lang="cs-CZ" dirty="0"/>
              <a:t>V souvislosti s vojenským konfliktem na Ukrajině uvaluje EU na Rusko různé sankce s cílem </a:t>
            </a:r>
            <a:r>
              <a:rPr lang="cs-CZ" b="1" dirty="0"/>
              <a:t>oslabit schopnost Ruska financovat válku</a:t>
            </a:r>
            <a:r>
              <a:rPr lang="cs-CZ" dirty="0"/>
              <a:t> a konkrétně se zaměřují na politickou, vojenskou a hospodářskou elitu odpovědnou za invazi.</a:t>
            </a:r>
          </a:p>
          <a:p>
            <a:pPr lvl="1" algn="just"/>
            <a:r>
              <a:rPr lang="cs-CZ" b="1" dirty="0"/>
              <a:t>6. balíček sankcí z června 2022 </a:t>
            </a:r>
            <a:r>
              <a:rPr lang="cs-CZ" dirty="0"/>
              <a:t>má výrazný dopad na petrolejářský průmysl </a:t>
            </a:r>
          </a:p>
          <a:p>
            <a:pPr lvl="2" algn="just"/>
            <a:r>
              <a:rPr lang="cs-CZ" dirty="0"/>
              <a:t> </a:t>
            </a:r>
            <a:r>
              <a:rPr lang="en-US" b="1" dirty="0" err="1"/>
              <a:t>zákaz</a:t>
            </a:r>
            <a:r>
              <a:rPr lang="en-US" b="1" dirty="0"/>
              <a:t> </a:t>
            </a:r>
            <a:r>
              <a:rPr lang="en-US" b="1" dirty="0" err="1"/>
              <a:t>dovozu</a:t>
            </a:r>
            <a:r>
              <a:rPr lang="en-US" b="1" dirty="0"/>
              <a:t> </a:t>
            </a:r>
            <a:r>
              <a:rPr lang="en-US" b="1" dirty="0" err="1"/>
              <a:t>surové</a:t>
            </a:r>
            <a:r>
              <a:rPr lang="en-US" b="1" dirty="0"/>
              <a:t> ropy </a:t>
            </a:r>
            <a:r>
              <a:rPr lang="en-US" b="1" dirty="0" err="1"/>
              <a:t>přepravované</a:t>
            </a:r>
            <a:r>
              <a:rPr lang="en-US" b="1" dirty="0"/>
              <a:t> po </a:t>
            </a:r>
            <a:r>
              <a:rPr lang="en-US" b="1" dirty="0" err="1"/>
              <a:t>moři</a:t>
            </a:r>
            <a:r>
              <a:rPr lang="en-US" dirty="0"/>
              <a:t>, </a:t>
            </a:r>
            <a:r>
              <a:rPr lang="en-US" dirty="0" err="1"/>
              <a:t>která</a:t>
            </a:r>
            <a:r>
              <a:rPr lang="en-US" dirty="0"/>
              <a:t> </a:t>
            </a:r>
            <a:r>
              <a:rPr lang="en-US" dirty="0" err="1"/>
              <a:t>tvoří</a:t>
            </a:r>
            <a:r>
              <a:rPr lang="en-US" dirty="0"/>
              <a:t> 2/3 </a:t>
            </a:r>
            <a:r>
              <a:rPr lang="en-US" dirty="0" err="1"/>
              <a:t>všech</a:t>
            </a:r>
            <a:r>
              <a:rPr lang="en-US" dirty="0"/>
              <a:t> </a:t>
            </a:r>
            <a:r>
              <a:rPr lang="en-US" dirty="0" err="1"/>
              <a:t>dodávek</a:t>
            </a:r>
            <a:r>
              <a:rPr lang="en-US" dirty="0"/>
              <a:t> ropy z RF do EU</a:t>
            </a:r>
            <a:r>
              <a:rPr lang="cs-CZ" dirty="0"/>
              <a:t> </a:t>
            </a:r>
            <a:r>
              <a:rPr lang="en-US" b="1" dirty="0"/>
              <a:t>od 5. </a:t>
            </a:r>
            <a:r>
              <a:rPr lang="en-US" b="1" dirty="0" err="1"/>
              <a:t>prosince</a:t>
            </a:r>
            <a:r>
              <a:rPr lang="en-US" b="1" dirty="0"/>
              <a:t> 2022</a:t>
            </a:r>
            <a:r>
              <a:rPr lang="cs-CZ" b="1" dirty="0"/>
              <a:t>; výjimku má ropa přepravovaná ropovodem Družba</a:t>
            </a:r>
          </a:p>
          <a:p>
            <a:pPr lvl="2" algn="just"/>
            <a:r>
              <a:rPr lang="en-US" b="1" dirty="0"/>
              <a:t> </a:t>
            </a:r>
            <a:r>
              <a:rPr lang="en-US" b="1" dirty="0" err="1"/>
              <a:t>zákaz</a:t>
            </a:r>
            <a:r>
              <a:rPr lang="en-US" b="1" dirty="0"/>
              <a:t> </a:t>
            </a:r>
            <a:r>
              <a:rPr lang="en-US" b="1" dirty="0" err="1"/>
              <a:t>dovozu</a:t>
            </a:r>
            <a:r>
              <a:rPr lang="en-US" b="1" dirty="0"/>
              <a:t> </a:t>
            </a:r>
            <a:r>
              <a:rPr lang="en-US" b="1" dirty="0" err="1"/>
              <a:t>rafinovaných</a:t>
            </a:r>
            <a:r>
              <a:rPr lang="en-US" b="1" dirty="0"/>
              <a:t> </a:t>
            </a:r>
            <a:r>
              <a:rPr lang="en-US" b="1" dirty="0" err="1"/>
              <a:t>ropných</a:t>
            </a:r>
            <a:r>
              <a:rPr lang="en-US" b="1" dirty="0"/>
              <a:t> </a:t>
            </a:r>
            <a:r>
              <a:rPr lang="en-US" b="1" dirty="0" err="1"/>
              <a:t>výrobků</a:t>
            </a:r>
            <a:r>
              <a:rPr lang="en-US" b="1" dirty="0"/>
              <a:t> </a:t>
            </a:r>
            <a:r>
              <a:rPr lang="en-US" b="1" dirty="0" err="1"/>
              <a:t>vyrobených</a:t>
            </a:r>
            <a:r>
              <a:rPr lang="en-US" b="1" dirty="0"/>
              <a:t> z </a:t>
            </a:r>
            <a:r>
              <a:rPr lang="en-US" b="1" dirty="0" err="1"/>
              <a:t>ruské</a:t>
            </a:r>
            <a:r>
              <a:rPr lang="en-US" b="1" dirty="0"/>
              <a:t> ropy do </a:t>
            </a:r>
            <a:r>
              <a:rPr lang="en-US" b="1" dirty="0" err="1"/>
              <a:t>zemí</a:t>
            </a:r>
            <a:r>
              <a:rPr lang="en-US" b="1" dirty="0"/>
              <a:t> EU od 5. </a:t>
            </a:r>
            <a:r>
              <a:rPr lang="en-US" b="1" dirty="0" err="1"/>
              <a:t>února</a:t>
            </a:r>
            <a:r>
              <a:rPr lang="en-US" b="1" dirty="0"/>
              <a:t> 2023</a:t>
            </a:r>
            <a:r>
              <a:rPr lang="cs-CZ" dirty="0"/>
              <a:t>; výjimka pro ČR na dovoz všech ropných produktů, včetně pohonných hmot, vyrobených z ruské ropy, tyto dodávky tak budou moci ze Slovenska pokračovat po dobu až příštích 18 měsíců v objemech odpovídajících jejich pětiletému průměru. </a:t>
            </a:r>
          </a:p>
          <a:p>
            <a:pPr lvl="1"/>
            <a:endParaRPr lang="cs-CZ" dirty="0"/>
          </a:p>
          <a:p>
            <a:pPr lvl="1"/>
            <a:endParaRPr lang="cs-CZ" dirty="0"/>
          </a:p>
          <a:p>
            <a:pPr lvl="2"/>
            <a:endParaRPr lang="cs-CZ" dirty="0"/>
          </a:p>
        </p:txBody>
      </p:sp>
    </p:spTree>
    <p:extLst>
      <p:ext uri="{BB962C8B-B14F-4D97-AF65-F5344CB8AC3E}">
        <p14:creationId xmlns:p14="http://schemas.microsoft.com/office/powerpoint/2010/main" val="1645415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F26A9D-87D7-41BA-9AA8-577B708A872C}"/>
              </a:ext>
            </a:extLst>
          </p:cNvPr>
          <p:cNvSpPr>
            <a:spLocks noGrp="1"/>
          </p:cNvSpPr>
          <p:nvPr>
            <p:ph type="title"/>
          </p:nvPr>
        </p:nvSpPr>
        <p:spPr>
          <a:xfrm>
            <a:off x="444500" y="446088"/>
            <a:ext cx="8242299" cy="553998"/>
          </a:xfrm>
        </p:spPr>
        <p:txBody>
          <a:bodyPr/>
          <a:lstStyle/>
          <a:p>
            <a:pPr algn="ctr"/>
            <a:r>
              <a:rPr lang="cs-CZ" u="sng" dirty="0"/>
              <a:t>Sankce vs. dodávky ropy ropovodem Družba</a:t>
            </a:r>
          </a:p>
        </p:txBody>
      </p:sp>
      <p:sp>
        <p:nvSpPr>
          <p:cNvPr id="3" name="Zástupný symbol pro text 2">
            <a:extLst>
              <a:ext uri="{FF2B5EF4-FFF2-40B4-BE49-F238E27FC236}">
                <a16:creationId xmlns:a16="http://schemas.microsoft.com/office/drawing/2014/main" id="{4E6624DA-C327-4C11-B8FF-07BC867ACB82}"/>
              </a:ext>
            </a:extLst>
          </p:cNvPr>
          <p:cNvSpPr>
            <a:spLocks noGrp="1"/>
          </p:cNvSpPr>
          <p:nvPr>
            <p:ph type="body" sz="quarter" idx="10"/>
          </p:nvPr>
        </p:nvSpPr>
        <p:spPr/>
        <p:txBody>
          <a:bodyPr>
            <a:normAutofit fontScale="92500" lnSpcReduction="10000"/>
          </a:bodyPr>
          <a:lstStyle/>
          <a:p>
            <a:r>
              <a:rPr lang="cs-CZ" dirty="0"/>
              <a:t>Rizika dodávek ropy ropovodem Družba vyplývají zejména z přijímaných sankcí vůči Rusku</a:t>
            </a:r>
          </a:p>
          <a:p>
            <a:pPr lvl="1"/>
            <a:r>
              <a:rPr lang="cs-CZ" dirty="0"/>
              <a:t>Zastavení dodávek ropy ropovodem Družba z důvodu zadržení poplatku TRANSNEFT za tranzit dne 5.8.2022 z důvodu uvalení finančních sankcí na Rusko</a:t>
            </a:r>
          </a:p>
          <a:p>
            <a:pPr lvl="1"/>
            <a:r>
              <a:rPr lang="cs-CZ" dirty="0"/>
              <a:t>Dodávky zastaveny od 7.8.2022 do 12. 8. 2022, kdy byly obnoveny (platba byla vyjmuta ze sankcí)</a:t>
            </a:r>
          </a:p>
          <a:p>
            <a:pPr lvl="1"/>
            <a:r>
              <a:rPr lang="cs-CZ" dirty="0"/>
              <a:t>Na zdárném vyřešení problému s přerušením dodávek ropy ropovodem Družba se úspěšně podílely všechny zainteresované společnosti, přes MERO ČR, a.s., Správu státních hmotných rezerv i skupinu ORLEN Unipetrol a orgány státní správy (FAU a MPO)</a:t>
            </a:r>
          </a:p>
          <a:p>
            <a:pPr lvl="1"/>
            <a:r>
              <a:rPr lang="cs-CZ" dirty="0"/>
              <a:t>Výpadek dodávek přes ropovod Družba nijak neomezil výkon českých rafinerií. </a:t>
            </a:r>
          </a:p>
          <a:p>
            <a:endParaRPr lang="cs-CZ" dirty="0"/>
          </a:p>
        </p:txBody>
      </p:sp>
    </p:spTree>
    <p:extLst>
      <p:ext uri="{BB962C8B-B14F-4D97-AF65-F5344CB8AC3E}">
        <p14:creationId xmlns:p14="http://schemas.microsoft.com/office/powerpoint/2010/main" val="378570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D7A905-DD4C-473B-992E-F2635E6BDCCE}"/>
              </a:ext>
            </a:extLst>
          </p:cNvPr>
          <p:cNvSpPr>
            <a:spLocks noGrp="1"/>
          </p:cNvSpPr>
          <p:nvPr>
            <p:ph type="title"/>
          </p:nvPr>
        </p:nvSpPr>
        <p:spPr/>
        <p:txBody>
          <a:bodyPr/>
          <a:lstStyle/>
          <a:p>
            <a:r>
              <a:rPr lang="cs-CZ" u="sng" dirty="0"/>
              <a:t>Národní plán obnovy a „</a:t>
            </a:r>
            <a:r>
              <a:rPr lang="cs-CZ" u="sng" dirty="0" err="1"/>
              <a:t>RePOWER</a:t>
            </a:r>
            <a:r>
              <a:rPr lang="cs-CZ" u="sng" dirty="0"/>
              <a:t> EU</a:t>
            </a:r>
            <a:r>
              <a:rPr lang="cs-CZ" dirty="0"/>
              <a:t>“</a:t>
            </a:r>
          </a:p>
        </p:txBody>
      </p:sp>
      <p:sp>
        <p:nvSpPr>
          <p:cNvPr id="3" name="Zástupný symbol pro text 2">
            <a:extLst>
              <a:ext uri="{FF2B5EF4-FFF2-40B4-BE49-F238E27FC236}">
                <a16:creationId xmlns:a16="http://schemas.microsoft.com/office/drawing/2014/main" id="{075CF052-8D13-4C8E-90DC-E8F747FD11E7}"/>
              </a:ext>
            </a:extLst>
          </p:cNvPr>
          <p:cNvSpPr>
            <a:spLocks noGrp="1"/>
          </p:cNvSpPr>
          <p:nvPr>
            <p:ph type="body" sz="quarter" idx="10"/>
          </p:nvPr>
        </p:nvSpPr>
        <p:spPr>
          <a:xfrm>
            <a:off x="450850" y="1486647"/>
            <a:ext cx="8242300" cy="4654589"/>
          </a:xfrm>
        </p:spPr>
        <p:txBody>
          <a:bodyPr/>
          <a:lstStyle/>
          <a:p>
            <a:pPr algn="just"/>
            <a:r>
              <a:rPr lang="cs-CZ" sz="2800" b="1" dirty="0"/>
              <a:t>Nástroj pro oživení a odolnost</a:t>
            </a:r>
          </a:p>
          <a:p>
            <a:pPr algn="just">
              <a:buFont typeface="Arial" panose="020B0604020202020204" pitchFamily="34" charset="0"/>
              <a:buChar char="•"/>
            </a:pPr>
            <a:r>
              <a:rPr lang="cs-CZ" dirty="0" err="1"/>
              <a:t>Recovery</a:t>
            </a:r>
            <a:r>
              <a:rPr lang="cs-CZ" dirty="0"/>
              <a:t> and </a:t>
            </a:r>
            <a:r>
              <a:rPr lang="cs-CZ" dirty="0" err="1"/>
              <a:t>Resilience</a:t>
            </a:r>
            <a:r>
              <a:rPr lang="cs-CZ" dirty="0"/>
              <a:t> </a:t>
            </a:r>
            <a:r>
              <a:rPr lang="cs-CZ" dirty="0" err="1"/>
              <a:t>Facility</a:t>
            </a:r>
            <a:r>
              <a:rPr lang="cs-CZ" dirty="0"/>
              <a:t> (RRF)</a:t>
            </a:r>
          </a:p>
          <a:p>
            <a:pPr marL="0" indent="0" algn="just">
              <a:buNone/>
            </a:pPr>
            <a:endParaRPr lang="cs-CZ" dirty="0"/>
          </a:p>
          <a:p>
            <a:pPr algn="just"/>
            <a:r>
              <a:rPr lang="cs-CZ" b="1" dirty="0"/>
              <a:t>NPO je složen z 27 komponent </a:t>
            </a:r>
            <a:r>
              <a:rPr lang="cs-CZ" dirty="0"/>
              <a:t>– jednou z komponent je:</a:t>
            </a:r>
            <a:endParaRPr lang="cs-CZ" b="1" dirty="0"/>
          </a:p>
          <a:p>
            <a:pPr lvl="1" algn="just"/>
            <a:r>
              <a:rPr lang="cs-CZ" b="1" dirty="0"/>
              <a:t>Zvýšení energetické bezpečnosti ČR a snížení její závislosti na fosilních zdrojích z Ruské federace</a:t>
            </a:r>
          </a:p>
          <a:p>
            <a:endParaRPr lang="cs-CZ" dirty="0"/>
          </a:p>
          <a:p>
            <a:endParaRPr lang="cs-CZ" dirty="0"/>
          </a:p>
        </p:txBody>
      </p:sp>
    </p:spTree>
    <p:extLst>
      <p:ext uri="{BB962C8B-B14F-4D97-AF65-F5344CB8AC3E}">
        <p14:creationId xmlns:p14="http://schemas.microsoft.com/office/powerpoint/2010/main" val="2030870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1DDB43-C19D-4141-9843-3C908F1FC99D}"/>
              </a:ext>
            </a:extLst>
          </p:cNvPr>
          <p:cNvSpPr>
            <a:spLocks noGrp="1"/>
          </p:cNvSpPr>
          <p:nvPr>
            <p:ph type="title"/>
          </p:nvPr>
        </p:nvSpPr>
        <p:spPr>
          <a:xfrm>
            <a:off x="444500" y="446088"/>
            <a:ext cx="8242299" cy="553998"/>
          </a:xfrm>
        </p:spPr>
        <p:txBody>
          <a:bodyPr/>
          <a:lstStyle/>
          <a:p>
            <a:pPr algn="ctr"/>
            <a:r>
              <a:rPr lang="cs-CZ" u="sng" dirty="0"/>
              <a:t>Infrastruktura pro energetiku</a:t>
            </a:r>
          </a:p>
        </p:txBody>
      </p:sp>
      <p:sp>
        <p:nvSpPr>
          <p:cNvPr id="3" name="Zástupný symbol pro text 2">
            <a:extLst>
              <a:ext uri="{FF2B5EF4-FFF2-40B4-BE49-F238E27FC236}">
                <a16:creationId xmlns:a16="http://schemas.microsoft.com/office/drawing/2014/main" id="{5CD994E9-670B-4600-82C0-1426BDE4B392}"/>
              </a:ext>
            </a:extLst>
          </p:cNvPr>
          <p:cNvSpPr>
            <a:spLocks noGrp="1"/>
          </p:cNvSpPr>
          <p:nvPr>
            <p:ph type="body" sz="quarter" idx="10"/>
          </p:nvPr>
        </p:nvSpPr>
        <p:spPr/>
        <p:txBody>
          <a:bodyPr>
            <a:normAutofit/>
          </a:bodyPr>
          <a:lstStyle/>
          <a:p>
            <a:r>
              <a:rPr lang="cs-CZ" b="1" dirty="0"/>
              <a:t>Dálkovody a energetické sítě</a:t>
            </a:r>
          </a:p>
          <a:p>
            <a:pPr lvl="1"/>
            <a:r>
              <a:rPr lang="cs-CZ" dirty="0"/>
              <a:t>14,4 </a:t>
            </a:r>
            <a:r>
              <a:rPr lang="cs-CZ" dirty="0" err="1"/>
              <a:t>mld</a:t>
            </a:r>
            <a:r>
              <a:rPr lang="cs-CZ" dirty="0"/>
              <a:t> CZK</a:t>
            </a:r>
          </a:p>
          <a:p>
            <a:pPr lvl="1"/>
            <a:r>
              <a:rPr lang="cs-CZ" dirty="0"/>
              <a:t>5 projektů</a:t>
            </a:r>
          </a:p>
          <a:p>
            <a:pPr lvl="1"/>
            <a:endParaRPr lang="cs-CZ" b="1" dirty="0"/>
          </a:p>
          <a:p>
            <a:r>
              <a:rPr lang="cs-CZ" b="1" dirty="0"/>
              <a:t>TAL +</a:t>
            </a:r>
          </a:p>
          <a:p>
            <a:r>
              <a:rPr lang="cs-CZ" i="1" dirty="0"/>
              <a:t>STORK II </a:t>
            </a:r>
          </a:p>
          <a:p>
            <a:r>
              <a:rPr lang="cs-CZ" b="1" dirty="0"/>
              <a:t>Produktovod Loukov – Sedlnice</a:t>
            </a:r>
          </a:p>
          <a:p>
            <a:r>
              <a:rPr lang="cs-CZ" b="1" dirty="0"/>
              <a:t>Výstavba menšího LNG terminálu</a:t>
            </a:r>
          </a:p>
          <a:p>
            <a:r>
              <a:rPr lang="cs-CZ" i="1" dirty="0"/>
              <a:t>Modernizace energetické sítě Vítkov - </a:t>
            </a:r>
            <a:r>
              <a:rPr lang="cs-CZ" i="1" dirty="0" err="1"/>
              <a:t>Vernéřov</a:t>
            </a:r>
            <a:r>
              <a:rPr lang="cs-CZ" i="1" dirty="0"/>
              <a:t> </a:t>
            </a:r>
            <a:br>
              <a:rPr lang="cs-CZ" b="1" dirty="0"/>
            </a:br>
            <a:endParaRPr lang="cs-CZ" b="1" dirty="0"/>
          </a:p>
          <a:p>
            <a:endParaRPr lang="cs-CZ" dirty="0"/>
          </a:p>
          <a:p>
            <a:endParaRPr lang="cs-CZ" dirty="0"/>
          </a:p>
        </p:txBody>
      </p:sp>
    </p:spTree>
    <p:extLst>
      <p:ext uri="{BB962C8B-B14F-4D97-AF65-F5344CB8AC3E}">
        <p14:creationId xmlns:p14="http://schemas.microsoft.com/office/powerpoint/2010/main" val="2933072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143F1-9D0F-4087-B8D6-6B6C5A2E80F4}"/>
              </a:ext>
            </a:extLst>
          </p:cNvPr>
          <p:cNvSpPr>
            <a:spLocks noGrp="1"/>
          </p:cNvSpPr>
          <p:nvPr>
            <p:ph type="title"/>
          </p:nvPr>
        </p:nvSpPr>
        <p:spPr>
          <a:xfrm>
            <a:off x="444500" y="446088"/>
            <a:ext cx="8242299" cy="553998"/>
          </a:xfrm>
        </p:spPr>
        <p:txBody>
          <a:bodyPr/>
          <a:lstStyle/>
          <a:p>
            <a:pPr algn="ctr"/>
            <a:r>
              <a:rPr lang="cs-CZ" u="sng" dirty="0"/>
              <a:t>Projekt TAL +</a:t>
            </a:r>
          </a:p>
        </p:txBody>
      </p:sp>
      <p:sp>
        <p:nvSpPr>
          <p:cNvPr id="3" name="Zástupný symbol pro text 2">
            <a:extLst>
              <a:ext uri="{FF2B5EF4-FFF2-40B4-BE49-F238E27FC236}">
                <a16:creationId xmlns:a16="http://schemas.microsoft.com/office/drawing/2014/main" id="{B9DF3CA3-CA1F-462E-8640-D159A011BE2C}"/>
              </a:ext>
            </a:extLst>
          </p:cNvPr>
          <p:cNvSpPr>
            <a:spLocks noGrp="1"/>
          </p:cNvSpPr>
          <p:nvPr>
            <p:ph type="body" sz="quarter" idx="10"/>
          </p:nvPr>
        </p:nvSpPr>
        <p:spPr/>
        <p:txBody>
          <a:bodyPr>
            <a:normAutofit fontScale="92500" lnSpcReduction="20000"/>
          </a:bodyPr>
          <a:lstStyle/>
          <a:p>
            <a:r>
              <a:rPr lang="cs-CZ" b="1" dirty="0"/>
              <a:t>řešení závislosti ČR na dovozu ropy z Ruské Federace</a:t>
            </a:r>
          </a:p>
          <a:p>
            <a:r>
              <a:rPr lang="cs-CZ" b="1" dirty="0"/>
              <a:t>řeší nedostatečnou přepravní kapacitu ropovodu TAL pro kompletní zásobování tuzemských rafinerií</a:t>
            </a:r>
          </a:p>
          <a:p>
            <a:r>
              <a:rPr lang="cs-CZ" b="1" dirty="0"/>
              <a:t>Kapacita TAL by měla být navýšena </a:t>
            </a:r>
            <a:r>
              <a:rPr lang="pt-BR" b="1" dirty="0"/>
              <a:t>o 4 mil. t/ročně = plná náhrada ruské ropy</a:t>
            </a:r>
            <a:endParaRPr lang="cs-CZ" b="1" dirty="0"/>
          </a:p>
          <a:p>
            <a:r>
              <a:rPr lang="cs-CZ" b="1" dirty="0"/>
              <a:t>Investice by hradil akcionář MERO ČR a výsledkem by bylo prioritní využívání této navýšené kapacity pro přepravu do ČR</a:t>
            </a:r>
          </a:p>
          <a:p>
            <a:r>
              <a:rPr lang="pt-BR" b="1" dirty="0"/>
              <a:t>Získání provozního povolení od bavorské vlády 07/22</a:t>
            </a:r>
            <a:r>
              <a:rPr lang="cs-CZ" b="1" dirty="0"/>
              <a:t>, </a:t>
            </a:r>
            <a:r>
              <a:rPr lang="pt-BR" b="1" dirty="0"/>
              <a:t>umožňuje okamžité zvýšení dodávek o 1-2 mil. t/r</a:t>
            </a:r>
            <a:endParaRPr lang="cs-CZ" b="1" dirty="0"/>
          </a:p>
          <a:p>
            <a:r>
              <a:rPr lang="cs-CZ" b="1" dirty="0"/>
              <a:t>Vyvolané investice: Modernizace hlavní čerpací stanice a rozšíření kapacity nádrží ve </a:t>
            </a:r>
            <a:r>
              <a:rPr lang="cs-CZ" b="1" dirty="0" err="1"/>
              <a:t>Vohburgu</a:t>
            </a:r>
            <a:r>
              <a:rPr lang="cs-CZ" b="1" dirty="0"/>
              <a:t>, průchodnost CTR v Nelahozevsi a modernizace dispečinku MERO </a:t>
            </a:r>
            <a:r>
              <a:rPr lang="cs-CZ" b="1" dirty="0" err="1"/>
              <a:t>Germany</a:t>
            </a:r>
            <a:endParaRPr lang="cs-CZ" b="1" dirty="0"/>
          </a:p>
          <a:p>
            <a:r>
              <a:rPr lang="cs-CZ" b="1" dirty="0"/>
              <a:t>Modifikace ropovodu Družba</a:t>
            </a:r>
          </a:p>
          <a:p>
            <a:endParaRPr lang="cs-CZ" b="1" dirty="0"/>
          </a:p>
          <a:p>
            <a:endParaRPr lang="pt-BR" b="1" dirty="0"/>
          </a:p>
          <a:p>
            <a:endParaRPr lang="pt-BR" b="1" dirty="0"/>
          </a:p>
          <a:p>
            <a:endParaRPr lang="cs-CZ" b="1" dirty="0"/>
          </a:p>
          <a:p>
            <a:endParaRPr lang="cs-CZ" b="1" dirty="0"/>
          </a:p>
          <a:p>
            <a:endParaRPr lang="cs-CZ" b="1" dirty="0"/>
          </a:p>
          <a:p>
            <a:endParaRPr lang="cs-CZ" b="1" dirty="0"/>
          </a:p>
          <a:p>
            <a:pPr marL="0" indent="0">
              <a:buNone/>
            </a:pPr>
            <a:endParaRPr lang="cs-CZ" b="1" dirty="0"/>
          </a:p>
          <a:p>
            <a:endParaRPr lang="cs-CZ" dirty="0"/>
          </a:p>
        </p:txBody>
      </p:sp>
    </p:spTree>
    <p:extLst>
      <p:ext uri="{BB962C8B-B14F-4D97-AF65-F5344CB8AC3E}">
        <p14:creationId xmlns:p14="http://schemas.microsoft.com/office/powerpoint/2010/main" val="1745113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AD2C5E-9EF1-4960-A0B7-964FF1D6E1BC}"/>
              </a:ext>
            </a:extLst>
          </p:cNvPr>
          <p:cNvSpPr>
            <a:spLocks noGrp="1"/>
          </p:cNvSpPr>
          <p:nvPr>
            <p:ph type="title"/>
          </p:nvPr>
        </p:nvSpPr>
        <p:spPr/>
        <p:txBody>
          <a:bodyPr/>
          <a:lstStyle/>
          <a:p>
            <a:pPr algn="ctr"/>
            <a:r>
              <a:rPr lang="cs-CZ" u="sng" dirty="0"/>
              <a:t>Projekty ČEPRO</a:t>
            </a:r>
          </a:p>
        </p:txBody>
      </p:sp>
      <p:sp>
        <p:nvSpPr>
          <p:cNvPr id="3" name="Zástupný symbol pro text 2">
            <a:extLst>
              <a:ext uri="{FF2B5EF4-FFF2-40B4-BE49-F238E27FC236}">
                <a16:creationId xmlns:a16="http://schemas.microsoft.com/office/drawing/2014/main" id="{B15EE138-A386-42DB-9FCE-879A4D2AE4E4}"/>
              </a:ext>
            </a:extLst>
          </p:cNvPr>
          <p:cNvSpPr>
            <a:spLocks noGrp="1"/>
          </p:cNvSpPr>
          <p:nvPr>
            <p:ph type="body" sz="quarter" idx="10"/>
          </p:nvPr>
        </p:nvSpPr>
        <p:spPr>
          <a:xfrm>
            <a:off x="444500" y="1000086"/>
            <a:ext cx="8242300" cy="5023209"/>
          </a:xfrm>
        </p:spPr>
        <p:txBody>
          <a:bodyPr>
            <a:normAutofit lnSpcReduction="10000"/>
          </a:bodyPr>
          <a:lstStyle/>
          <a:p>
            <a:r>
              <a:rPr lang="cs-CZ" b="1" dirty="0"/>
              <a:t>Projekt produktovodu Loukov - Sedlnice</a:t>
            </a:r>
          </a:p>
          <a:p>
            <a:pPr lvl="1"/>
            <a:r>
              <a:rPr lang="cs-CZ" dirty="0"/>
              <a:t>liniová stavba spojující sklady ve Zlínském a Moravskoslezském kraji, délka 49,5 km</a:t>
            </a:r>
          </a:p>
          <a:p>
            <a:pPr lvl="1"/>
            <a:r>
              <a:rPr lang="cs-CZ" dirty="0"/>
              <a:t>podzemní vedení potrubní trasy DN 200 (ve skladech nadzemní)</a:t>
            </a:r>
          </a:p>
          <a:p>
            <a:r>
              <a:rPr lang="cs-CZ" b="1" dirty="0"/>
              <a:t>Projekt LNG terminálu</a:t>
            </a:r>
          </a:p>
          <a:p>
            <a:pPr lvl="1"/>
            <a:r>
              <a:rPr lang="cs-CZ" dirty="0"/>
              <a:t>terminál v oblasti Roudnice nad Labem</a:t>
            </a:r>
          </a:p>
          <a:p>
            <a:pPr lvl="1"/>
            <a:r>
              <a:rPr lang="cs-CZ" dirty="0"/>
              <a:t>doprava z pobřežních terminálů vlakovými soupravami</a:t>
            </a:r>
          </a:p>
          <a:p>
            <a:pPr lvl="1"/>
            <a:r>
              <a:rPr lang="cs-CZ" dirty="0"/>
              <a:t>pro rozvoj trhu s alternativními palivy v  návaznosti na legislativu AFID/AFIR</a:t>
            </a:r>
          </a:p>
          <a:p>
            <a:pPr lvl="1"/>
            <a:r>
              <a:rPr lang="cs-CZ" dirty="0"/>
              <a:t>Pro splnění cílů NAP Čistá </a:t>
            </a:r>
            <a:r>
              <a:rPr lang="cs-CZ" dirty="0" err="1"/>
              <a:t>mobiita</a:t>
            </a:r>
            <a:r>
              <a:rPr lang="cs-CZ" dirty="0"/>
              <a:t> (6900 LNG kamionů a 30 LNG ČS do 2030)</a:t>
            </a:r>
          </a:p>
          <a:p>
            <a:endParaRPr lang="cs-CZ" dirty="0"/>
          </a:p>
        </p:txBody>
      </p:sp>
    </p:spTree>
    <p:extLst>
      <p:ext uri="{BB962C8B-B14F-4D97-AF65-F5344CB8AC3E}">
        <p14:creationId xmlns:p14="http://schemas.microsoft.com/office/powerpoint/2010/main" val="2332021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111318"/>
            <a:ext cx="8256587" cy="553998"/>
          </a:xfrm>
        </p:spPr>
        <p:txBody>
          <a:bodyPr/>
          <a:lstStyle/>
          <a:p>
            <a:pPr algn="ctr"/>
            <a:r>
              <a:rPr lang="cs-CZ" dirty="0"/>
              <a:t> </a:t>
            </a:r>
            <a:r>
              <a:rPr lang="cs-CZ" u="sng" dirty="0"/>
              <a:t>Růst cen energií</a:t>
            </a:r>
          </a:p>
        </p:txBody>
      </p:sp>
      <p:sp>
        <p:nvSpPr>
          <p:cNvPr id="3" name="Zástupný symbol pro text 2"/>
          <p:cNvSpPr>
            <a:spLocks noGrp="1"/>
          </p:cNvSpPr>
          <p:nvPr>
            <p:ph type="body" sz="quarter" idx="10"/>
          </p:nvPr>
        </p:nvSpPr>
        <p:spPr/>
        <p:txBody>
          <a:bodyPr/>
          <a:lstStyle/>
          <a:p>
            <a:pPr marL="0" indent="0">
              <a:buNone/>
            </a:pPr>
            <a:r>
              <a:rPr lang="cs-CZ" dirty="0"/>
              <a:t> </a:t>
            </a:r>
          </a:p>
        </p:txBody>
      </p:sp>
      <p:pic>
        <p:nvPicPr>
          <p:cNvPr id="6" name="Obrázek 5"/>
          <p:cNvPicPr>
            <a:picLocks noChangeAspect="1"/>
          </p:cNvPicPr>
          <p:nvPr/>
        </p:nvPicPr>
        <p:blipFill>
          <a:blip r:embed="rId2"/>
          <a:stretch>
            <a:fillRect/>
          </a:stretch>
        </p:blipFill>
        <p:spPr>
          <a:xfrm>
            <a:off x="357171" y="738696"/>
            <a:ext cx="6445581" cy="2672144"/>
          </a:xfrm>
          <a:prstGeom prst="rect">
            <a:avLst/>
          </a:prstGeom>
        </p:spPr>
      </p:pic>
      <p:pic>
        <p:nvPicPr>
          <p:cNvPr id="7" name="Obrázek 6"/>
          <p:cNvPicPr>
            <a:picLocks noChangeAspect="1"/>
          </p:cNvPicPr>
          <p:nvPr/>
        </p:nvPicPr>
        <p:blipFill>
          <a:blip r:embed="rId3"/>
          <a:stretch>
            <a:fillRect/>
          </a:stretch>
        </p:blipFill>
        <p:spPr>
          <a:xfrm>
            <a:off x="2355011" y="3410840"/>
            <a:ext cx="6564702" cy="2532760"/>
          </a:xfrm>
          <a:prstGeom prst="rect">
            <a:avLst/>
          </a:prstGeom>
        </p:spPr>
      </p:pic>
    </p:spTree>
    <p:extLst>
      <p:ext uri="{BB962C8B-B14F-4D97-AF65-F5344CB8AC3E}">
        <p14:creationId xmlns:p14="http://schemas.microsoft.com/office/powerpoint/2010/main" val="584372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A8804A-DCFC-4E99-8816-DF1B3C1E4E62}"/>
              </a:ext>
            </a:extLst>
          </p:cNvPr>
          <p:cNvSpPr>
            <a:spLocks noGrp="1"/>
          </p:cNvSpPr>
          <p:nvPr>
            <p:ph type="title"/>
          </p:nvPr>
        </p:nvSpPr>
        <p:spPr/>
        <p:txBody>
          <a:bodyPr/>
          <a:lstStyle/>
          <a:p>
            <a:pPr algn="ctr"/>
            <a:r>
              <a:rPr lang="cs-CZ" u="sng" dirty="0"/>
              <a:t>Energetická krize - podpora</a:t>
            </a:r>
          </a:p>
        </p:txBody>
      </p:sp>
      <p:sp>
        <p:nvSpPr>
          <p:cNvPr id="3" name="Zástupný symbol pro text 2">
            <a:extLst>
              <a:ext uri="{FF2B5EF4-FFF2-40B4-BE49-F238E27FC236}">
                <a16:creationId xmlns:a16="http://schemas.microsoft.com/office/drawing/2014/main" id="{3E71C739-FA62-4C51-AF52-41CF75F4AD60}"/>
              </a:ext>
            </a:extLst>
          </p:cNvPr>
          <p:cNvSpPr>
            <a:spLocks noGrp="1"/>
          </p:cNvSpPr>
          <p:nvPr>
            <p:ph type="body" sz="quarter" idx="10"/>
          </p:nvPr>
        </p:nvSpPr>
        <p:spPr/>
        <p:txBody>
          <a:bodyPr>
            <a:normAutofit/>
          </a:bodyPr>
          <a:lstStyle/>
          <a:p>
            <a:pPr algn="just"/>
            <a:r>
              <a:rPr lang="cs-CZ" dirty="0"/>
              <a:t>Naplnění plynových zásobníků na min. 80 %, aktuálně 95 %</a:t>
            </a:r>
          </a:p>
          <a:p>
            <a:pPr algn="just"/>
            <a:r>
              <a:rPr lang="cs-CZ" dirty="0"/>
              <a:t>Diverzifikace zdrojů zemního plynu zajištěná pomocí zkapalněného zemního plynu (LNG)</a:t>
            </a:r>
          </a:p>
          <a:p>
            <a:pPr algn="just"/>
            <a:r>
              <a:rPr lang="cs-CZ" dirty="0"/>
              <a:t>Úsporný tarif a podpora domácností 2023 </a:t>
            </a:r>
          </a:p>
          <a:p>
            <a:pPr algn="just"/>
            <a:r>
              <a:rPr lang="cs-CZ" dirty="0"/>
              <a:t>Zastropování ceny silové elektřiny a plynu pro domácnosti, ale také pro živnostníky, malé a střední podniky</a:t>
            </a:r>
          </a:p>
          <a:p>
            <a:pPr algn="just"/>
            <a:r>
              <a:rPr lang="cs-CZ" dirty="0"/>
              <a:t>Odpuštění poplatku za podporované zdroje energie </a:t>
            </a:r>
          </a:p>
          <a:p>
            <a:r>
              <a:rPr lang="cs-CZ" dirty="0"/>
              <a:t>Programy finanční podpory, zejména  Dočasný krizový </a:t>
            </a:r>
            <a:r>
              <a:rPr lang="cs-CZ" dirty="0" err="1"/>
              <a:t>rámecepro</a:t>
            </a:r>
            <a:r>
              <a:rPr lang="cs-CZ" dirty="0"/>
              <a:t> velké podniky</a:t>
            </a:r>
          </a:p>
          <a:p>
            <a:pPr algn="just"/>
            <a:r>
              <a:rPr lang="cs-CZ" dirty="0"/>
              <a:t>Nutnost celoevropského přístupu a řešení – </a:t>
            </a:r>
            <a:r>
              <a:rPr lang="cs-CZ" dirty="0" err="1"/>
              <a:t>REPower</a:t>
            </a:r>
            <a:r>
              <a:rPr lang="cs-CZ" dirty="0"/>
              <a:t> EU</a:t>
            </a:r>
          </a:p>
          <a:p>
            <a:endParaRPr lang="cs-CZ" dirty="0"/>
          </a:p>
        </p:txBody>
      </p:sp>
    </p:spTree>
    <p:extLst>
      <p:ext uri="{BB962C8B-B14F-4D97-AF65-F5344CB8AC3E}">
        <p14:creationId xmlns:p14="http://schemas.microsoft.com/office/powerpoint/2010/main" val="669548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936DC2-4397-4B18-8247-BB48B92D6161}"/>
              </a:ext>
            </a:extLst>
          </p:cNvPr>
          <p:cNvSpPr>
            <a:spLocks noGrp="1"/>
          </p:cNvSpPr>
          <p:nvPr>
            <p:ph type="title"/>
          </p:nvPr>
        </p:nvSpPr>
        <p:spPr>
          <a:xfrm>
            <a:off x="444501" y="446088"/>
            <a:ext cx="7978046" cy="1118459"/>
          </a:xfrm>
        </p:spPr>
        <p:txBody>
          <a:bodyPr/>
          <a:lstStyle/>
          <a:p>
            <a:pPr algn="ctr"/>
            <a:r>
              <a:rPr lang="cs-CZ" sz="2400" b="1" u="sng" dirty="0"/>
              <a:t>Kritické období – počátek blokace mobility, vyhlášení nouzového stavu v ČR snížení dopravy na minimum z důvodu obav virové nákazy</a:t>
            </a:r>
            <a:endParaRPr lang="cs-CZ" u="sng" dirty="0"/>
          </a:p>
        </p:txBody>
      </p:sp>
      <p:sp>
        <p:nvSpPr>
          <p:cNvPr id="3" name="Zástupný symbol pro text 2">
            <a:extLst>
              <a:ext uri="{FF2B5EF4-FFF2-40B4-BE49-F238E27FC236}">
                <a16:creationId xmlns:a16="http://schemas.microsoft.com/office/drawing/2014/main" id="{767C0735-6621-41B5-9EA2-CC65DA49422B}"/>
              </a:ext>
            </a:extLst>
          </p:cNvPr>
          <p:cNvSpPr>
            <a:spLocks noGrp="1"/>
          </p:cNvSpPr>
          <p:nvPr>
            <p:ph type="body" sz="quarter" idx="10"/>
          </p:nvPr>
        </p:nvSpPr>
        <p:spPr>
          <a:xfrm>
            <a:off x="444500" y="1417739"/>
            <a:ext cx="8397350" cy="3875714"/>
          </a:xfrm>
        </p:spPr>
        <p:txBody>
          <a:bodyPr>
            <a:normAutofit fontScale="70000" lnSpcReduction="20000"/>
          </a:bodyPr>
          <a:lstStyle/>
          <a:p>
            <a:pPr algn="just"/>
            <a:r>
              <a:rPr lang="cs-CZ" dirty="0"/>
              <a:t>Následkem snížení mobility a celkového automobilového provozu byla snížená poptávka pohonných hmot na minimum a skladovací kapacita se snížila v době, kdy rafinerie mění výrobu druhu zimního benzinu s vyššími hodnotami tlaku par etanolu na letní benzin s nižšími hodnotami tlaku par; </a:t>
            </a:r>
          </a:p>
          <a:p>
            <a:pPr algn="just"/>
            <a:r>
              <a:rPr lang="cs-CZ" dirty="0"/>
              <a:t>Celkový pokles prodeje benzinu o 25% </a:t>
            </a:r>
          </a:p>
          <a:p>
            <a:pPr algn="just"/>
            <a:r>
              <a:rPr lang="cs-CZ" dirty="0"/>
              <a:t>EK požadovala od ČS EU podrobnější údaje o množství vyrobeného zimního benzinu (datum výroby, časový rozvrh odběrů vzorků, atd.), které měly k dispozici jen výrobní provozy, rafinerie. </a:t>
            </a:r>
          </a:p>
          <a:p>
            <a:pPr algn="just"/>
            <a:r>
              <a:rPr lang="cs-CZ" dirty="0"/>
              <a:t>Podle zjištění výrobních indikací rafinérského průmyslu bylo možné posunout přechodné období o jeden až dva měsíce - požadavek ČAPPO i SČS </a:t>
            </a:r>
          </a:p>
          <a:p>
            <a:pPr algn="just"/>
            <a:r>
              <a:rPr lang="cs-CZ" dirty="0"/>
              <a:t>Ministr průmyslu a obchodu požádal dopisem ředitele ČOI o toleranci zvýšené hodnoty tlaku par v rozmezí 45 až 90 </a:t>
            </a:r>
            <a:r>
              <a:rPr lang="cs-CZ" dirty="0" err="1"/>
              <a:t>kPa</a:t>
            </a:r>
            <a:endParaRPr lang="cs-CZ" dirty="0"/>
          </a:p>
          <a:p>
            <a:pPr algn="just"/>
            <a:r>
              <a:rPr lang="cs-CZ" dirty="0"/>
              <a:t>Ochranné pomůcky, dezinfekce, kritičtí zaměstnanci, očkování apod. – spolupráce s CKŠ přes MPO</a:t>
            </a:r>
          </a:p>
          <a:p>
            <a:pPr marL="0" indent="0">
              <a:buNone/>
            </a:pPr>
            <a:endParaRPr lang="cs-CZ" dirty="0"/>
          </a:p>
        </p:txBody>
      </p:sp>
    </p:spTree>
    <p:extLst>
      <p:ext uri="{BB962C8B-B14F-4D97-AF65-F5344CB8AC3E}">
        <p14:creationId xmlns:p14="http://schemas.microsoft.com/office/powerpoint/2010/main" val="1408684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0"/>
            <a:ext cx="8256587" cy="861774"/>
          </a:xfrm>
        </p:spPr>
        <p:txBody>
          <a:bodyPr/>
          <a:lstStyle/>
          <a:p>
            <a:pPr algn="ctr"/>
            <a:r>
              <a:rPr lang="cs-CZ" sz="2800" u="sng" dirty="0"/>
              <a:t>Nařízení vlády č. 298/2022 Sb. o stanovení cen elektřiny a plynu v mimořádné tržní situaci</a:t>
            </a:r>
          </a:p>
        </p:txBody>
      </p:sp>
      <p:sp>
        <p:nvSpPr>
          <p:cNvPr id="3" name="Zástupný symbol pro text 2"/>
          <p:cNvSpPr>
            <a:spLocks noGrp="1"/>
          </p:cNvSpPr>
          <p:nvPr>
            <p:ph type="body" sz="quarter" idx="10"/>
          </p:nvPr>
        </p:nvSpPr>
        <p:spPr/>
        <p:txBody>
          <a:bodyPr/>
          <a:lstStyle/>
          <a:p>
            <a:pPr marL="0" indent="0">
              <a:buNone/>
            </a:pPr>
            <a:r>
              <a:rPr lang="cs-CZ" dirty="0"/>
              <a:t>   </a:t>
            </a:r>
          </a:p>
        </p:txBody>
      </p:sp>
      <p:pic>
        <p:nvPicPr>
          <p:cNvPr id="5" name="Obrázek 4"/>
          <p:cNvPicPr>
            <a:picLocks noChangeAspect="1"/>
          </p:cNvPicPr>
          <p:nvPr/>
        </p:nvPicPr>
        <p:blipFill>
          <a:blip r:embed="rId3"/>
          <a:stretch>
            <a:fillRect/>
          </a:stretch>
        </p:blipFill>
        <p:spPr>
          <a:xfrm>
            <a:off x="28341" y="1114305"/>
            <a:ext cx="9087317" cy="4846547"/>
          </a:xfrm>
          <a:prstGeom prst="rect">
            <a:avLst/>
          </a:prstGeom>
        </p:spPr>
      </p:pic>
    </p:spTree>
    <p:extLst>
      <p:ext uri="{BB962C8B-B14F-4D97-AF65-F5344CB8AC3E}">
        <p14:creationId xmlns:p14="http://schemas.microsoft.com/office/powerpoint/2010/main" val="4037242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172528"/>
            <a:ext cx="8256587" cy="430887"/>
          </a:xfrm>
        </p:spPr>
        <p:txBody>
          <a:bodyPr/>
          <a:lstStyle/>
          <a:p>
            <a:pPr algn="ctr"/>
            <a:r>
              <a:rPr lang="cs-CZ" u="sng" dirty="0"/>
              <a:t>Dočasný krizový rámec</a:t>
            </a:r>
          </a:p>
        </p:txBody>
      </p:sp>
      <p:sp>
        <p:nvSpPr>
          <p:cNvPr id="3" name="Zástupný symbol pro text 2"/>
          <p:cNvSpPr>
            <a:spLocks noGrp="1"/>
          </p:cNvSpPr>
          <p:nvPr>
            <p:ph type="body" sz="quarter" idx="10"/>
          </p:nvPr>
        </p:nvSpPr>
        <p:spPr>
          <a:xfrm>
            <a:off x="444500" y="603849"/>
            <a:ext cx="8256588" cy="5050827"/>
          </a:xfrm>
        </p:spPr>
        <p:txBody>
          <a:bodyPr>
            <a:normAutofit fontScale="62500" lnSpcReduction="20000"/>
          </a:bodyPr>
          <a:lstStyle/>
          <a:p>
            <a:r>
              <a:rPr lang="cs-CZ" i="1" dirty="0"/>
              <a:t>Vláda dne 19. října 2022 schválila aktualizaci Programu podpory pro firmy na zvýšené náklady na zemní plyn a elektřinu v důsledku mimořádného růstu jejich cen podle tzv. Dočasného krizového rámce Evropské komise. Předpokládaná alokace programu je až 30 miliard korun.</a:t>
            </a:r>
          </a:p>
          <a:p>
            <a:br>
              <a:rPr lang="cs-CZ" sz="1800" dirty="0"/>
            </a:br>
            <a:r>
              <a:rPr lang="cs-CZ" dirty="0"/>
              <a:t>Ministerstvo průmyslu a obchodu aktualizaci komunikuje s Evropskou komisí v rámci procesu notifikace, aby k jejímu kladnému rozhodnutí došlo co nejdříve a aby mohlo ministerstvo v první půlce listopadu vypsat výzvu s konkrétními parametry.</a:t>
            </a:r>
          </a:p>
          <a:p>
            <a:r>
              <a:rPr lang="cs-CZ" dirty="0"/>
              <a:t>Vláda rozšířila sektorové vymezení programu na všechny sektory hospodářství České republiky a upřesnila a zlepšila podmínky pro zvláště energeticky náročné podniky, tedy podniky, u kterých náklady na energie přesáhnou 3 procenta hodnoty jejich obratu, případně spadají do odvětví zvláště vymezených Dočasným krizovým rámcem Evropské komise.</a:t>
            </a:r>
          </a:p>
          <a:p>
            <a:r>
              <a:rPr lang="cs-CZ" dirty="0"/>
              <a:t>Větší částky podpory od 45 do 200 milionů korun budou moci při splnění dalších podmínek žádat energeticky náročné podniky. Do částky podpory 45 milionů korun tyto omezující podmínky, v souladu s Dočasným krizovým rámcem, platit nebudou.</a:t>
            </a:r>
          </a:p>
          <a:p>
            <a:r>
              <a:rPr lang="cs-CZ" dirty="0"/>
              <a:t>Mezi sektory, které nebudou z tohoto programu podporovány, patří ty, u kterých se uvažuje o zavedení daně z neočekávaných zisků a podniky spadající do kategorie zákazníků se </a:t>
            </a:r>
            <a:r>
              <a:rPr lang="cs-CZ" dirty="0" err="1"/>
              <a:t>zastropovanými</a:t>
            </a:r>
            <a:r>
              <a:rPr lang="cs-CZ" dirty="0"/>
              <a:t> cenami elektřiny a plynu</a:t>
            </a:r>
          </a:p>
          <a:p>
            <a:r>
              <a:rPr lang="cs-CZ" dirty="0"/>
              <a:t>Způsobilým obdobím je období od 1. února 2022 do 31. prosince 20224.,referenčním obdobím je období od 1. ledna do 31. prosince 2021.  Pro účely Programu je žadatel v provozní ztrátě, pokud je hodnota EBITDA (zisk před úroky, zdaněním, odpisy a amortizací) za způsobilé období záporná.</a:t>
            </a:r>
          </a:p>
          <a:p>
            <a:r>
              <a:rPr lang="cs-CZ" dirty="0"/>
              <a:t>Způsobilými náklady jsou náklady, které vznikly na základě zvýšení nákladů na zemní plyn a elektřinu v souvislosti s ruskou agresí vůči Ukrajině podle Dočasného krizového rámce EK</a:t>
            </a:r>
          </a:p>
          <a:p>
            <a:r>
              <a:rPr lang="cs-CZ" sz="1800" dirty="0"/>
              <a:t>Bližší podrobnosti:  </a:t>
            </a:r>
            <a:r>
              <a:rPr lang="cs-CZ" sz="1800" dirty="0">
                <a:hlinkClick r:id="rId2"/>
              </a:rPr>
              <a:t>www.mpo.cz</a:t>
            </a:r>
            <a:r>
              <a:rPr lang="cs-CZ" sz="1800" u="sng" dirty="0">
                <a:hlinkClick r:id="rId2"/>
              </a:rPr>
              <a:t>/</a:t>
            </a:r>
            <a:r>
              <a:rPr lang="cs-CZ" sz="1800" u="sng" dirty="0"/>
              <a:t> </a:t>
            </a:r>
            <a:r>
              <a:rPr lang="cs-CZ" sz="1800" u="sng" dirty="0" err="1"/>
              <a:t>cz</a:t>
            </a:r>
            <a:r>
              <a:rPr lang="cs-CZ" sz="1800" u="sng" dirty="0"/>
              <a:t>/</a:t>
            </a:r>
            <a:r>
              <a:rPr lang="cs-CZ" sz="1800" u="sng" dirty="0" err="1"/>
              <a:t>prumysl</a:t>
            </a:r>
            <a:r>
              <a:rPr lang="cs-CZ" sz="1800" u="sng" dirty="0"/>
              <a:t>/</a:t>
            </a:r>
          </a:p>
          <a:p>
            <a:endParaRPr lang="cs-CZ" dirty="0"/>
          </a:p>
          <a:p>
            <a:endParaRPr lang="cs-CZ" dirty="0"/>
          </a:p>
        </p:txBody>
      </p:sp>
    </p:spTree>
    <p:extLst>
      <p:ext uri="{BB962C8B-B14F-4D97-AF65-F5344CB8AC3E}">
        <p14:creationId xmlns:p14="http://schemas.microsoft.com/office/powerpoint/2010/main" val="606181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184558"/>
            <a:ext cx="8242299" cy="430887"/>
          </a:xfrm>
        </p:spPr>
        <p:txBody>
          <a:bodyPr/>
          <a:lstStyle/>
          <a:p>
            <a:pPr algn="ctr"/>
            <a:r>
              <a:rPr lang="cs-CZ" sz="2800" u="sng" dirty="0"/>
              <a:t>Další programy podpory podnikatelům ze strany MPO</a:t>
            </a:r>
          </a:p>
        </p:txBody>
      </p:sp>
      <p:sp>
        <p:nvSpPr>
          <p:cNvPr id="3" name="Zástupný symbol pro text 2"/>
          <p:cNvSpPr>
            <a:spLocks noGrp="1"/>
          </p:cNvSpPr>
          <p:nvPr>
            <p:ph type="body" sz="quarter" idx="10"/>
          </p:nvPr>
        </p:nvSpPr>
        <p:spPr>
          <a:xfrm>
            <a:off x="444500" y="534154"/>
            <a:ext cx="8256588" cy="5120522"/>
          </a:xfrm>
        </p:spPr>
        <p:txBody>
          <a:bodyPr>
            <a:normAutofit fontScale="85000" lnSpcReduction="10000"/>
          </a:bodyPr>
          <a:lstStyle/>
          <a:p>
            <a:pPr algn="just"/>
            <a:r>
              <a:rPr lang="cs-CZ" b="1" dirty="0"/>
              <a:t>Dočasný rámec a EGAP Plus - </a:t>
            </a:r>
            <a:r>
              <a:rPr lang="cs-CZ" dirty="0"/>
              <a:t>umožňuje EGAP poskytování záruk za nové individuální úvěry podnikatelským subjektům na provozní kapitál i investice</a:t>
            </a:r>
            <a:r>
              <a:rPr lang="cs-CZ" b="1" dirty="0"/>
              <a:t>. </a:t>
            </a:r>
          </a:p>
          <a:p>
            <a:pPr algn="just"/>
            <a:r>
              <a:rPr lang="cs-CZ" b="1" dirty="0"/>
              <a:t>TREND </a:t>
            </a:r>
            <a:r>
              <a:rPr lang="cs-CZ" dirty="0"/>
              <a:t>– program MPO na podporu podnikového výzkumu a vývoje implementovaný Technologickou agenturou ČR.</a:t>
            </a:r>
          </a:p>
          <a:p>
            <a:pPr algn="just"/>
            <a:r>
              <a:rPr lang="en-US" b="1" dirty="0"/>
              <a:t>The Country for the Future </a:t>
            </a:r>
            <a:r>
              <a:rPr lang="en-US" dirty="0"/>
              <a:t>– program MPO </a:t>
            </a:r>
            <a:r>
              <a:rPr lang="en-US" dirty="0" err="1"/>
              <a:t>na</a:t>
            </a:r>
            <a:r>
              <a:rPr lang="en-US" dirty="0"/>
              <a:t> </a:t>
            </a:r>
            <a:r>
              <a:rPr lang="en-US" dirty="0" err="1"/>
              <a:t>podporu</a:t>
            </a:r>
            <a:r>
              <a:rPr lang="en-US" dirty="0"/>
              <a:t> </a:t>
            </a:r>
            <a:r>
              <a:rPr lang="en-US" dirty="0" err="1"/>
              <a:t>inovačního</a:t>
            </a:r>
            <a:r>
              <a:rPr lang="en-US" dirty="0"/>
              <a:t> </a:t>
            </a:r>
            <a:r>
              <a:rPr lang="en-US" dirty="0" err="1"/>
              <a:t>podnikání</a:t>
            </a:r>
            <a:r>
              <a:rPr lang="cs-CZ" dirty="0"/>
              <a:t> (Podprogram „Start-</a:t>
            </a:r>
            <a:r>
              <a:rPr lang="cs-CZ" dirty="0" err="1"/>
              <a:t>upy</a:t>
            </a:r>
            <a:r>
              <a:rPr lang="cs-CZ" dirty="0"/>
              <a:t>“, Podprogram „Inovace do praxe“ )</a:t>
            </a:r>
          </a:p>
          <a:p>
            <a:pPr algn="just"/>
            <a:r>
              <a:rPr lang="cs-CZ" b="1" dirty="0"/>
              <a:t>OPTAK (Operační program Technologie a aplikace pro konkurenceschopnost) </a:t>
            </a:r>
            <a:r>
              <a:rPr lang="cs-CZ" dirty="0"/>
              <a:t>- Úspory energie: Dotace na úspory energie ve firmách</a:t>
            </a:r>
          </a:p>
          <a:p>
            <a:pPr algn="just"/>
            <a:r>
              <a:rPr lang="cs-CZ" b="1" dirty="0"/>
              <a:t>Program „Záruka 2015–2023“ pro OSVČ a MSP</a:t>
            </a:r>
          </a:p>
          <a:p>
            <a:pPr algn="just"/>
            <a:r>
              <a:rPr lang="cs-CZ" b="1" dirty="0"/>
              <a:t>Kompenzace nepřímých nákladů </a:t>
            </a:r>
          </a:p>
          <a:p>
            <a:pPr algn="just"/>
            <a:r>
              <a:rPr lang="pl-PL" b="1" dirty="0"/>
              <a:t>Dotace na FVE pro podnikatele </a:t>
            </a:r>
            <a:endParaRPr lang="cs-CZ" b="1" dirty="0"/>
          </a:p>
          <a:p>
            <a:pPr algn="just"/>
            <a:r>
              <a:rPr lang="cs-CZ" b="1" dirty="0"/>
              <a:t>Výzva na podporu modernizace distribuce tepla v systémech dálkového vytápění z NPO.</a:t>
            </a:r>
          </a:p>
          <a:p>
            <a:pPr algn="just"/>
            <a:r>
              <a:rPr lang="cs-CZ" b="1" dirty="0"/>
              <a:t>Podpora v rámci programu „Expanze – záruky“</a:t>
            </a:r>
          </a:p>
          <a:p>
            <a:endParaRPr lang="cs-CZ" b="1" dirty="0"/>
          </a:p>
        </p:txBody>
      </p:sp>
    </p:spTree>
    <p:extLst>
      <p:ext uri="{BB962C8B-B14F-4D97-AF65-F5344CB8AC3E}">
        <p14:creationId xmlns:p14="http://schemas.microsoft.com/office/powerpoint/2010/main" val="803724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CE40BF46-AC98-491B-90FF-D8A6B52814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500" y="5806746"/>
            <a:ext cx="1698625"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extLst>
              <a:ext uri="{FF2B5EF4-FFF2-40B4-BE49-F238E27FC236}">
                <a16:creationId xmlns:a16="http://schemas.microsoft.com/office/drawing/2014/main" id="{25889E71-2864-4CBA-B17B-210AAC1D17F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0400" y="3632033"/>
            <a:ext cx="4053600" cy="322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Obdélník 9">
            <a:extLst>
              <a:ext uri="{FF2B5EF4-FFF2-40B4-BE49-F238E27FC236}">
                <a16:creationId xmlns:a16="http://schemas.microsoft.com/office/drawing/2014/main" id="{1BD915D5-5965-4507-A4E6-100A141FBB86}"/>
              </a:ext>
            </a:extLst>
          </p:cNvPr>
          <p:cNvSpPr/>
          <p:nvPr/>
        </p:nvSpPr>
        <p:spPr>
          <a:xfrm>
            <a:off x="2701255" y="6282094"/>
            <a:ext cx="2290195" cy="369332"/>
          </a:xfrm>
          <a:prstGeom prst="rect">
            <a:avLst/>
          </a:prstGeom>
        </p:spPr>
        <p:txBody>
          <a:bodyPr wrap="square">
            <a:spAutoFit/>
          </a:bodyPr>
          <a:lstStyle/>
          <a:p>
            <a:r>
              <a:rPr lang="cs-CZ" sz="900" dirty="0">
                <a:solidFill>
                  <a:srgbClr val="004B8D"/>
                </a:solidFill>
              </a:rPr>
              <a:t>Ing. Jan Zaplatílek</a:t>
            </a:r>
          </a:p>
          <a:p>
            <a:r>
              <a:rPr lang="cs-CZ" sz="900" dirty="0">
                <a:solidFill>
                  <a:srgbClr val="004B8D"/>
                </a:solidFill>
              </a:rPr>
              <a:t>ředitel odboru plynárenství a kapalných paliv</a:t>
            </a:r>
          </a:p>
        </p:txBody>
      </p:sp>
      <p:sp>
        <p:nvSpPr>
          <p:cNvPr id="2" name="Obdélník 1">
            <a:extLst>
              <a:ext uri="{FF2B5EF4-FFF2-40B4-BE49-F238E27FC236}">
                <a16:creationId xmlns:a16="http://schemas.microsoft.com/office/drawing/2014/main" id="{C808EBAC-6825-4428-AE0E-D52A2025C789}"/>
              </a:ext>
            </a:extLst>
          </p:cNvPr>
          <p:cNvSpPr/>
          <p:nvPr/>
        </p:nvSpPr>
        <p:spPr>
          <a:xfrm>
            <a:off x="261732" y="1699262"/>
            <a:ext cx="4241482" cy="707886"/>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4000" b="0" i="0" u="none" strike="noStrike" kern="0" cap="none" spc="0" normalizeH="0" baseline="0" noProof="0" dirty="0">
                <a:ln>
                  <a:noFill/>
                </a:ln>
                <a:solidFill>
                  <a:srgbClr val="004B8D"/>
                </a:solidFill>
                <a:effectLst/>
                <a:uLnTx/>
                <a:uFillTx/>
                <a:ea typeface="+mj-ea"/>
                <a:cs typeface="+mj-cs"/>
              </a:rPr>
              <a:t>Děkuji za pozornost</a:t>
            </a:r>
            <a:endParaRPr kumimoji="0" lang="cs-CZ" sz="1800" b="0" i="0" u="none" strike="noStrike" kern="0" cap="none" spc="0" normalizeH="0" baseline="0" noProof="0" dirty="0">
              <a:ln>
                <a:noFill/>
              </a:ln>
              <a:solidFill>
                <a:sysClr val="windowText" lastClr="000000"/>
              </a:solidFill>
              <a:effectLst/>
              <a:uLnTx/>
              <a:uFillTx/>
            </a:endParaRPr>
          </a:p>
        </p:txBody>
      </p:sp>
      <p:pic>
        <p:nvPicPr>
          <p:cNvPr id="8" name="Obrázek 7">
            <a:extLst>
              <a:ext uri="{FF2B5EF4-FFF2-40B4-BE49-F238E27FC236}">
                <a16:creationId xmlns:a16="http://schemas.microsoft.com/office/drawing/2014/main" id="{0B5709E2-B579-4E60-AAEE-F11DC41AD687}"/>
              </a:ext>
            </a:extLst>
          </p:cNvPr>
          <p:cNvPicPr>
            <a:picLocks noChangeAspect="1"/>
          </p:cNvPicPr>
          <p:nvPr/>
        </p:nvPicPr>
        <p:blipFill>
          <a:blip r:embed="rId4"/>
          <a:stretch>
            <a:fillRect/>
          </a:stretch>
        </p:blipFill>
        <p:spPr>
          <a:xfrm>
            <a:off x="0" y="1"/>
            <a:ext cx="9143999" cy="6858000"/>
          </a:xfrm>
          <a:prstGeom prst="rect">
            <a:avLst/>
          </a:prstGeom>
        </p:spPr>
      </p:pic>
    </p:spTree>
    <p:extLst>
      <p:ext uri="{BB962C8B-B14F-4D97-AF65-F5344CB8AC3E}">
        <p14:creationId xmlns:p14="http://schemas.microsoft.com/office/powerpoint/2010/main" val="408558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66DA15-D6D1-43B2-9BCA-F472F0E5AED0}"/>
              </a:ext>
            </a:extLst>
          </p:cNvPr>
          <p:cNvSpPr>
            <a:spLocks noGrp="1"/>
          </p:cNvSpPr>
          <p:nvPr>
            <p:ph type="title"/>
          </p:nvPr>
        </p:nvSpPr>
        <p:spPr/>
        <p:txBody>
          <a:bodyPr>
            <a:normAutofit/>
          </a:bodyPr>
          <a:lstStyle/>
          <a:p>
            <a:pPr algn="ctr"/>
            <a:r>
              <a:rPr lang="cs-CZ" sz="3000" u="sng" dirty="0"/>
              <a:t>Plánovaná zarážka rafinerie Litvínov</a:t>
            </a:r>
          </a:p>
        </p:txBody>
      </p:sp>
      <p:sp>
        <p:nvSpPr>
          <p:cNvPr id="3" name="Zástupný symbol pro obsah 2">
            <a:extLst>
              <a:ext uri="{FF2B5EF4-FFF2-40B4-BE49-F238E27FC236}">
                <a16:creationId xmlns:a16="http://schemas.microsoft.com/office/drawing/2014/main" id="{0ED93324-DC0D-4740-B1CE-2ADBDB3E58B7}"/>
              </a:ext>
            </a:extLst>
          </p:cNvPr>
          <p:cNvSpPr>
            <a:spLocks noGrp="1"/>
          </p:cNvSpPr>
          <p:nvPr>
            <p:ph idx="1"/>
          </p:nvPr>
        </p:nvSpPr>
        <p:spPr>
          <a:xfrm>
            <a:off x="444500" y="1224793"/>
            <a:ext cx="8242300" cy="5368953"/>
          </a:xfrm>
        </p:spPr>
        <p:txBody>
          <a:bodyPr>
            <a:normAutofit fontScale="62500" lnSpcReduction="20000"/>
          </a:bodyPr>
          <a:lstStyle/>
          <a:p>
            <a:pPr algn="just">
              <a:lnSpc>
                <a:spcPct val="120000"/>
              </a:lnSpc>
            </a:pPr>
            <a:r>
              <a:rPr lang="cs-CZ" dirty="0"/>
              <a:t>Příprava průběhu odstávky pro další bezpečný provoz rafinerie v čtyřletém provozním cyklu byla naplánovaná s nutností provést vyčištění provozních jednotek, výměnou katalyzátorů a kontrolou jiných provozních a výrobních zařízení a celkové nezbytné technologické údržby nad rámec průběžných opatření ve výrobních zařízeních areálů Litvínov a Kralupy nad Vltavou společnosti Unipetrol- RPA v termínech duben až červen 2020 a březen 2020 </a:t>
            </a:r>
          </a:p>
          <a:p>
            <a:pPr algn="just">
              <a:lnSpc>
                <a:spcPct val="120000"/>
              </a:lnSpc>
            </a:pPr>
            <a:r>
              <a:rPr lang="cs-CZ" dirty="0"/>
              <a:t>Rok před zahájením zarážky byla organizována výběrové řízení na dodavatele prací a služeb, byly objednány materiály na náhradní díly pro realizaci prací. Cílem bylo zajistit dostatek kvalifikovaných technických a pracovních sil, specialistů pro řízení zarážek v dostatečném předstihu</a:t>
            </a:r>
          </a:p>
          <a:p>
            <a:pPr algn="just">
              <a:lnSpc>
                <a:spcPct val="120000"/>
              </a:lnSpc>
            </a:pPr>
            <a:r>
              <a:rPr lang="cs-CZ" dirty="0"/>
              <a:t>Předpokládaná účast odborných pracovníků na provádění rozsahu plánované zarážky byla původně naplánovaná na cca 2800, z toho cca 1100 cizinců;  </a:t>
            </a:r>
          </a:p>
          <a:p>
            <a:pPr algn="just">
              <a:lnSpc>
                <a:spcPct val="120000"/>
              </a:lnSpc>
            </a:pPr>
            <a:r>
              <a:rPr lang="cs-CZ" dirty="0"/>
              <a:t>V souvislosti s usnesením a opatřením vlády ČR v rámci řešení virové krize – vyhlášení nouzového stavu a zákaz vstupu cizinců na území ČR byla ohrožena plánovaná zarážka rafinerie Litvínov</a:t>
            </a:r>
          </a:p>
          <a:p>
            <a:pPr algn="just">
              <a:lnSpc>
                <a:spcPct val="120000"/>
              </a:lnSpc>
            </a:pPr>
            <a:r>
              <a:rPr lang="cs-CZ" dirty="0"/>
              <a:t>Vedení Unipetrolu-RPA požádalo MPO o pomoc při udělení výjimky ze zákazu pohybu osob včetně zákazu pohybu cizinců na území ČR, legislativní úlevy (povinné inspekce, revize, zákoník práce, atd.)</a:t>
            </a:r>
          </a:p>
          <a:p>
            <a:pPr algn="just">
              <a:lnSpc>
                <a:spcPct val="120000"/>
              </a:lnSpc>
            </a:pPr>
            <a:r>
              <a:rPr lang="cs-CZ" dirty="0"/>
              <a:t>MPO v rámci získaných informací od vedení rafinerie Litvínov – RPA utlumilo obavy vedení Ústeckého kraje zaslané ministrovi MPO z příjezdu většího počtu cizích osob v čase karantény a na dotazy k možnostem časového odsunu provedení zarážky rafinerie na dobu neurčitou.  </a:t>
            </a:r>
          </a:p>
        </p:txBody>
      </p:sp>
    </p:spTree>
    <p:extLst>
      <p:ext uri="{BB962C8B-B14F-4D97-AF65-F5344CB8AC3E}">
        <p14:creationId xmlns:p14="http://schemas.microsoft.com/office/powerpoint/2010/main" val="3697946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ACC5B8-9A2C-4364-9D9A-38DD2C7D67DD}"/>
              </a:ext>
            </a:extLst>
          </p:cNvPr>
          <p:cNvSpPr>
            <a:spLocks noGrp="1"/>
          </p:cNvSpPr>
          <p:nvPr>
            <p:ph type="title"/>
          </p:nvPr>
        </p:nvSpPr>
        <p:spPr/>
        <p:txBody>
          <a:bodyPr/>
          <a:lstStyle/>
          <a:p>
            <a:pPr algn="ctr"/>
            <a:r>
              <a:rPr lang="cs-CZ" u="sng" dirty="0"/>
              <a:t>Tolerance parametrů motorových paliv</a:t>
            </a:r>
          </a:p>
        </p:txBody>
      </p:sp>
      <p:sp>
        <p:nvSpPr>
          <p:cNvPr id="3" name="Zástupný symbol pro text 2">
            <a:extLst>
              <a:ext uri="{FF2B5EF4-FFF2-40B4-BE49-F238E27FC236}">
                <a16:creationId xmlns:a16="http://schemas.microsoft.com/office/drawing/2014/main" id="{5798F623-70BF-4F0A-8773-337FDA53A757}"/>
              </a:ext>
            </a:extLst>
          </p:cNvPr>
          <p:cNvSpPr>
            <a:spLocks noGrp="1"/>
          </p:cNvSpPr>
          <p:nvPr>
            <p:ph type="body" sz="quarter" idx="10"/>
          </p:nvPr>
        </p:nvSpPr>
        <p:spPr/>
        <p:txBody>
          <a:bodyPr>
            <a:normAutofit lnSpcReduction="10000"/>
          </a:bodyPr>
          <a:lstStyle/>
          <a:p>
            <a:pPr algn="just"/>
            <a:r>
              <a:rPr lang="cs-CZ" dirty="0"/>
              <a:t>2019 – 2022 spolupráce v oblasti úprav technických norem</a:t>
            </a:r>
            <a:br>
              <a:rPr lang="cs-CZ" dirty="0"/>
            </a:br>
            <a:r>
              <a:rPr lang="cs-CZ" dirty="0"/>
              <a:t>ČSN EN 228 – úprava období pro parametr </a:t>
            </a:r>
            <a:br>
              <a:rPr lang="cs-CZ" dirty="0"/>
            </a:br>
            <a:r>
              <a:rPr lang="cs-CZ" dirty="0"/>
              <a:t>		    těkavost par motorových benzinů</a:t>
            </a:r>
            <a:br>
              <a:rPr lang="cs-CZ" dirty="0"/>
            </a:br>
            <a:r>
              <a:rPr lang="cs-CZ" dirty="0"/>
              <a:t>ČSN 65 6501 – vzorkování LPG na čerpacích stanicích</a:t>
            </a:r>
          </a:p>
          <a:p>
            <a:pPr algn="just"/>
            <a:r>
              <a:rPr lang="cs-CZ" dirty="0"/>
              <a:t>Negativní vlivy pandemie, odstávek rafinérií a energetické krize vedly k problémům při obměňování tříd paliv podle ročních období</a:t>
            </a:r>
          </a:p>
          <a:p>
            <a:pPr algn="just"/>
            <a:r>
              <a:rPr lang="cs-CZ" dirty="0"/>
              <a:t>Řešeno ve spolupráci s ČOI doporučením prodloužení tolerančního období parametrů:</a:t>
            </a:r>
          </a:p>
          <a:p>
            <a:pPr lvl="1" algn="just"/>
            <a:r>
              <a:rPr lang="cs-CZ" dirty="0"/>
              <a:t>těkavost par motorových benzinů</a:t>
            </a:r>
          </a:p>
          <a:p>
            <a:pPr lvl="1" algn="just"/>
            <a:r>
              <a:rPr lang="cs-CZ" dirty="0"/>
              <a:t>nízkoteplotní vlastnosti motorové nafty</a:t>
            </a:r>
          </a:p>
          <a:p>
            <a:endParaRPr lang="cs-CZ" dirty="0"/>
          </a:p>
        </p:txBody>
      </p:sp>
    </p:spTree>
    <p:extLst>
      <p:ext uri="{BB962C8B-B14F-4D97-AF65-F5344CB8AC3E}">
        <p14:creationId xmlns:p14="http://schemas.microsoft.com/office/powerpoint/2010/main" val="2649644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D52F6B-DE86-4AC5-89ED-062DBB20C8F1}"/>
              </a:ext>
            </a:extLst>
          </p:cNvPr>
          <p:cNvSpPr>
            <a:spLocks noGrp="1"/>
          </p:cNvSpPr>
          <p:nvPr>
            <p:ph type="title"/>
          </p:nvPr>
        </p:nvSpPr>
        <p:spPr/>
        <p:txBody>
          <a:bodyPr/>
          <a:lstStyle/>
          <a:p>
            <a:pPr algn="ctr"/>
            <a:r>
              <a:rPr lang="cs-CZ" u="sng" dirty="0"/>
              <a:t>Legislativa</a:t>
            </a:r>
          </a:p>
        </p:txBody>
      </p:sp>
      <p:sp>
        <p:nvSpPr>
          <p:cNvPr id="3" name="Zástupný symbol pro text 2">
            <a:extLst>
              <a:ext uri="{FF2B5EF4-FFF2-40B4-BE49-F238E27FC236}">
                <a16:creationId xmlns:a16="http://schemas.microsoft.com/office/drawing/2014/main" id="{E694B65A-7B5F-4F94-AE74-781C44C73ABC}"/>
              </a:ext>
            </a:extLst>
          </p:cNvPr>
          <p:cNvSpPr>
            <a:spLocks noGrp="1"/>
          </p:cNvSpPr>
          <p:nvPr>
            <p:ph type="body" sz="quarter" idx="10"/>
          </p:nvPr>
        </p:nvSpPr>
        <p:spPr>
          <a:xfrm>
            <a:off x="444500" y="723087"/>
            <a:ext cx="8021767" cy="5316824"/>
          </a:xfrm>
        </p:spPr>
        <p:txBody>
          <a:bodyPr>
            <a:normAutofit fontScale="47500" lnSpcReduction="20000"/>
          </a:bodyPr>
          <a:lstStyle/>
          <a:p>
            <a:pPr marL="0" indent="0">
              <a:buNone/>
            </a:pPr>
            <a:r>
              <a:rPr lang="cs-CZ" sz="2900" dirty="0"/>
              <a:t>V roce 2021 </a:t>
            </a:r>
            <a:r>
              <a:rPr lang="cs-CZ" sz="2900" dirty="0">
                <a:sym typeface="Wingdings" panose="05000000000000000000" pitchFamily="2" charset="2"/>
              </a:rPr>
              <a:t></a:t>
            </a:r>
            <a:r>
              <a:rPr lang="cs-CZ" sz="2900" dirty="0"/>
              <a:t> implementace Směrnice RED II (Směrnice 2018/2001, o podpoře využívání energie z obnovitelných zdrojů)   </a:t>
            </a:r>
            <a:r>
              <a:rPr lang="cs-CZ" sz="2900" dirty="0">
                <a:sym typeface="Wingdings" panose="05000000000000000000" pitchFamily="2" charset="2"/>
              </a:rPr>
              <a:t> </a:t>
            </a:r>
            <a:r>
              <a:rPr lang="cs-CZ" sz="2900" dirty="0"/>
              <a:t>hlavním nástroj EK pro dosažení jednoho z cílů klimaticko-energetické politiky – zvyšování podílu obnovitelných zdrojů  v energetickém mixu</a:t>
            </a:r>
          </a:p>
          <a:p>
            <a:pPr marL="0" indent="0">
              <a:buNone/>
            </a:pPr>
            <a:r>
              <a:rPr lang="cs-CZ" sz="2900" dirty="0"/>
              <a:t>Spolupráce na implementaci RED II s ČAPPO </a:t>
            </a:r>
          </a:p>
          <a:p>
            <a:pPr marL="0" indent="0">
              <a:buNone/>
            </a:pPr>
            <a:r>
              <a:rPr lang="cs-CZ" sz="2900" dirty="0"/>
              <a:t> </a:t>
            </a:r>
          </a:p>
          <a:p>
            <a:r>
              <a:rPr lang="cs-CZ" sz="2900" dirty="0">
                <a:sym typeface="Wingdings" panose="05000000000000000000" pitchFamily="2" charset="2"/>
              </a:rPr>
              <a:t>zákon č. 382/2021 Sb., kterým se mění zákon č. 165/2012 Sb., o podporovaných zdrojích energie a o změně některých zákonů</a:t>
            </a:r>
          </a:p>
          <a:p>
            <a:pPr marL="0" indent="0">
              <a:buNone/>
            </a:pPr>
            <a:r>
              <a:rPr lang="cs-CZ" sz="2900" dirty="0">
                <a:sym typeface="Wingdings" panose="05000000000000000000" pitchFamily="2" charset="2"/>
              </a:rPr>
              <a:t>	Tímto zákonem změněn i zákon </a:t>
            </a:r>
          </a:p>
          <a:p>
            <a:pPr lvl="2"/>
            <a:r>
              <a:rPr lang="cs-CZ" sz="2900" dirty="0">
                <a:sym typeface="Wingdings" panose="05000000000000000000" pitchFamily="2" charset="2"/>
              </a:rPr>
              <a:t>č. 458/2000 Sb., energetický zákon, </a:t>
            </a:r>
          </a:p>
          <a:p>
            <a:pPr lvl="2"/>
            <a:r>
              <a:rPr lang="cs-CZ" sz="2900" dirty="0">
                <a:sym typeface="Wingdings" panose="05000000000000000000" pitchFamily="2" charset="2"/>
              </a:rPr>
              <a:t>č. 201/2012 Sb., zákon o ochraně ovzduší a </a:t>
            </a:r>
          </a:p>
          <a:p>
            <a:pPr lvl="2"/>
            <a:r>
              <a:rPr lang="cs-CZ" sz="2900" dirty="0">
                <a:sym typeface="Wingdings" panose="05000000000000000000" pitchFamily="2" charset="2"/>
              </a:rPr>
              <a:t>č. 311/2006 Sb. , zákon o pohonných hmotách </a:t>
            </a:r>
          </a:p>
          <a:p>
            <a:pPr lvl="2"/>
            <a:endParaRPr lang="cs-CZ" sz="2900" dirty="0">
              <a:sym typeface="Wingdings" panose="05000000000000000000" pitchFamily="2" charset="2"/>
            </a:endParaRPr>
          </a:p>
          <a:p>
            <a:r>
              <a:rPr lang="cs-CZ" sz="2900" dirty="0">
                <a:sym typeface="Wingdings" panose="05000000000000000000" pitchFamily="2" charset="2"/>
              </a:rPr>
              <a:t>Tato novela přinesla do zákona č. 311/2006 Sb., zákon o pohonných hmotách, upřesnění povinnosti pro cca 10% provozovatelů čerpacích stanic, kteří jsou povinni vyvěsit na čerpací stanici tabulku „</a:t>
            </a:r>
            <a:r>
              <a:rPr lang="cs-CZ" sz="2900" dirty="0"/>
              <a:t> </a:t>
            </a:r>
            <a:r>
              <a:rPr lang="cs-CZ" sz="2900" b="1" dirty="0"/>
              <a:t>Porovnání cen pohonných hmot v Kč na ujetých 100 km“</a:t>
            </a:r>
          </a:p>
          <a:p>
            <a:pPr lvl="1"/>
            <a:r>
              <a:rPr lang="cs-CZ" sz="2900" dirty="0"/>
              <a:t>Povinnost zveřejnit </a:t>
            </a:r>
          </a:p>
          <a:p>
            <a:pPr lvl="2"/>
            <a:r>
              <a:rPr lang="cs-CZ" sz="2900" dirty="0">
                <a:sym typeface="Wingdings" panose="05000000000000000000" pitchFamily="2" charset="2"/>
              </a:rPr>
              <a:t>provozovatel veřejně přístupné čerpací stanice, </a:t>
            </a:r>
            <a:r>
              <a:rPr lang="cs-CZ" sz="2900" dirty="0"/>
              <a:t>z níž je prodáván motorový benzin a motorová nafta a současně alternativní palivo </a:t>
            </a:r>
          </a:p>
          <a:p>
            <a:pPr lvl="2"/>
            <a:r>
              <a:rPr lang="cs-CZ" sz="2900" dirty="0">
                <a:sym typeface="Wingdings" panose="05000000000000000000" pitchFamily="2" charset="2"/>
              </a:rPr>
              <a:t>vždy do 15. dubna běžného kalendářního roku tabulku za 2. pololetí roku předchozího</a:t>
            </a:r>
          </a:p>
          <a:p>
            <a:pPr lvl="2"/>
            <a:r>
              <a:rPr lang="cs-CZ" sz="2900" dirty="0">
                <a:sym typeface="Wingdings" panose="05000000000000000000" pitchFamily="2" charset="2"/>
              </a:rPr>
              <a:t>vždy do 15. října běžného kalendářního roku tabulku za 1. pololetí roku aktuálního</a:t>
            </a:r>
          </a:p>
          <a:p>
            <a:pPr marL="720725" lvl="2" indent="0">
              <a:buNone/>
            </a:pPr>
            <a:endParaRPr lang="cs-CZ" sz="2900" dirty="0">
              <a:sym typeface="Wingdings" panose="05000000000000000000" pitchFamily="2" charset="2"/>
            </a:endParaRPr>
          </a:p>
          <a:p>
            <a:r>
              <a:rPr lang="cs-CZ" sz="2900" dirty="0">
                <a:sym typeface="Wingdings" panose="05000000000000000000" pitchFamily="2" charset="2"/>
              </a:rPr>
              <a:t>Změna zákona č. 201/2012 Sb. , o ochraně ovzduší  nejvýraznější dopad na paliváře  nově stanovena povinnost zajištění minimálního množství  pokročilých biopaliv v mot. benzinu a mot. naftě  a  povinnost zajistit minimální množství energie z obnovitelného zdroje za kalendářní rok</a:t>
            </a:r>
            <a:endParaRPr lang="cs-CZ" sz="2900" dirty="0"/>
          </a:p>
          <a:p>
            <a:endParaRPr lang="cs-CZ" dirty="0">
              <a:sym typeface="Wingdings" panose="05000000000000000000" pitchFamily="2" charset="2"/>
            </a:endParaRPr>
          </a:p>
          <a:p>
            <a:pPr marL="720725" lvl="2" indent="0">
              <a:buNone/>
            </a:pPr>
            <a:endParaRPr lang="cs-CZ" dirty="0">
              <a:sym typeface="Wingdings" panose="05000000000000000000" pitchFamily="2" charset="2"/>
            </a:endParaRPr>
          </a:p>
          <a:p>
            <a:pPr lvl="6"/>
            <a:endParaRPr lang="cs-CZ" dirty="0">
              <a:sym typeface="Wingdings" panose="05000000000000000000" pitchFamily="2" charset="2"/>
            </a:endParaRPr>
          </a:p>
          <a:p>
            <a:pPr marL="360362" lvl="1" indent="0">
              <a:buNone/>
            </a:pPr>
            <a:endParaRPr lang="cs-CZ" dirty="0">
              <a:sym typeface="Wingdings" panose="05000000000000000000" pitchFamily="2" charset="2"/>
            </a:endParaRPr>
          </a:p>
          <a:p>
            <a:pPr marL="360362" lvl="1" indent="0">
              <a:buNone/>
            </a:pPr>
            <a:endParaRPr lang="cs-CZ" dirty="0"/>
          </a:p>
        </p:txBody>
      </p:sp>
    </p:spTree>
    <p:extLst>
      <p:ext uri="{BB962C8B-B14F-4D97-AF65-F5344CB8AC3E}">
        <p14:creationId xmlns:p14="http://schemas.microsoft.com/office/powerpoint/2010/main" val="320300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a:extLst>
              <a:ext uri="{FF2B5EF4-FFF2-40B4-BE49-F238E27FC236}">
                <a16:creationId xmlns:a16="http://schemas.microsoft.com/office/drawing/2014/main" id="{0D49A3E6-6F95-4802-99D8-2B08ECF5A4DC}"/>
              </a:ext>
            </a:extLst>
          </p:cNvPr>
          <p:cNvSpPr>
            <a:spLocks noGrp="1"/>
          </p:cNvSpPr>
          <p:nvPr>
            <p:ph type="title"/>
          </p:nvPr>
        </p:nvSpPr>
        <p:spPr>
          <a:xfrm>
            <a:off x="450850" y="372904"/>
            <a:ext cx="8242299" cy="861774"/>
          </a:xfrm>
        </p:spPr>
        <p:txBody>
          <a:bodyPr/>
          <a:lstStyle/>
          <a:p>
            <a:pPr algn="ctr"/>
            <a:r>
              <a:rPr lang="cs-CZ" sz="2000" u="sng" dirty="0">
                <a:sym typeface="Wingdings" panose="05000000000000000000" pitchFamily="2" charset="2"/>
              </a:rPr>
              <a:t>TABULKA „</a:t>
            </a:r>
            <a:r>
              <a:rPr lang="cs-CZ" sz="2000" u="sng" dirty="0"/>
              <a:t> </a:t>
            </a:r>
            <a:r>
              <a:rPr lang="cs-CZ" sz="2000" b="1" u="sng" dirty="0"/>
              <a:t>Porovnání cen pohonných hmot v Kč na ujetých 100 km“</a:t>
            </a:r>
            <a:br>
              <a:rPr lang="cs-CZ" sz="2000" b="1" dirty="0"/>
            </a:br>
            <a:br>
              <a:rPr lang="cs-CZ" sz="2000" dirty="0"/>
            </a:br>
            <a:r>
              <a:rPr lang="cs-CZ" sz="1600" dirty="0"/>
              <a:t>Zveřejněno na webových stránkách MPO – aktualizováno pololetně:</a:t>
            </a:r>
          </a:p>
        </p:txBody>
      </p:sp>
      <p:sp>
        <p:nvSpPr>
          <p:cNvPr id="21" name="Obdélník 20">
            <a:extLst>
              <a:ext uri="{FF2B5EF4-FFF2-40B4-BE49-F238E27FC236}">
                <a16:creationId xmlns:a16="http://schemas.microsoft.com/office/drawing/2014/main" id="{622B8F69-C95F-4711-A4A8-FEBC35800286}"/>
              </a:ext>
            </a:extLst>
          </p:cNvPr>
          <p:cNvSpPr/>
          <p:nvPr/>
        </p:nvSpPr>
        <p:spPr>
          <a:xfrm>
            <a:off x="338866" y="5329386"/>
            <a:ext cx="7417398" cy="523220"/>
          </a:xfrm>
          <a:prstGeom prst="rect">
            <a:avLst/>
          </a:prstGeom>
        </p:spPr>
        <p:txBody>
          <a:bodyPr wrap="square">
            <a:spAutoFit/>
          </a:bodyPr>
          <a:lstStyle/>
          <a:p>
            <a:r>
              <a:rPr lang="cs-CZ" sz="1400" dirty="0">
                <a:solidFill>
                  <a:schemeClr val="tx2">
                    <a:lumMod val="20000"/>
                    <a:lumOff val="80000"/>
                  </a:schemeClr>
                </a:solidFill>
              </a:rPr>
              <a:t>https://www.mpo.cz/cz/energetika/plynarenstvi-a-kapalna-paliva/informace-pro-provozovatele-cerpacich-a-dobijecich-stanic---cenove-srovnavani-fosilnich-a-alternativnich-paliv--270086/</a:t>
            </a:r>
          </a:p>
        </p:txBody>
      </p:sp>
      <p:pic>
        <p:nvPicPr>
          <p:cNvPr id="3" name="Obrázek 2">
            <a:extLst>
              <a:ext uri="{FF2B5EF4-FFF2-40B4-BE49-F238E27FC236}">
                <a16:creationId xmlns:a16="http://schemas.microsoft.com/office/drawing/2014/main" id="{77054186-DF8A-401F-A7DB-5C808142AA2F}"/>
              </a:ext>
            </a:extLst>
          </p:cNvPr>
          <p:cNvPicPr>
            <a:picLocks noChangeAspect="1"/>
          </p:cNvPicPr>
          <p:nvPr/>
        </p:nvPicPr>
        <p:blipFill>
          <a:blip r:embed="rId3"/>
          <a:stretch>
            <a:fillRect/>
          </a:stretch>
        </p:blipFill>
        <p:spPr>
          <a:xfrm>
            <a:off x="338866" y="804275"/>
            <a:ext cx="8053431" cy="4525111"/>
          </a:xfrm>
          <a:prstGeom prst="rect">
            <a:avLst/>
          </a:prstGeom>
        </p:spPr>
      </p:pic>
    </p:spTree>
    <p:extLst>
      <p:ext uri="{BB962C8B-B14F-4D97-AF65-F5344CB8AC3E}">
        <p14:creationId xmlns:p14="http://schemas.microsoft.com/office/powerpoint/2010/main" val="2912519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EB7655-C4D8-460E-8E36-397EB55E460E}"/>
              </a:ext>
            </a:extLst>
          </p:cNvPr>
          <p:cNvSpPr>
            <a:spLocks noGrp="1"/>
          </p:cNvSpPr>
          <p:nvPr>
            <p:ph type="title"/>
          </p:nvPr>
        </p:nvSpPr>
        <p:spPr/>
        <p:txBody>
          <a:bodyPr/>
          <a:lstStyle/>
          <a:p>
            <a:pPr algn="ctr"/>
            <a:r>
              <a:rPr lang="cs-CZ" dirty="0"/>
              <a:t> </a:t>
            </a:r>
            <a:r>
              <a:rPr lang="cs-CZ" u="sng" dirty="0"/>
              <a:t>Legislativa EU</a:t>
            </a:r>
          </a:p>
        </p:txBody>
      </p:sp>
      <p:sp>
        <p:nvSpPr>
          <p:cNvPr id="3" name="Zástupný symbol pro text 2">
            <a:extLst>
              <a:ext uri="{FF2B5EF4-FFF2-40B4-BE49-F238E27FC236}">
                <a16:creationId xmlns:a16="http://schemas.microsoft.com/office/drawing/2014/main" id="{630CE17D-95CE-409B-B063-9B434B5CAE93}"/>
              </a:ext>
            </a:extLst>
          </p:cNvPr>
          <p:cNvSpPr>
            <a:spLocks noGrp="1"/>
          </p:cNvSpPr>
          <p:nvPr>
            <p:ph type="body" sz="quarter" idx="10"/>
          </p:nvPr>
        </p:nvSpPr>
        <p:spPr>
          <a:xfrm>
            <a:off x="444500" y="1000086"/>
            <a:ext cx="8242300" cy="4981264"/>
          </a:xfrm>
        </p:spPr>
        <p:txBody>
          <a:bodyPr>
            <a:normAutofit/>
          </a:bodyPr>
          <a:lstStyle/>
          <a:p>
            <a:pPr algn="just"/>
            <a:r>
              <a:rPr lang="cs-CZ" dirty="0"/>
              <a:t>V rámci balíčku v rámci balíčku „Fit </a:t>
            </a:r>
            <a:r>
              <a:rPr lang="cs-CZ" dirty="0" err="1"/>
              <a:t>for</a:t>
            </a:r>
            <a:r>
              <a:rPr lang="cs-CZ" dirty="0"/>
              <a:t> 55“, jehož cílem je  55% snížení emisí skleníkových plynů do roku 2030, probíhá revize Směrnice  2018/2001 (RED III).</a:t>
            </a:r>
          </a:p>
          <a:p>
            <a:pPr algn="just"/>
            <a:r>
              <a:rPr lang="cs-CZ" dirty="0"/>
              <a:t> zvýšení podílu obnovitelných zdrojů na konečné spotřebě energie v EU na 45 % do roku 2030 (dosud Evropská unie počítala s tím, že do roku 2030 bude podíl obnovitelných zdrojů energie činit 32 %); podpořeno i Evropskou komisí v rámci plánu </a:t>
            </a:r>
            <a:r>
              <a:rPr lang="cs-CZ" dirty="0" err="1"/>
              <a:t>Repower</a:t>
            </a:r>
            <a:r>
              <a:rPr lang="cs-CZ" dirty="0"/>
              <a:t> EU</a:t>
            </a:r>
          </a:p>
          <a:p>
            <a:pPr algn="just"/>
            <a:r>
              <a:rPr lang="cs-CZ" dirty="0"/>
              <a:t>V odvětví dopravy by mělo zavádění obnovitelných zdrojů vést ke snížení emisí skleníkových plynů o 16 %, a to prostřednictvím vyššího podílu pokročilých biopaliv a ambicióznější kvóty pro obnovitelná paliva nebiologického původu, jako je vodík.</a:t>
            </a:r>
          </a:p>
          <a:p>
            <a:endParaRPr lang="cs-CZ" dirty="0"/>
          </a:p>
          <a:p>
            <a:endParaRPr lang="cs-CZ" dirty="0"/>
          </a:p>
          <a:p>
            <a:endParaRPr lang="cs-CZ" dirty="0"/>
          </a:p>
        </p:txBody>
      </p:sp>
    </p:spTree>
    <p:extLst>
      <p:ext uri="{BB962C8B-B14F-4D97-AF65-F5344CB8AC3E}">
        <p14:creationId xmlns:p14="http://schemas.microsoft.com/office/powerpoint/2010/main" val="85076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2" y="283378"/>
            <a:ext cx="8242299" cy="553998"/>
          </a:xfrm>
        </p:spPr>
        <p:txBody>
          <a:bodyPr/>
          <a:lstStyle/>
          <a:p>
            <a:pPr algn="ctr"/>
            <a:r>
              <a:rPr lang="cs-CZ" u="sng" dirty="0"/>
              <a:t>Energetická krize</a:t>
            </a:r>
          </a:p>
        </p:txBody>
      </p:sp>
      <p:sp>
        <p:nvSpPr>
          <p:cNvPr id="3" name="Zástupný symbol pro text 2"/>
          <p:cNvSpPr>
            <a:spLocks noGrp="1"/>
          </p:cNvSpPr>
          <p:nvPr>
            <p:ph type="body" sz="quarter" idx="10"/>
          </p:nvPr>
        </p:nvSpPr>
        <p:spPr>
          <a:xfrm>
            <a:off x="444499" y="635716"/>
            <a:ext cx="8242300" cy="5368296"/>
          </a:xfrm>
        </p:spPr>
        <p:txBody>
          <a:bodyPr>
            <a:normAutofit fontScale="55000" lnSpcReduction="20000"/>
          </a:bodyPr>
          <a:lstStyle/>
          <a:p>
            <a:r>
              <a:rPr lang="cs-CZ" sz="2900" dirty="0"/>
              <a:t>Rostoucí ceny energií v současné době negativně ovlivňují konkurenceschopnost Evropy, jednotlivých podniků a mají negativní dopad i na domácnosti</a:t>
            </a:r>
          </a:p>
          <a:p>
            <a:pPr marL="360362" lvl="1" indent="0">
              <a:buNone/>
            </a:pPr>
            <a:endParaRPr lang="cs-CZ" sz="2900" dirty="0"/>
          </a:p>
          <a:p>
            <a:pPr lvl="1"/>
            <a:r>
              <a:rPr lang="cs-CZ" sz="2900" dirty="0"/>
              <a:t>Negativní vliv vysoké závislosti evropských států na dovozu energií ze zemí mimo EU, zejména z Ruska </a:t>
            </a:r>
            <a:r>
              <a:rPr lang="cs-CZ" sz="2900" dirty="0">
                <a:sym typeface="Wingdings" panose="05000000000000000000" pitchFamily="2" charset="2"/>
              </a:rPr>
              <a:t> </a:t>
            </a:r>
            <a:r>
              <a:rPr lang="cs-CZ" sz="2900" dirty="0"/>
              <a:t>výhoda levného zemního plynu v minulosti se nyní stává zatěžujícím faktorem </a:t>
            </a:r>
            <a:r>
              <a:rPr lang="cs-CZ" sz="2900" dirty="0">
                <a:sym typeface="Wingdings" panose="05000000000000000000" pitchFamily="2" charset="2"/>
              </a:rPr>
              <a:t> rostoucí cena zemního plynu negativně ovlivňuje i rostoucí cenu elektřiny</a:t>
            </a:r>
            <a:endParaRPr lang="cs-CZ" sz="2900" dirty="0"/>
          </a:p>
          <a:p>
            <a:endParaRPr lang="cs-CZ" sz="2900" dirty="0"/>
          </a:p>
          <a:p>
            <a:r>
              <a:rPr lang="cs-CZ" sz="2900" dirty="0"/>
              <a:t>Nová geopolitická realita a situace na trhu s energií vyžaduje, abychom výrazně urychlili přechod na čistou energii a zvýšili energetickou nezávislost Evropy na nespolehlivých dodavatelích a nestabilních fosilních palivech.</a:t>
            </a:r>
          </a:p>
          <a:p>
            <a:endParaRPr lang="cs-CZ" sz="2900" dirty="0"/>
          </a:p>
          <a:p>
            <a:r>
              <a:rPr lang="cs-CZ" sz="2900" dirty="0" err="1"/>
              <a:t>REPowerEU</a:t>
            </a:r>
            <a:r>
              <a:rPr lang="cs-CZ" sz="2900" dirty="0"/>
              <a:t> je plán Evropské komise, jak s ohledem na ruskou invazi na Ukrajinu učinit Evropu nezávislou na ruských fosilních palivech ještě před rokem 2030 – opatření:</a:t>
            </a:r>
          </a:p>
          <a:p>
            <a:pPr lvl="1"/>
            <a:r>
              <a:rPr lang="cs-CZ" sz="2900" dirty="0"/>
              <a:t>Diverzifikace (v krátkodobém horizontu hledání alternativních zdrojů energie)</a:t>
            </a:r>
          </a:p>
          <a:p>
            <a:pPr lvl="1"/>
            <a:r>
              <a:rPr lang="cs-CZ" sz="2900" dirty="0"/>
              <a:t>Úspory energie</a:t>
            </a:r>
          </a:p>
          <a:p>
            <a:pPr lvl="1"/>
            <a:r>
              <a:rPr lang="cs-CZ" sz="2900" dirty="0"/>
              <a:t>Rychlejší zavádění čisté energie</a:t>
            </a:r>
          </a:p>
          <a:p>
            <a:pPr lvl="1"/>
            <a:endParaRPr lang="cs-CZ" sz="2900" dirty="0"/>
          </a:p>
          <a:p>
            <a:r>
              <a:rPr lang="cs-CZ" sz="2900" dirty="0"/>
              <a:t>V září 2022 přijata novela energetického zákona, jejímž cílem je</a:t>
            </a:r>
            <a:r>
              <a:rPr lang="cs-CZ" sz="2900" b="1" dirty="0"/>
              <a:t> přispět k posílení energetické bezpečnosti a lepší ochraně spotřebitelů. </a:t>
            </a:r>
          </a:p>
          <a:p>
            <a:pPr lvl="1"/>
            <a:r>
              <a:rPr lang="cs-CZ" sz="2900" dirty="0"/>
              <a:t>Umožňuje </a:t>
            </a:r>
            <a:r>
              <a:rPr lang="cs-CZ" sz="2900" dirty="0" err="1"/>
              <a:t>zastropovat</a:t>
            </a:r>
            <a:r>
              <a:rPr lang="cs-CZ" sz="2900" dirty="0"/>
              <a:t> ceny energií </a:t>
            </a:r>
            <a:r>
              <a:rPr lang="cs-CZ" sz="2900" dirty="0">
                <a:sym typeface="Wingdings" panose="05000000000000000000" pitchFamily="2" charset="2"/>
              </a:rPr>
              <a:t>  </a:t>
            </a:r>
            <a:r>
              <a:rPr lang="cs-CZ" sz="2900" dirty="0" err="1">
                <a:sym typeface="Wingdings" panose="05000000000000000000" pitchFamily="2" charset="2"/>
              </a:rPr>
              <a:t>zastropování</a:t>
            </a:r>
            <a:r>
              <a:rPr lang="cs-CZ" sz="2900" dirty="0">
                <a:sym typeface="Wingdings" panose="05000000000000000000" pitchFamily="2" charset="2"/>
              </a:rPr>
              <a:t> na úrovni</a:t>
            </a:r>
            <a:r>
              <a:rPr lang="cs-CZ" sz="2900" dirty="0"/>
              <a:t> 6 Kč/kWh v případě silové elektřiny a na úrovni 3 Kč/kWh v případě plynu vč. DPH pro domácnosti a další skupiny zákazníků</a:t>
            </a:r>
          </a:p>
          <a:p>
            <a:pPr lvl="1"/>
            <a:endParaRPr lang="cs-CZ" dirty="0"/>
          </a:p>
        </p:txBody>
      </p:sp>
      <p:sp>
        <p:nvSpPr>
          <p:cNvPr id="4" name="Zástupný symbol pro číslo snímku 4"/>
          <p:cNvSpPr>
            <a:spLocks noGrp="1"/>
          </p:cNvSpPr>
          <p:nvPr>
            <p:ph type="sldNum" sz="quarter" idx="12"/>
          </p:nvPr>
        </p:nvSpPr>
        <p:spPr>
          <a:xfrm>
            <a:off x="8244408" y="6356350"/>
            <a:ext cx="442392" cy="365125"/>
          </a:xfrm>
          <a:prstGeom prst="rect">
            <a:avLst/>
          </a:prstGeom>
        </p:spPr>
        <p:txBody>
          <a:bodyPr/>
          <a:lstStyle>
            <a:lvl1pPr>
              <a:defRPr sz="1600"/>
            </a:lvl1pPr>
          </a:lstStyle>
          <a:p>
            <a:fld id="{E8840746-E84D-450F-9CEF-85632363BC31}" type="slidenum">
              <a:rPr lang="cs-CZ" smtClean="0"/>
              <a:pPr/>
              <a:t>8</a:t>
            </a:fld>
            <a:endParaRPr lang="cs-CZ" dirty="0"/>
          </a:p>
        </p:txBody>
      </p:sp>
    </p:spTree>
    <p:extLst>
      <p:ext uri="{BB962C8B-B14F-4D97-AF65-F5344CB8AC3E}">
        <p14:creationId xmlns:p14="http://schemas.microsoft.com/office/powerpoint/2010/main" val="2417709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05F94B-5F65-4D93-BE46-894C60430C14}"/>
              </a:ext>
            </a:extLst>
          </p:cNvPr>
          <p:cNvSpPr>
            <a:spLocks noGrp="1"/>
          </p:cNvSpPr>
          <p:nvPr>
            <p:ph type="title"/>
          </p:nvPr>
        </p:nvSpPr>
        <p:spPr/>
        <p:txBody>
          <a:bodyPr/>
          <a:lstStyle/>
          <a:p>
            <a:pPr algn="ctr"/>
            <a:r>
              <a:rPr lang="cs-CZ" u="sng" dirty="0"/>
              <a:t>Ceny pohonných hmot</a:t>
            </a:r>
          </a:p>
        </p:txBody>
      </p:sp>
      <p:sp>
        <p:nvSpPr>
          <p:cNvPr id="4" name="Zástupný symbol pro text 3">
            <a:extLst>
              <a:ext uri="{FF2B5EF4-FFF2-40B4-BE49-F238E27FC236}">
                <a16:creationId xmlns:a16="http://schemas.microsoft.com/office/drawing/2014/main" id="{98328AA1-1670-488F-9712-A51F99C4E521}"/>
              </a:ext>
            </a:extLst>
          </p:cNvPr>
          <p:cNvSpPr>
            <a:spLocks noGrp="1"/>
          </p:cNvSpPr>
          <p:nvPr>
            <p:ph type="body" sz="quarter" idx="10"/>
          </p:nvPr>
        </p:nvSpPr>
        <p:spPr>
          <a:xfrm>
            <a:off x="444499" y="791560"/>
            <a:ext cx="8242300" cy="5274879"/>
          </a:xfrm>
        </p:spPr>
        <p:txBody>
          <a:bodyPr>
            <a:normAutofit fontScale="70000" lnSpcReduction="20000"/>
          </a:bodyPr>
          <a:lstStyle/>
          <a:p>
            <a:pPr algn="just"/>
            <a:r>
              <a:rPr lang="cs-CZ" dirty="0"/>
              <a:t>V roce 2021 se ceny benzínu Natural 95 pohybovaly od 27,91 Kč/l v 1. a 2. týdnu do 37,20 Kč/l ve 47. týdnu. Cena motorové nafty kolísala od 27,38 Kč/l v 2. týdnu do 36,13 Kč/l ve 46. týdnu. LPG měl nejnižší cenu v 1. týdnu sledovaného období, kdy dosáhla úrovně 12,57 Kč/l. Nejdráže se LPG prodával ve 43. týdnu za průměrnou cenu 17,73 Kč/l.</a:t>
            </a:r>
          </a:p>
          <a:p>
            <a:pPr algn="just"/>
            <a:r>
              <a:rPr lang="cs-CZ" dirty="0"/>
              <a:t>Ceny pohonných hmot v 1. pololetí 2022 skokově vzrostly v březnu  </a:t>
            </a:r>
          </a:p>
          <a:p>
            <a:pPr lvl="1" algn="just"/>
            <a:r>
              <a:rPr lang="cs-CZ" dirty="0"/>
              <a:t>V prvním pololetí 2022 se ceny benzínu Natural 95 pohybovaly v rozmezí od 35,88 Kč/l v 1. týdnu do 47,83 Kč/l ve 25. týdnu. Cena motorové nafty kolísala od 34,94 Kč/l z 2. týdne do 49,21 Kč/l v 11. týdnu. LPG měl nejnižší cenu v 9. týdnu sledovaného období, kdy dosáhla úrovně 16,60 Kč/l. Nejdráže se LPG prodával ve 12. týdnu za průměrnou cenu 23,10 Kč/l</a:t>
            </a:r>
          </a:p>
          <a:p>
            <a:pPr lvl="1" algn="just"/>
            <a:r>
              <a:rPr lang="cs-CZ" dirty="0"/>
              <a:t>Reakce státu na skokový růst cen PH v roce 2022</a:t>
            </a:r>
          </a:p>
          <a:p>
            <a:pPr lvl="2" algn="just"/>
            <a:r>
              <a:rPr lang="cs-CZ" dirty="0"/>
              <a:t>Kontrola marží Ministerstvem financí od března 2022</a:t>
            </a:r>
          </a:p>
          <a:p>
            <a:pPr lvl="2" algn="just"/>
            <a:r>
              <a:rPr lang="cs-CZ" dirty="0"/>
              <a:t>Zrušení povinnosti přimíchávat biosložky do pohonných hmot (zákon č. 142/2022 Sb. kterým se mění zákon č. 586/1992 Sb., o daních z příjmů, ve znění pozdějších předpisů, zákon č. 16/1993 Sb., o dani silniční, ve znění pozdějších předpisů, a zákon č. 201/2012 Sb., o ochraně ovzduší, ve znění pozdějších předpisů)</a:t>
            </a:r>
          </a:p>
          <a:p>
            <a:pPr lvl="2" algn="just"/>
            <a:r>
              <a:rPr lang="cs-CZ" dirty="0"/>
              <a:t>Dočasné snížení spotřební daně z pohonných hmot (novela zákona o spotřebních daních dočasně snížila SD z motorové nafty a bezolovnatého benzinu o 1,50 Kč/l, tj. </a:t>
            </a:r>
            <a:r>
              <a:rPr lang="pl-PL" dirty="0"/>
              <a:t>z 12,84 Kč/l na 11,34 Kč/l u bezolovnatého benzinu a u motorové nafty z 9,95 Kč/l na 8,45 Kč/l</a:t>
            </a:r>
            <a:r>
              <a:rPr lang="cs-CZ" dirty="0"/>
              <a:t> a to s účinností od 1. června 2022 do 30. září 2022). </a:t>
            </a:r>
            <a:r>
              <a:rPr lang="pl-PL" dirty="0"/>
              <a:t>U nafty zůstala snížená sazba do konce roku 2023.</a:t>
            </a:r>
            <a:endParaRPr lang="cs-CZ" dirty="0"/>
          </a:p>
          <a:p>
            <a:pPr lvl="2"/>
            <a:endParaRPr lang="cs-CZ" dirty="0"/>
          </a:p>
          <a:p>
            <a:pPr lvl="1"/>
            <a:endParaRPr lang="cs-CZ" dirty="0"/>
          </a:p>
        </p:txBody>
      </p:sp>
    </p:spTree>
    <p:extLst>
      <p:ext uri="{BB962C8B-B14F-4D97-AF65-F5344CB8AC3E}">
        <p14:creationId xmlns:p14="http://schemas.microsoft.com/office/powerpoint/2010/main" val="1940895945"/>
      </p:ext>
    </p:extLst>
  </p:cSld>
  <p:clrMapOvr>
    <a:masterClrMapping/>
  </p:clrMapOvr>
</p:sld>
</file>

<file path=ppt/theme/theme1.xml><?xml version="1.0" encoding="utf-8"?>
<a:theme xmlns:a="http://schemas.openxmlformats.org/drawingml/2006/main" name="Předloha V1">
  <a:themeElements>
    <a:clrScheme name="MPO">
      <a:dk1>
        <a:sysClr val="windowText" lastClr="000000"/>
      </a:dk1>
      <a:lt1>
        <a:srgbClr val="FFFFFF"/>
      </a:lt1>
      <a:dk2>
        <a:srgbClr val="004B8D"/>
      </a:dk2>
      <a:lt2>
        <a:srgbClr val="FFFFFF"/>
      </a:lt2>
      <a:accent1>
        <a:srgbClr val="FFFFFF"/>
      </a:accent1>
      <a:accent2>
        <a:srgbClr val="B9E0F7"/>
      </a:accent2>
      <a:accent3>
        <a:srgbClr val="13B5F4"/>
      </a:accent3>
      <a:accent4>
        <a:srgbClr val="0096D6"/>
      </a:accent4>
      <a:accent5>
        <a:srgbClr val="E31B23"/>
      </a:accent5>
      <a:accent6>
        <a:srgbClr val="B5121B"/>
      </a:accent6>
      <a:hlink>
        <a:srgbClr val="B9E0F7"/>
      </a:hlink>
      <a:folHlink>
        <a:srgbClr val="13B5F4"/>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Vlastní návr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Vlastní návr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Vlastní návr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1540</TotalTime>
  <Words>1855</Words>
  <Application>Microsoft Office PowerPoint</Application>
  <PresentationFormat>Předvádění na obrazovce (4:3)</PresentationFormat>
  <Paragraphs>215</Paragraphs>
  <Slides>23</Slides>
  <Notes>7</Notes>
  <HiddenSlides>0</HiddenSlides>
  <MMClips>0</MMClips>
  <ScaleCrop>false</ScaleCrop>
  <HeadingPairs>
    <vt:vector size="6" baseType="variant">
      <vt:variant>
        <vt:lpstr>Použitá písma</vt:lpstr>
      </vt:variant>
      <vt:variant>
        <vt:i4>4</vt:i4>
      </vt:variant>
      <vt:variant>
        <vt:lpstr>Motiv</vt:lpstr>
      </vt:variant>
      <vt:variant>
        <vt:i4>4</vt:i4>
      </vt:variant>
      <vt:variant>
        <vt:lpstr>Nadpisy snímků</vt:lpstr>
      </vt:variant>
      <vt:variant>
        <vt:i4>23</vt:i4>
      </vt:variant>
    </vt:vector>
  </HeadingPairs>
  <TitlesOfParts>
    <vt:vector size="31" baseType="lpstr">
      <vt:lpstr>Arial</vt:lpstr>
      <vt:lpstr>Calibri</vt:lpstr>
      <vt:lpstr>Calibri Light</vt:lpstr>
      <vt:lpstr>Wingdings</vt:lpstr>
      <vt:lpstr>Předloha V1</vt:lpstr>
      <vt:lpstr>2_Vlastní návrh</vt:lpstr>
      <vt:lpstr>1_Vlastní návrh</vt:lpstr>
      <vt:lpstr>Vlastní návrh</vt:lpstr>
      <vt:lpstr>Prezentace aplikace PowerPoint</vt:lpstr>
      <vt:lpstr>Kritické období – počátek blokace mobility, vyhlášení nouzového stavu v ČR snížení dopravy na minimum z důvodu obav virové nákazy</vt:lpstr>
      <vt:lpstr>Plánovaná zarážka rafinerie Litvínov</vt:lpstr>
      <vt:lpstr>Tolerance parametrů motorových paliv</vt:lpstr>
      <vt:lpstr>Legislativa</vt:lpstr>
      <vt:lpstr>TABULKA „ Porovnání cen pohonných hmot v Kč na ujetých 100 km“  Zveřejněno na webových stránkách MPO – aktualizováno pololetně:</vt:lpstr>
      <vt:lpstr> Legislativa EU</vt:lpstr>
      <vt:lpstr>Energetická krize</vt:lpstr>
      <vt:lpstr>Ceny pohonných hmot</vt:lpstr>
      <vt:lpstr>   Ceny pohonných hmot – grafy   (zdroj ČSÚ)</vt:lpstr>
      <vt:lpstr>Vývoj cen PHM v ČR, sousedících zemích a Maďarsku </vt:lpstr>
      <vt:lpstr>Sankce EU</vt:lpstr>
      <vt:lpstr>Sankce vs. dodávky ropy ropovodem Družba</vt:lpstr>
      <vt:lpstr>Národní plán obnovy a „RePOWER EU“</vt:lpstr>
      <vt:lpstr>Infrastruktura pro energetiku</vt:lpstr>
      <vt:lpstr>Projekt TAL +</vt:lpstr>
      <vt:lpstr>Projekty ČEPRO</vt:lpstr>
      <vt:lpstr> Růst cen energií</vt:lpstr>
      <vt:lpstr>Energetická krize - podpora</vt:lpstr>
      <vt:lpstr>Nařízení vlády č. 298/2022 Sb. o stanovení cen elektřiny a plynu v mimořádné tržní situaci</vt:lpstr>
      <vt:lpstr>Dočasný krizový rámec</vt:lpstr>
      <vt:lpstr>Další programy podpory podnikatelům ze strany MPO</vt:lpstr>
      <vt:lpstr>Prezentace aplikace PowerPoint</vt:lpstr>
    </vt:vector>
  </TitlesOfParts>
  <Company>Ministerstvo průmyslu a obchodu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č. 311/2006 Sb. O pohonných hmotách a čerpacích stanicích Vyhláška č. 133/2010 Sb., o požadavcích na kvalitu pohonných hmot</dc:title>
  <dc:creator>Šenych Pavel</dc:creator>
  <cp:lastModifiedBy>Zaplatílek Jan</cp:lastModifiedBy>
  <cp:revision>118</cp:revision>
  <cp:lastPrinted>2019-03-21T10:52:28Z</cp:lastPrinted>
  <dcterms:created xsi:type="dcterms:W3CDTF">2019-03-20T07:46:58Z</dcterms:created>
  <dcterms:modified xsi:type="dcterms:W3CDTF">2022-10-26T05:02:18Z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ba92a76-a6c4-4984-b898-a49fe77c5243_Enabled">
    <vt:lpwstr>true</vt:lpwstr>
  </property>
  <property fmtid="{D5CDD505-2E9C-101B-9397-08002B2CF9AE}" pid="3" name="MSIP_Label_1ba92a76-a6c4-4984-b898-a49fe77c5243_SetDate">
    <vt:lpwstr>2022-10-26T00:16:50Z</vt:lpwstr>
  </property>
  <property fmtid="{D5CDD505-2E9C-101B-9397-08002B2CF9AE}" pid="4" name="MSIP_Label_1ba92a76-a6c4-4984-b898-a49fe77c5243_Method">
    <vt:lpwstr>Privileged</vt:lpwstr>
  </property>
  <property fmtid="{D5CDD505-2E9C-101B-9397-08002B2CF9AE}" pid="5" name="MSIP_Label_1ba92a76-a6c4-4984-b898-a49fe77c5243_Name">
    <vt:lpwstr>Veřejné - s popiskem</vt:lpwstr>
  </property>
  <property fmtid="{D5CDD505-2E9C-101B-9397-08002B2CF9AE}" pid="6" name="MSIP_Label_1ba92a76-a6c4-4984-b898-a49fe77c5243_SiteId">
    <vt:lpwstr>1f9775f0-c6d0-40f3-b27c-91cb5bbd294a</vt:lpwstr>
  </property>
  <property fmtid="{D5CDD505-2E9C-101B-9397-08002B2CF9AE}" pid="7" name="MSIP_Label_1ba92a76-a6c4-4984-b898-a49fe77c5243_ActionId">
    <vt:lpwstr>e28467c3-a9a1-4844-9faa-33ead8077a64</vt:lpwstr>
  </property>
  <property fmtid="{D5CDD505-2E9C-101B-9397-08002B2CF9AE}" pid="8" name="MSIP_Label_1ba92a76-a6c4-4984-b898-a49fe77c5243_ContentBits">
    <vt:lpwstr>0</vt:lpwstr>
  </property>
</Properties>
</file>