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72" r:id="rId7"/>
    <p:sldId id="258" r:id="rId8"/>
    <p:sldId id="267" r:id="rId9"/>
    <p:sldId id="273" r:id="rId10"/>
    <p:sldId id="268" r:id="rId11"/>
    <p:sldId id="259" r:id="rId12"/>
    <p:sldId id="274" r:id="rId13"/>
    <p:sldId id="262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D55E2-4CEB-BA30-FE94-5528E8701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E685B3-0FB8-CB71-2B6C-2B125E92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21445-28B7-FFA3-FF81-48A01C84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4AFDA3-BB41-A2CB-1F65-B7FB8292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DDB82D-98E3-DFB2-9506-2BDFECD7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71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85720-8D80-B5B7-BF5B-A6FEAAEC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F9E25D-CA1A-6DB8-D274-D838AC5C4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DEA72-B30B-25C6-3ECD-DCEC996D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536961-CC1C-63E2-F894-92B29CBD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0B316-8FA7-0B7C-4FD4-51B6406D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1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3BD430-1452-A689-DDBF-D3881F210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543386-8621-29FE-5F93-5EAF5866E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BB620-23D8-8E5B-F74D-92CF5326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16DEE0-C6BE-1041-B3C4-82262929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7264F9-87AD-8614-5947-A75A03F8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6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879E0-3097-B3CA-16E8-78E1AD4C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ECFC2-5B74-2E3F-3B76-359AECBE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B40DC2-7D5B-F1BE-3DAA-54F9E9ED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B64238-7F52-7C07-2CB6-BDF025BB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D24A0-6A2F-CAD9-F9E2-6B063E4F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11505-CA9B-E27C-4B95-621EFF95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65DF82-31B3-30B0-D67A-49635CC7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0EC3F-6DD9-627C-1477-BDC974F4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1A88A-1C5E-FE2F-6BE3-F1C37DBB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FC8D2-FCC4-C4D3-4646-32AB3ED3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8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D2396-4F54-F8E9-4768-B9D63396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D2CDF-356D-6E69-C509-170A90833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EAF5FB-3988-F5D7-A415-9295C3204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FD7558-8DE8-274E-B524-A78B00D3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497C3C-DA89-5196-CC3C-A280F66D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E932F7-53CD-0527-38EE-ADB94EFF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64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3B621-A031-8278-B8F5-A2ADDFB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29DA0B-2AE0-F7F3-F02A-08125A2D8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2663E8-07E8-25B2-3819-16D342377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843429-A1FD-98A9-E392-BB65059D0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58B584-4662-ADA8-3490-45F145EDB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217C61-43FE-4A62-FF82-F65EEF26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D835BB-F06E-8EAE-8DDA-634F8F6B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E27260-370E-B646-6628-1D8CF39A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66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C7F8E-69AE-12E4-87A7-A70AC510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06985C-E1EB-BD63-C026-03F1AFB0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AB5DBF-B71D-689F-8F70-D4DC2562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1ED8E9-F528-DC86-AC57-A6C8E84A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58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1ED6CA-3B8F-7B0F-A914-866471C8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E67273-11A2-E235-CA55-D9C01074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9A9727-BFA6-0D38-BAD1-B7D010A6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0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07F37-F829-21B0-B06C-DCA1F16C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E056B-ADEF-A193-8ADC-B5F605C95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F2DAE8-C0C8-A5CA-5836-F370E628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A79B00-0332-0583-8039-14A6ECA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BBB07D-D685-DBBD-0AF5-0E1AA9D2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0C2589-D46E-5EB8-7628-79EA94C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69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4D6F9-DFD9-14EC-66D8-53339487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2B9824-8D3E-C9A5-58C7-A95A98B87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BAECB2-FD8D-8E1E-909E-CE74074C5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5C413E-BA4B-6DC9-408A-86E5FCE5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57ADA-81D5-BB17-2ED5-AC910745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F161D8-A06B-3FF7-B948-81E95277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A60186-3A38-6EC4-C7E6-42F0220C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C26D1D-DBBB-DF01-2804-76F833A5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C2AF31-6665-5918-A508-469349F7D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D388-63EE-4AE0-8138-ACB7C6B2ED9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FA651B-BA8A-3499-FA75-04CBAD07A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EBF4C-6D97-82E7-3F2B-AAC64270B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4503-6C28-426F-9F7A-0CAB2595E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8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DCF01-C4C5-3D86-D61A-9991EF9B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655286"/>
            <a:ext cx="4224048" cy="2610042"/>
          </a:xfrm>
        </p:spPr>
        <p:txBody>
          <a:bodyPr>
            <a:normAutofit/>
          </a:bodyPr>
          <a:lstStyle/>
          <a:p>
            <a:pPr algn="l"/>
            <a:r>
              <a:rPr lang="cs-CZ" sz="5000" b="0" i="1" dirty="0">
                <a:solidFill>
                  <a:srgbClr val="FFFFFF"/>
                </a:solidFill>
                <a:effectLst/>
                <a:latin typeface="Barlow" panose="020B0604020202020204" pitchFamily="2" charset="-18"/>
              </a:rPr>
              <a:t>Býci a medvědi bojují o černé zlato</a:t>
            </a:r>
            <a:endParaRPr lang="cs-CZ" sz="50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5C9408-6AFE-8735-70D1-A4AEC8178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6" y="4568509"/>
            <a:ext cx="3405900" cy="1510180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>
                <a:solidFill>
                  <a:srgbClr val="FFFFFF"/>
                </a:solidFill>
              </a:rPr>
              <a:t>Štěpán Křeček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Hlavní ekonom BH </a:t>
            </a:r>
            <a:r>
              <a:rPr lang="cs-CZ" sz="1800" dirty="0" err="1">
                <a:solidFill>
                  <a:srgbClr val="FFFFFF"/>
                </a:solidFill>
              </a:rPr>
              <a:t>Securities</a:t>
            </a:r>
            <a:r>
              <a:rPr lang="cs-CZ" sz="1800" dirty="0">
                <a:solidFill>
                  <a:srgbClr val="FFFFFF"/>
                </a:solidFill>
              </a:rPr>
              <a:t> a.s.</a:t>
            </a:r>
          </a:p>
          <a:p>
            <a:pPr algn="l"/>
            <a:endParaRPr lang="cs-CZ" sz="1600" dirty="0">
              <a:solidFill>
                <a:srgbClr val="FFFFFF"/>
              </a:solidFill>
            </a:endParaRPr>
          </a:p>
          <a:p>
            <a:pPr algn="l"/>
            <a:r>
              <a:rPr lang="cs-CZ" sz="1400" dirty="0" err="1">
                <a:solidFill>
                  <a:srgbClr val="FFFFFF"/>
                </a:solidFill>
              </a:rPr>
              <a:t>PETROLsummit</a:t>
            </a:r>
            <a:r>
              <a:rPr lang="cs-CZ" sz="1400" dirty="0">
                <a:solidFill>
                  <a:srgbClr val="FFFFFF"/>
                </a:solidFill>
              </a:rPr>
              <a:t> 2022</a:t>
            </a: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Přihlášení | BH Securities">
            <a:extLst>
              <a:ext uri="{FF2B5EF4-FFF2-40B4-BE49-F238E27FC236}">
                <a16:creationId xmlns:a16="http://schemas.microsoft.com/office/drawing/2014/main" id="{14088F4D-C3C8-3A5C-1264-DA1E6118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617" y="2524915"/>
            <a:ext cx="4414137" cy="2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783BA6-9CEC-EEE6-8125-45D98FB8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Výhled na následující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1B409-516B-3D5B-47D1-4DF654C3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4" y="1399427"/>
            <a:ext cx="5040145" cy="4635613"/>
          </a:xfrm>
        </p:spPr>
        <p:txBody>
          <a:bodyPr>
            <a:normAutofit/>
          </a:bodyPr>
          <a:lstStyle/>
          <a:p>
            <a:r>
              <a:rPr lang="cs-CZ" dirty="0"/>
              <a:t>Komodity bývají nejdražší na vrcholu hospodářského cyklu</a:t>
            </a:r>
          </a:p>
          <a:p>
            <a:r>
              <a:rPr lang="cs-CZ" dirty="0"/>
              <a:t>Ekonomická recese bude snižovat poptávku po ropě</a:t>
            </a:r>
          </a:p>
          <a:p>
            <a:r>
              <a:rPr lang="cs-CZ" dirty="0"/>
              <a:t>Na klesající poptávku bude reagovat OPEC+</a:t>
            </a:r>
          </a:p>
          <a:p>
            <a:r>
              <a:rPr lang="cs-CZ" dirty="0"/>
              <a:t>USA bojují za nižší cenu ropy</a:t>
            </a:r>
          </a:p>
          <a:p>
            <a:r>
              <a:rPr lang="cs-CZ" dirty="0"/>
              <a:t>Cena ropy se postupně vrací k dlouhodobému průměru</a:t>
            </a:r>
          </a:p>
        </p:txBody>
      </p:sp>
      <p:pic>
        <p:nvPicPr>
          <p:cNvPr id="4" name="Picture 4" descr="Přihlášení | BH Securities">
            <a:extLst>
              <a:ext uri="{FF2B5EF4-FFF2-40B4-BE49-F238E27FC236}">
                <a16:creationId xmlns:a16="http://schemas.microsoft.com/office/drawing/2014/main" id="{3F57DB5A-7E78-7B1C-EA48-8F6EFFFF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4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B04EE2FE-6CCB-CDB7-B9CB-B38965206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86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9A3A15-6239-D3C9-1C4F-3C7050F5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Býk jde do důchodu a medvědice je v porodnici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řihlášení | BH Securities">
            <a:extLst>
              <a:ext uri="{FF2B5EF4-FFF2-40B4-BE49-F238E27FC236}">
                <a16:creationId xmlns:a16="http://schemas.microsoft.com/office/drawing/2014/main" id="{32DF6842-03AE-2868-31EC-072A06AB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1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783BA6-9CEC-EEE6-8125-45D98FB8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Vliv na ceny pohonných hmot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1B409-516B-3D5B-47D1-4DF654C3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4" y="1399427"/>
            <a:ext cx="5040145" cy="4635613"/>
          </a:xfrm>
        </p:spPr>
        <p:txBody>
          <a:bodyPr>
            <a:normAutofit/>
          </a:bodyPr>
          <a:lstStyle/>
          <a:p>
            <a:r>
              <a:rPr lang="cs-CZ" dirty="0"/>
              <a:t>Ropa je stále drahá</a:t>
            </a:r>
          </a:p>
          <a:p>
            <a:r>
              <a:rPr lang="cs-CZ" dirty="0"/>
              <a:t>Silný dolar zvyšuje korunovou cenu pohonných hmot</a:t>
            </a:r>
          </a:p>
          <a:p>
            <a:r>
              <a:rPr lang="cs-CZ" dirty="0"/>
              <a:t>Rozdílné zdanění benzínu a nafty</a:t>
            </a:r>
          </a:p>
          <a:p>
            <a:r>
              <a:rPr lang="cs-CZ" dirty="0"/>
              <a:t>Rozdíl v ceně benzínu a nafty</a:t>
            </a:r>
          </a:p>
          <a:p>
            <a:r>
              <a:rPr lang="cs-CZ" dirty="0"/>
              <a:t>Vlády se snaží zabránit nedostatku ropy</a:t>
            </a:r>
          </a:p>
          <a:p>
            <a:r>
              <a:rPr lang="cs-CZ" dirty="0"/>
              <a:t>Na petrochemický průmysl bude uvalena </a:t>
            </a:r>
            <a:r>
              <a:rPr lang="cs-CZ" dirty="0" err="1"/>
              <a:t>windfall</a:t>
            </a:r>
            <a:r>
              <a:rPr lang="cs-CZ" dirty="0"/>
              <a:t> tax</a:t>
            </a:r>
          </a:p>
          <a:p>
            <a:endParaRPr lang="cs-CZ" dirty="0"/>
          </a:p>
        </p:txBody>
      </p:sp>
      <p:pic>
        <p:nvPicPr>
          <p:cNvPr id="4" name="Picture 4" descr="Přihlášení | BH Securities">
            <a:extLst>
              <a:ext uri="{FF2B5EF4-FFF2-40B4-BE49-F238E27FC236}">
                <a16:creationId xmlns:a16="http://schemas.microsoft.com/office/drawing/2014/main" id="{BF543814-A454-D297-F887-15DCB21C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7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83EC5-C9B6-C29A-3817-AC705F18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Vývoj ceny benzínu a nafty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DD4AC0-2F7A-9E40-FF9A-34DA68980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191" y="1863801"/>
            <a:ext cx="9203617" cy="4440746"/>
          </a:xfrm>
          <a:prstGeom prst="rect">
            <a:avLst/>
          </a:prstGeom>
        </p:spPr>
      </p:pic>
      <p:pic>
        <p:nvPicPr>
          <p:cNvPr id="6" name="Picture 4" descr="Přihlášení | BH Securities">
            <a:extLst>
              <a:ext uri="{FF2B5EF4-FFF2-40B4-BE49-F238E27FC236}">
                <a16:creationId xmlns:a16="http://schemas.microsoft.com/office/drawing/2014/main" id="{9B8AB47A-24AF-B415-51B9-A029972F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6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DCF01-C4C5-3D86-D61A-9991EF9B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655286"/>
            <a:ext cx="4224048" cy="2610042"/>
          </a:xfrm>
        </p:spPr>
        <p:txBody>
          <a:bodyPr>
            <a:normAutofit/>
          </a:bodyPr>
          <a:lstStyle/>
          <a:p>
            <a:pPr algn="l"/>
            <a:r>
              <a:rPr lang="cs-CZ" sz="5000" b="0" i="1" dirty="0">
                <a:solidFill>
                  <a:srgbClr val="FFFFFF"/>
                </a:solidFill>
                <a:effectLst/>
                <a:latin typeface="Barlow" panose="020B0604020202020204" pitchFamily="2" charset="-18"/>
              </a:rPr>
              <a:t>Býci a medvědi bojují o černé zlato</a:t>
            </a:r>
            <a:endParaRPr lang="cs-CZ" sz="50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5C9408-6AFE-8735-70D1-A4AEC8178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6" y="4568509"/>
            <a:ext cx="3405900" cy="1510180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>
                <a:solidFill>
                  <a:srgbClr val="FFFFFF"/>
                </a:solidFill>
              </a:rPr>
              <a:t>Štěpán Křeček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Hlavní ekonom BH </a:t>
            </a:r>
            <a:r>
              <a:rPr lang="cs-CZ" sz="1800" dirty="0" err="1">
                <a:solidFill>
                  <a:srgbClr val="FFFFFF"/>
                </a:solidFill>
              </a:rPr>
              <a:t>Securities</a:t>
            </a:r>
            <a:r>
              <a:rPr lang="cs-CZ" sz="1800" dirty="0">
                <a:solidFill>
                  <a:srgbClr val="FFFFFF"/>
                </a:solidFill>
              </a:rPr>
              <a:t> a.s.</a:t>
            </a:r>
          </a:p>
          <a:p>
            <a:pPr algn="l"/>
            <a:endParaRPr lang="cs-CZ" sz="1600" dirty="0">
              <a:solidFill>
                <a:srgbClr val="FFFFFF"/>
              </a:solidFill>
            </a:endParaRPr>
          </a:p>
          <a:p>
            <a:pPr algn="l"/>
            <a:r>
              <a:rPr lang="cs-CZ" sz="1400" dirty="0" err="1">
                <a:solidFill>
                  <a:srgbClr val="FFFFFF"/>
                </a:solidFill>
              </a:rPr>
              <a:t>PETROLsummit</a:t>
            </a:r>
            <a:r>
              <a:rPr lang="cs-CZ" sz="1400" dirty="0">
                <a:solidFill>
                  <a:srgbClr val="FFFFFF"/>
                </a:solidFill>
              </a:rPr>
              <a:t> 2022</a:t>
            </a: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  <a:p>
            <a:pPr algn="l"/>
            <a:endParaRPr lang="cs-CZ" sz="5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Přihlášení | BH Securities">
            <a:extLst>
              <a:ext uri="{FF2B5EF4-FFF2-40B4-BE49-F238E27FC236}">
                <a16:creationId xmlns:a16="http://schemas.microsoft.com/office/drawing/2014/main" id="{14088F4D-C3C8-3A5C-1264-DA1E6118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617" y="2524915"/>
            <a:ext cx="4414137" cy="2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4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BDE05-2BA0-8019-80A8-3848C9A9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Příchod pandemie koronaviru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E7EAF-74C0-CB1D-5C71-0F81C2AF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4" y="1399427"/>
            <a:ext cx="5040145" cy="4635613"/>
          </a:xfrm>
        </p:spPr>
        <p:txBody>
          <a:bodyPr>
            <a:normAutofit/>
          </a:bodyPr>
          <a:lstStyle/>
          <a:p>
            <a:r>
              <a:rPr lang="cs-CZ" dirty="0"/>
              <a:t>Ekonomika zažila nebývalý šok</a:t>
            </a:r>
          </a:p>
          <a:p>
            <a:r>
              <a:rPr lang="cs-CZ" dirty="0"/>
              <a:t>Poptávka po ropě dramaticky klesla</a:t>
            </a:r>
          </a:p>
          <a:p>
            <a:r>
              <a:rPr lang="cs-CZ" dirty="0"/>
              <a:t>V USA se obchodovala ropa za zápornou cenu</a:t>
            </a:r>
          </a:p>
          <a:p>
            <a:r>
              <a:rPr lang="cs-CZ" dirty="0"/>
              <a:t>Akcie ropných společností padaly na dlouhodobá minima</a:t>
            </a:r>
          </a:p>
          <a:p>
            <a:r>
              <a:rPr lang="cs-CZ" dirty="0"/>
              <a:t>Zavíraly se některé čerpací stanice</a:t>
            </a:r>
          </a:p>
          <a:p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B4BC5F2-BE12-8C52-6E3D-98C5C4FA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5878347" cy="2028825"/>
          </a:xfrm>
          <a:prstGeom prst="rect">
            <a:avLst/>
          </a:prstGeom>
        </p:spPr>
      </p:pic>
      <p:pic>
        <p:nvPicPr>
          <p:cNvPr id="2052" name="Picture 4" descr="Přihlášení | BH Securities">
            <a:extLst>
              <a:ext uri="{FF2B5EF4-FFF2-40B4-BE49-F238E27FC236}">
                <a16:creationId xmlns:a16="http://schemas.microsoft.com/office/drawing/2014/main" id="{C328B49B-B138-32D2-9645-07818313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1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74879C-2E87-48D8-E8E7-ECD3AC26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  <p:pic>
        <p:nvPicPr>
          <p:cNvPr id="4" name="Picture 4" descr="Přihlášení | BH Securities">
            <a:extLst>
              <a:ext uri="{FF2B5EF4-FFF2-40B4-BE49-F238E27FC236}">
                <a16:creationId xmlns:a16="http://schemas.microsoft.com/office/drawing/2014/main" id="{40A90C29-2EB8-0840-0677-C40627DC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9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789358D5-0CB9-7BBC-F940-713EE478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121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76089A-8340-FDDA-4A92-35D36878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Medvěd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zabil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býka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řihlášení | BH Securities">
            <a:extLst>
              <a:ext uri="{FF2B5EF4-FFF2-40B4-BE49-F238E27FC236}">
                <a16:creationId xmlns:a16="http://schemas.microsoft.com/office/drawing/2014/main" id="{CCA5B563-2094-C9B3-814F-A2C1BE17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4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D2F71-9637-CB94-63B3-E5ACEB5A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Monetární a fiskální expanze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65BB4-0B73-22AB-3718-A9A68DA2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4" y="1399427"/>
            <a:ext cx="5040145" cy="4635613"/>
          </a:xfrm>
        </p:spPr>
        <p:txBody>
          <a:bodyPr>
            <a:normAutofit/>
          </a:bodyPr>
          <a:lstStyle/>
          <a:p>
            <a:r>
              <a:rPr lang="cs-CZ" dirty="0"/>
              <a:t>Centrální banky a vlády reagovaly na pandemii</a:t>
            </a:r>
          </a:p>
          <a:p>
            <a:r>
              <a:rPr lang="cs-CZ" dirty="0"/>
              <a:t>Začátkem roku 2021 se cena ropy dostala na </a:t>
            </a:r>
            <a:r>
              <a:rPr lang="cs-CZ" dirty="0" err="1"/>
              <a:t>předpancemickou</a:t>
            </a:r>
            <a:r>
              <a:rPr lang="cs-CZ" dirty="0"/>
              <a:t> úroveň</a:t>
            </a:r>
          </a:p>
          <a:p>
            <a:r>
              <a:rPr lang="cs-CZ" dirty="0"/>
              <a:t>Krize měla mít podobu V</a:t>
            </a:r>
          </a:p>
          <a:p>
            <a:r>
              <a:rPr lang="cs-CZ" dirty="0"/>
              <a:t>Ztráty byly postupně smazávány</a:t>
            </a:r>
          </a:p>
        </p:txBody>
      </p:sp>
      <p:pic>
        <p:nvPicPr>
          <p:cNvPr id="4" name="Picture 4" descr="Přihlášení | BH Securities">
            <a:extLst>
              <a:ext uri="{FF2B5EF4-FFF2-40B4-BE49-F238E27FC236}">
                <a16:creationId xmlns:a16="http://schemas.microsoft.com/office/drawing/2014/main" id="{70D91131-39B1-62A4-6E46-4AE77870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3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74879C-2E87-48D8-E8E7-ECD3AC26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  <p:pic>
        <p:nvPicPr>
          <p:cNvPr id="2" name="Picture 4" descr="Přihlášení | BH Securities">
            <a:extLst>
              <a:ext uri="{FF2B5EF4-FFF2-40B4-BE49-F238E27FC236}">
                <a16:creationId xmlns:a16="http://schemas.microsoft.com/office/drawing/2014/main" id="{6E3EE559-55CF-2B87-30E3-2C0A4B37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0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CB36870-58CA-4758-84D8-34E5B29B9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68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E2AD64-35ED-BA4D-78C3-BCF62565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Býci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hodují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medvědi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žebrají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Přihlášení | BH Securities">
            <a:extLst>
              <a:ext uri="{FF2B5EF4-FFF2-40B4-BE49-F238E27FC236}">
                <a16:creationId xmlns:a16="http://schemas.microsoft.com/office/drawing/2014/main" id="{BBF3D657-5FF6-BDFF-91AA-E90DCCC0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2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ABEA72-D0C2-5387-1408-FA924FC6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Válka na Ukrajině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4B912-03C5-4A1F-B0FD-AB56BA424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654" y="1399427"/>
            <a:ext cx="5040145" cy="4635613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Trhy ovládla panika</a:t>
            </a:r>
          </a:p>
          <a:p>
            <a:r>
              <a:rPr lang="cs-CZ" sz="2600" dirty="0"/>
              <a:t>Obavy o nedostatek ropy katapultovaly cenu až ke 140 dolarům za barel</a:t>
            </a:r>
          </a:p>
          <a:p>
            <a:r>
              <a:rPr lang="cs-CZ" sz="2600" dirty="0"/>
              <a:t>Energetická krize se přenáší i na ropný trh</a:t>
            </a:r>
          </a:p>
          <a:p>
            <a:r>
              <a:rPr lang="cs-CZ" sz="2600" dirty="0"/>
              <a:t>Inflace ve světě narůstá</a:t>
            </a:r>
          </a:p>
          <a:p>
            <a:r>
              <a:rPr lang="cs-CZ" sz="2600" dirty="0"/>
              <a:t>Centrální banky utahují měnovou politiku, vlády dál rozhazují</a:t>
            </a:r>
          </a:p>
          <a:p>
            <a:r>
              <a:rPr lang="cs-CZ" sz="2600" dirty="0"/>
              <a:t>Kurz dolaru posiluje</a:t>
            </a:r>
          </a:p>
          <a:p>
            <a:r>
              <a:rPr lang="cs-CZ" sz="2600" dirty="0"/>
              <a:t>Mnohé státy skončí v recesi</a:t>
            </a:r>
          </a:p>
        </p:txBody>
      </p:sp>
      <p:pic>
        <p:nvPicPr>
          <p:cNvPr id="4" name="Picture 4" descr="Přihlášení | BH Securities">
            <a:extLst>
              <a:ext uri="{FF2B5EF4-FFF2-40B4-BE49-F238E27FC236}">
                <a16:creationId xmlns:a16="http://schemas.microsoft.com/office/drawing/2014/main" id="{62376069-913F-8198-63D6-8DF081DE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844C92-9705-5D2A-40AE-93223F59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33800"/>
            <a:ext cx="58674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74879C-2E87-48D8-E8E7-ECD3AC26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  <p:pic>
        <p:nvPicPr>
          <p:cNvPr id="2" name="Picture 4" descr="Přihlášení | BH Securities">
            <a:extLst>
              <a:ext uri="{FF2B5EF4-FFF2-40B4-BE49-F238E27FC236}">
                <a16:creationId xmlns:a16="http://schemas.microsoft.com/office/drawing/2014/main" id="{6667BC8A-2E5F-25DE-D34E-3AA18241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07" y="0"/>
            <a:ext cx="19031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43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248</Words>
  <Application>Microsoft Office PowerPoint</Application>
  <PresentationFormat>Širokoúhlá obrazovka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Barlow</vt:lpstr>
      <vt:lpstr>Calibri</vt:lpstr>
      <vt:lpstr>Calibri Light</vt:lpstr>
      <vt:lpstr>Motiv Office</vt:lpstr>
      <vt:lpstr>Býci a medvědi bojují o černé zlato</vt:lpstr>
      <vt:lpstr>Příchod pandemie koronaviru</vt:lpstr>
      <vt:lpstr>Prezentace aplikace PowerPoint</vt:lpstr>
      <vt:lpstr>Medvěd zabil býka</vt:lpstr>
      <vt:lpstr>Monetární a fiskální expanze</vt:lpstr>
      <vt:lpstr>Prezentace aplikace PowerPoint</vt:lpstr>
      <vt:lpstr>Býci hodují a medvědi žebrají</vt:lpstr>
      <vt:lpstr>Válka na Ukrajině</vt:lpstr>
      <vt:lpstr>Prezentace aplikace PowerPoint</vt:lpstr>
      <vt:lpstr>Výhled na následující období</vt:lpstr>
      <vt:lpstr>Býk jde do důchodu a medvědice je v porodnici</vt:lpstr>
      <vt:lpstr>Vliv na ceny pohonných hmot</vt:lpstr>
      <vt:lpstr>Vývoj ceny benzínu a nafty</vt:lpstr>
      <vt:lpstr>Býci a medvědi bojují o černé zlato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Býci a medvědi bojují o černé zlato</dc:title>
  <dc:creator>Štěpán Křeček</dc:creator>
  <cp:lastModifiedBy>Štěpán Křeček</cp:lastModifiedBy>
  <cp:revision>5</cp:revision>
  <dcterms:created xsi:type="dcterms:W3CDTF">2022-10-25T17:12:32Z</dcterms:created>
  <dcterms:modified xsi:type="dcterms:W3CDTF">2022-10-25T18:36:54Z</dcterms:modified>
</cp:coreProperties>
</file>