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57" r:id="rId5"/>
    <p:sldId id="259" r:id="rId6"/>
    <p:sldId id="260" r:id="rId7"/>
    <p:sldId id="261" r:id="rId8"/>
    <p:sldId id="262" r:id="rId9"/>
    <p:sldId id="263" r:id="rId10"/>
    <p:sldId id="265" r:id="rId11"/>
    <p:sldId id="267" r:id="rId12"/>
    <p:sldId id="264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4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C250-AAA8-4465-A8AD-BF5E27D9A52B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BFB3-3441-4043-B662-2DEF985C3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596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C250-AAA8-4465-A8AD-BF5E27D9A52B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BFB3-3441-4043-B662-2DEF985C3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224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C250-AAA8-4465-A8AD-BF5E27D9A52B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BFB3-3441-4043-B662-2DEF985C3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639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C250-AAA8-4465-A8AD-BF5E27D9A52B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BFB3-3441-4043-B662-2DEF985C3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387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C250-AAA8-4465-A8AD-BF5E27D9A52B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BFB3-3441-4043-B662-2DEF985C3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14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C250-AAA8-4465-A8AD-BF5E27D9A52B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BFB3-3441-4043-B662-2DEF985C3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6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C250-AAA8-4465-A8AD-BF5E27D9A52B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BFB3-3441-4043-B662-2DEF985C3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027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C250-AAA8-4465-A8AD-BF5E27D9A52B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BFB3-3441-4043-B662-2DEF985C3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19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C250-AAA8-4465-A8AD-BF5E27D9A52B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BFB3-3441-4043-B662-2DEF985C3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21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C250-AAA8-4465-A8AD-BF5E27D9A52B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BFB3-3441-4043-B662-2DEF985C3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69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C250-AAA8-4465-A8AD-BF5E27D9A52B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BFB3-3441-4043-B662-2DEF985C3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60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7C250-AAA8-4465-A8AD-BF5E27D9A52B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DBFB3-3441-4043-B662-2DEF985C3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86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228045" y="296215"/>
            <a:ext cx="98265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Vývoj CNG v České republice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369713" y="1262128"/>
            <a:ext cx="9362941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cs-CZ" sz="2500" dirty="0" smtClean="0"/>
          </a:p>
          <a:p>
            <a:pPr>
              <a:spcBef>
                <a:spcPts val="600"/>
              </a:spcBef>
            </a:pPr>
            <a:endParaRPr lang="cs-CZ" sz="2500" dirty="0" smtClean="0"/>
          </a:p>
          <a:p>
            <a:pPr>
              <a:spcBef>
                <a:spcPts val="600"/>
              </a:spcBef>
            </a:pPr>
            <a:endParaRPr lang="cs-CZ" sz="2500" dirty="0"/>
          </a:p>
          <a:p>
            <a:pPr>
              <a:spcBef>
                <a:spcPts val="600"/>
              </a:spcBef>
            </a:pPr>
            <a:endParaRPr lang="cs-CZ" sz="2500" dirty="0" smtClean="0"/>
          </a:p>
          <a:p>
            <a:pPr>
              <a:spcBef>
                <a:spcPts val="600"/>
              </a:spcBef>
            </a:pPr>
            <a:endParaRPr lang="cs-CZ" sz="2500" dirty="0"/>
          </a:p>
          <a:p>
            <a:pPr>
              <a:spcBef>
                <a:spcPts val="600"/>
              </a:spcBef>
            </a:pPr>
            <a:r>
              <a:rPr lang="cs-CZ" sz="2500" dirty="0" smtClean="0"/>
              <a:t>Václav Holovčák</a:t>
            </a:r>
          </a:p>
          <a:p>
            <a:pPr>
              <a:spcBef>
                <a:spcPts val="600"/>
              </a:spcBef>
            </a:pPr>
            <a:r>
              <a:rPr lang="cs-CZ" sz="2500" dirty="0" err="1" smtClean="0"/>
              <a:t>Bonett</a:t>
            </a:r>
            <a:r>
              <a:rPr lang="cs-CZ" sz="2500" dirty="0" smtClean="0"/>
              <a:t> </a:t>
            </a:r>
            <a:r>
              <a:rPr lang="cs-CZ" sz="2500" dirty="0" err="1" smtClean="0"/>
              <a:t>Gas</a:t>
            </a:r>
            <a:r>
              <a:rPr lang="cs-CZ" sz="2500" dirty="0" smtClean="0"/>
              <a:t> </a:t>
            </a:r>
            <a:r>
              <a:rPr lang="cs-CZ" sz="2500" dirty="0" err="1" smtClean="0"/>
              <a:t>Invetment</a:t>
            </a:r>
            <a:r>
              <a:rPr lang="cs-CZ" sz="2500" dirty="0" smtClean="0"/>
              <a:t>, a.s.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Místopředseda představenstva</a:t>
            </a:r>
            <a:endParaRPr lang="cs-CZ" sz="25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9355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5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228045" y="296215"/>
            <a:ext cx="91182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Palivový mix</a:t>
            </a:r>
            <a:endParaRPr lang="cs-CZ" sz="5000" b="1" dirty="0">
              <a:solidFill>
                <a:srgbClr val="0024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369713" y="1262128"/>
            <a:ext cx="9697791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500" dirty="0" smtClean="0"/>
              <a:t>Palivový mix: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500" dirty="0" smtClean="0"/>
              <a:t>Krátkodobý, do 2025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500" dirty="0" smtClean="0"/>
              <a:t>Benzín, nafta, hybrid, CNG, LPG, LNG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500" dirty="0" smtClean="0"/>
              <a:t>Střednědobý 2025-2035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500" dirty="0" smtClean="0"/>
              <a:t>Benzín, hybrid, EV, CNG, LNG, </a:t>
            </a:r>
            <a:r>
              <a:rPr lang="cs-CZ" sz="2500" dirty="0" err="1" smtClean="0"/>
              <a:t>bioCNG</a:t>
            </a:r>
            <a:r>
              <a:rPr lang="cs-CZ" sz="2500" dirty="0" smtClean="0"/>
              <a:t>/LNG, E-</a:t>
            </a:r>
            <a:r>
              <a:rPr lang="cs-CZ" sz="2500" dirty="0" err="1" smtClean="0"/>
              <a:t>gas</a:t>
            </a:r>
            <a:endParaRPr lang="cs-CZ" sz="2500" dirty="0" smtClean="0"/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500" dirty="0" smtClean="0"/>
              <a:t>Dlouhodobý, po 2035</a:t>
            </a:r>
            <a:endParaRPr lang="cs-CZ" sz="2500" dirty="0"/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500" dirty="0" smtClean="0"/>
              <a:t>EV, </a:t>
            </a:r>
            <a:r>
              <a:rPr lang="cs-CZ" sz="2500" dirty="0" err="1" smtClean="0"/>
              <a:t>bioCNG</a:t>
            </a:r>
            <a:r>
              <a:rPr lang="cs-CZ" sz="2500" dirty="0" smtClean="0"/>
              <a:t>/LNG, uhlíkově </a:t>
            </a:r>
            <a:r>
              <a:rPr lang="cs-CZ" sz="2500" smtClean="0"/>
              <a:t>neutrální pohony a syntetická paliva</a:t>
            </a:r>
            <a:endParaRPr lang="cs-CZ" sz="2500" dirty="0" smtClean="0"/>
          </a:p>
          <a:p>
            <a:pPr>
              <a:spcBef>
                <a:spcPts val="600"/>
              </a:spcBef>
            </a:pPr>
            <a:endParaRPr lang="cs-CZ" sz="2500" dirty="0" smtClean="0"/>
          </a:p>
          <a:p>
            <a:pPr>
              <a:spcBef>
                <a:spcPts val="600"/>
              </a:spcBef>
            </a:pPr>
            <a:r>
              <a:rPr lang="cs-CZ" sz="2500" dirty="0" smtClean="0"/>
              <a:t>Biopaliva nebyla posuzována…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9355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35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228045" y="309094"/>
            <a:ext cx="91182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smtClean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Budoucí </a:t>
            </a:r>
            <a:r>
              <a:rPr lang="cs-CZ" sz="5000" b="1" smtClean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stav CNG?</a:t>
            </a:r>
            <a:r>
              <a:rPr lang="cs-CZ" sz="5000" b="1" smtClean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sz="5000" b="1" dirty="0">
              <a:solidFill>
                <a:srgbClr val="0024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382592" y="1262128"/>
            <a:ext cx="9809408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500" dirty="0" smtClean="0"/>
              <a:t>Celkem CNG stanic:	159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75% vlastní a provozuje 6 společností</a:t>
            </a:r>
          </a:p>
          <a:p>
            <a:pPr>
              <a:spcBef>
                <a:spcPts val="600"/>
              </a:spcBef>
            </a:pPr>
            <a:r>
              <a:rPr lang="cs-CZ" sz="2500" dirty="0"/>
              <a:t> </a:t>
            </a:r>
            <a:endParaRPr lang="cs-CZ" sz="2500" dirty="0" smtClean="0"/>
          </a:p>
          <a:p>
            <a:pPr>
              <a:spcBef>
                <a:spcPts val="600"/>
              </a:spcBef>
            </a:pPr>
            <a:endParaRPr lang="cs-CZ" sz="2500" dirty="0"/>
          </a:p>
          <a:p>
            <a:pPr>
              <a:spcBef>
                <a:spcPts val="600"/>
              </a:spcBef>
            </a:pPr>
            <a:r>
              <a:rPr lang="cs-CZ" sz="25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cs-CZ" sz="2500" dirty="0"/>
              <a:t> </a:t>
            </a:r>
            <a:endParaRPr lang="cs-CZ" sz="2500" dirty="0" smtClean="0"/>
          </a:p>
          <a:p>
            <a:pPr>
              <a:spcBef>
                <a:spcPts val="600"/>
              </a:spcBef>
            </a:pPr>
            <a:endParaRPr lang="cs-CZ" sz="2500" dirty="0"/>
          </a:p>
          <a:p>
            <a:pPr>
              <a:spcBef>
                <a:spcPts val="600"/>
              </a:spcBef>
            </a:pPr>
            <a:r>
              <a:rPr lang="cs-CZ" sz="2500" dirty="0" smtClean="0"/>
              <a:t> </a:t>
            </a:r>
          </a:p>
          <a:p>
            <a:pPr>
              <a:spcBef>
                <a:spcPts val="600"/>
              </a:spcBef>
            </a:pPr>
            <a:endParaRPr lang="cs-CZ" sz="2500" dirty="0"/>
          </a:p>
          <a:p>
            <a:pPr>
              <a:spcBef>
                <a:spcPts val="600"/>
              </a:spcBef>
            </a:pPr>
            <a:r>
              <a:rPr lang="cs-CZ" sz="25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Předpoklad 2020:		240 stanic (růst infrastruktury o 50%)</a:t>
            </a:r>
          </a:p>
          <a:p>
            <a:pPr>
              <a:spcBef>
                <a:spcPts val="600"/>
              </a:spcBef>
            </a:pPr>
            <a:endParaRPr lang="cs-CZ" sz="2500" dirty="0" smtClean="0"/>
          </a:p>
          <a:p>
            <a:pPr>
              <a:spcBef>
                <a:spcPts val="600"/>
              </a:spcBef>
            </a:pPr>
            <a:r>
              <a:rPr lang="cs-CZ" sz="2500" dirty="0"/>
              <a:t>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/>
          </p:nvPr>
        </p:nvGraphicFramePr>
        <p:xfrm>
          <a:off x="2176529" y="2215163"/>
          <a:ext cx="9569003" cy="3515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4374"/>
                <a:gridCol w="3968838"/>
                <a:gridCol w="1030310"/>
                <a:gridCol w="1171977"/>
                <a:gridCol w="1352282"/>
                <a:gridCol w="1571222"/>
              </a:tblGrid>
              <a:tr h="78131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Č.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Provozovatel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Stanic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Podíl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Rozvoj stanic/rok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Předpoklad </a:t>
                      </a:r>
                      <a:endParaRPr lang="cs-CZ" sz="2000" b="1" u="none" strike="noStrike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 fontAlgn="b"/>
                      <a:r>
                        <a:rPr lang="cs-CZ" sz="2000" b="1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659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Bonett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19,5%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659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Innogy Energo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16,4%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659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Vítkovice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13,2%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659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E.ON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11,9%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659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Vemex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10,1%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659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Pražská plynárenská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3,8%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659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CNG stanic (celkem 159 v ČR)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119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74,8%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192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9355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78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228045" y="296215"/>
            <a:ext cx="98265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Vývoj CNG v České republice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369713" y="1262128"/>
            <a:ext cx="9362941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cs-CZ" sz="2500" dirty="0" smtClean="0"/>
          </a:p>
          <a:p>
            <a:pPr>
              <a:spcBef>
                <a:spcPts val="600"/>
              </a:spcBef>
            </a:pPr>
            <a:r>
              <a:rPr lang="cs-CZ" sz="2500" dirty="0" smtClean="0"/>
              <a:t>Děkuji Vám za pozornost</a:t>
            </a:r>
          </a:p>
          <a:p>
            <a:pPr>
              <a:spcBef>
                <a:spcPts val="600"/>
              </a:spcBef>
            </a:pPr>
            <a:endParaRPr lang="cs-CZ" sz="2500" dirty="0"/>
          </a:p>
          <a:p>
            <a:pPr>
              <a:spcBef>
                <a:spcPts val="600"/>
              </a:spcBef>
            </a:pPr>
            <a:endParaRPr lang="cs-CZ" sz="2500" dirty="0" smtClean="0"/>
          </a:p>
          <a:p>
            <a:pPr>
              <a:spcBef>
                <a:spcPts val="600"/>
              </a:spcBef>
            </a:pPr>
            <a:endParaRPr lang="cs-CZ" sz="2500" dirty="0"/>
          </a:p>
          <a:p>
            <a:pPr>
              <a:spcBef>
                <a:spcPts val="600"/>
              </a:spcBef>
            </a:pPr>
            <a:r>
              <a:rPr lang="cs-CZ" sz="2500" dirty="0" smtClean="0"/>
              <a:t>Václav Holovčák</a:t>
            </a:r>
          </a:p>
          <a:p>
            <a:pPr>
              <a:spcBef>
                <a:spcPts val="600"/>
              </a:spcBef>
            </a:pPr>
            <a:r>
              <a:rPr lang="cs-CZ" sz="2500" dirty="0" err="1" smtClean="0"/>
              <a:t>Bonett</a:t>
            </a:r>
            <a:r>
              <a:rPr lang="cs-CZ" sz="2500" dirty="0" smtClean="0"/>
              <a:t> </a:t>
            </a:r>
            <a:r>
              <a:rPr lang="cs-CZ" sz="2500" dirty="0" err="1" smtClean="0"/>
              <a:t>Gas</a:t>
            </a:r>
            <a:r>
              <a:rPr lang="cs-CZ" sz="2500" dirty="0" smtClean="0"/>
              <a:t> </a:t>
            </a:r>
            <a:r>
              <a:rPr lang="cs-CZ" sz="2500" dirty="0" err="1" smtClean="0"/>
              <a:t>Invetment</a:t>
            </a:r>
            <a:r>
              <a:rPr lang="cs-CZ" sz="2500" dirty="0" smtClean="0"/>
              <a:t>, a.s.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Místopředseda představenstva</a:t>
            </a:r>
            <a:endParaRPr lang="cs-CZ" sz="25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9355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3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228045" y="309094"/>
            <a:ext cx="91182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Aktuální stav	</a:t>
            </a:r>
            <a:endParaRPr lang="cs-CZ" sz="5000" b="1" dirty="0">
              <a:solidFill>
                <a:srgbClr val="0024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382592" y="1262128"/>
            <a:ext cx="9809408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500" dirty="0" smtClean="0"/>
              <a:t>Celkem CNG stanic:	159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75% vlastní a provozuje 6 společností</a:t>
            </a:r>
          </a:p>
          <a:p>
            <a:pPr>
              <a:spcBef>
                <a:spcPts val="600"/>
              </a:spcBef>
            </a:pPr>
            <a:r>
              <a:rPr lang="cs-CZ" sz="2500" dirty="0"/>
              <a:t> </a:t>
            </a:r>
            <a:endParaRPr lang="cs-CZ" sz="2500" dirty="0" smtClean="0"/>
          </a:p>
          <a:p>
            <a:pPr>
              <a:spcBef>
                <a:spcPts val="600"/>
              </a:spcBef>
            </a:pPr>
            <a:endParaRPr lang="cs-CZ" sz="2500" dirty="0"/>
          </a:p>
          <a:p>
            <a:pPr>
              <a:spcBef>
                <a:spcPts val="600"/>
              </a:spcBef>
            </a:pPr>
            <a:r>
              <a:rPr lang="cs-CZ" sz="25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cs-CZ" sz="2500" dirty="0"/>
              <a:t> </a:t>
            </a:r>
            <a:endParaRPr lang="cs-CZ" sz="2500" dirty="0" smtClean="0"/>
          </a:p>
          <a:p>
            <a:pPr>
              <a:spcBef>
                <a:spcPts val="600"/>
              </a:spcBef>
            </a:pPr>
            <a:endParaRPr lang="cs-CZ" sz="2500" dirty="0"/>
          </a:p>
          <a:p>
            <a:pPr>
              <a:spcBef>
                <a:spcPts val="600"/>
              </a:spcBef>
            </a:pPr>
            <a:r>
              <a:rPr lang="cs-CZ" sz="2500" dirty="0" smtClean="0"/>
              <a:t> </a:t>
            </a:r>
          </a:p>
          <a:p>
            <a:pPr>
              <a:spcBef>
                <a:spcPts val="600"/>
              </a:spcBef>
            </a:pPr>
            <a:endParaRPr lang="cs-CZ" sz="2500" dirty="0"/>
          </a:p>
          <a:p>
            <a:pPr>
              <a:spcBef>
                <a:spcPts val="600"/>
              </a:spcBef>
            </a:pPr>
            <a:r>
              <a:rPr lang="cs-CZ" sz="25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Předpoklad 2020:		240 stanic (růst infrastruktury o 50%)</a:t>
            </a:r>
          </a:p>
          <a:p>
            <a:pPr>
              <a:spcBef>
                <a:spcPts val="600"/>
              </a:spcBef>
            </a:pPr>
            <a:r>
              <a:rPr lang="cs-CZ" sz="2500" dirty="0"/>
              <a:t>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538506"/>
              </p:ext>
            </p:extLst>
          </p:nvPr>
        </p:nvGraphicFramePr>
        <p:xfrm>
          <a:off x="2176529" y="2215163"/>
          <a:ext cx="9569003" cy="3515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4374"/>
                <a:gridCol w="3968838"/>
                <a:gridCol w="1030310"/>
                <a:gridCol w="1171977"/>
                <a:gridCol w="1352282"/>
                <a:gridCol w="1571222"/>
              </a:tblGrid>
              <a:tr h="78131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Č.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Provozovatel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Stanic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Podíl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Rozvoj stanic/rok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Předpoklad </a:t>
                      </a:r>
                      <a:endParaRPr lang="cs-CZ" sz="2000" b="1" u="none" strike="noStrike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 fontAlgn="b"/>
                      <a:r>
                        <a:rPr lang="cs-CZ" sz="2000" b="1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659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Bonett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19,5%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659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Innogy Energo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16,4%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659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Vítkovice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13,2%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659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E.ON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11,9%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659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Vemex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10,1%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659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Pražská plynárenská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3,8%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659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CNG stanic (celkem 159 v ČR)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119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74,8%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192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9355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40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228045" y="296215"/>
            <a:ext cx="98265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 aplikací CNG u PHM</a:t>
            </a:r>
            <a:endParaRPr lang="cs-CZ" sz="5000" b="1" dirty="0">
              <a:solidFill>
                <a:srgbClr val="0024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935540" cy="6858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48" y="1754747"/>
            <a:ext cx="3097368" cy="4646053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472" y="1754747"/>
            <a:ext cx="5785833" cy="464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2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228045" y="296215"/>
            <a:ext cx="91182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Proč </a:t>
            </a:r>
            <a:r>
              <a:rPr lang="cs-CZ" sz="5000" b="1" dirty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alternativní paliva?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369713" y="1262128"/>
            <a:ext cx="972354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500" dirty="0" smtClean="0"/>
              <a:t>Snižování škodlivých emisí </a:t>
            </a:r>
            <a:r>
              <a:rPr lang="cs-CZ" sz="2500" dirty="0" err="1" smtClean="0"/>
              <a:t>COx</a:t>
            </a:r>
            <a:r>
              <a:rPr lang="cs-CZ" sz="2500" dirty="0" smtClean="0"/>
              <a:t>, </a:t>
            </a:r>
            <a:r>
              <a:rPr lang="cs-CZ" sz="2500" dirty="0" err="1" smtClean="0"/>
              <a:t>NOx</a:t>
            </a:r>
            <a:r>
              <a:rPr lang="cs-CZ" sz="2500" dirty="0"/>
              <a:t>	</a:t>
            </a:r>
            <a:endParaRPr lang="cs-CZ" sz="2500" dirty="0" smtClean="0"/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500" dirty="0" smtClean="0"/>
              <a:t>Snižování závislosti na ropě a výkyvech její ceny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Emise jsou v reálu pravděpodobně významně vyšší:</a:t>
            </a:r>
            <a:endParaRPr lang="cs-CZ" sz="2500" dirty="0"/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500" dirty="0" smtClean="0"/>
              <a:t>Naftové kamiony – provozovatelé kamionové dopravy podvádějí – emulátory ½ nádrže </a:t>
            </a:r>
            <a:r>
              <a:rPr lang="cs-CZ" sz="2500" dirty="0" err="1" smtClean="0"/>
              <a:t>AdBlue</a:t>
            </a:r>
            <a:r>
              <a:rPr lang="cs-CZ" sz="2500" dirty="0" smtClean="0"/>
              <a:t> -&gt; vyšší </a:t>
            </a:r>
            <a:r>
              <a:rPr lang="cs-CZ" sz="2500" dirty="0" err="1" smtClean="0"/>
              <a:t>NOx</a:t>
            </a:r>
            <a:endParaRPr lang="cs-CZ" sz="2500" dirty="0" smtClean="0"/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500" dirty="0" smtClean="0"/>
              <a:t>Naftová auta – vymontované nebo nefunkční filtry pevných částic – vysoké PM a PAH, saze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Až se začnou měřit skutečné emise vozidel, objeví se nový, reálný a daleko větší emisní problém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Naftová vozidla budou s nástupem EURO7 ubývat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9355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66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228045" y="296215"/>
            <a:ext cx="91182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 nás čeká?</a:t>
            </a:r>
            <a:endParaRPr lang="cs-CZ" sz="5000" b="1" dirty="0">
              <a:solidFill>
                <a:srgbClr val="0024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369713" y="1262128"/>
            <a:ext cx="9697791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500" dirty="0" smtClean="0"/>
              <a:t>Další tlak na snižování emisí </a:t>
            </a:r>
            <a:r>
              <a:rPr lang="cs-CZ" sz="2500" dirty="0" err="1" smtClean="0"/>
              <a:t>COx</a:t>
            </a:r>
            <a:r>
              <a:rPr lang="cs-CZ" sz="2500" dirty="0" smtClean="0"/>
              <a:t>, </a:t>
            </a:r>
            <a:r>
              <a:rPr lang="cs-CZ" sz="2500" dirty="0" err="1" smtClean="0"/>
              <a:t>NOx</a:t>
            </a:r>
            <a:r>
              <a:rPr lang="cs-CZ" sz="2500" dirty="0" smtClean="0"/>
              <a:t>, emise PM, PAH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Substitutem dieselu budou paliva/pohony: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500" dirty="0" smtClean="0"/>
              <a:t>Benzín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500" dirty="0" smtClean="0"/>
              <a:t>Benzín/CNG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500" dirty="0" smtClean="0"/>
              <a:t>Benzín/elektro (hybrid)</a:t>
            </a:r>
            <a:endParaRPr lang="cs-CZ" sz="2500" dirty="0"/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500" dirty="0" smtClean="0"/>
              <a:t>LNG (tahače, těžká vozidla)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500" dirty="0" smtClean="0"/>
              <a:t>EV (města)</a:t>
            </a:r>
          </a:p>
          <a:p>
            <a:pPr>
              <a:spcBef>
                <a:spcPts val="600"/>
              </a:spcBef>
            </a:pPr>
            <a:r>
              <a:rPr lang="cs-CZ" sz="2500" dirty="0"/>
              <a:t>Podpora paliv s co nejnižší uhlíkovou stopou a zátěží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LPG stabilní, ale EU s ním moc nepočítá</a:t>
            </a:r>
          </a:p>
          <a:p>
            <a:pPr algn="just">
              <a:spcBef>
                <a:spcPts val="600"/>
              </a:spcBef>
            </a:pPr>
            <a:r>
              <a:rPr lang="cs-CZ" sz="2500" dirty="0" smtClean="0"/>
              <a:t>Jiná paliva nejsou aktuálně komerčně realizovatelná</a:t>
            </a:r>
            <a:endParaRPr lang="cs-CZ" sz="25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9355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228045" y="296215"/>
            <a:ext cx="91182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Paliva budoucnosti…? </a:t>
            </a:r>
            <a:r>
              <a:rPr lang="cs-CZ" sz="5000" b="1" dirty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cs-CZ" sz="5000" b="1" dirty="0" smtClean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/-</a:t>
            </a:r>
            <a:endParaRPr lang="cs-CZ" sz="5000" b="1" dirty="0">
              <a:solidFill>
                <a:srgbClr val="0024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369713" y="1262128"/>
            <a:ext cx="9697791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500" dirty="0" smtClean="0"/>
              <a:t>Benzín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+ standardní benzínová vozidla existují, realizovatelnost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+ nejširší nabídka, dobrá cena i dojezd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- Produkce škodlivin, 	+ lepší </a:t>
            </a:r>
            <a:r>
              <a:rPr lang="cs-CZ" sz="2500" dirty="0" err="1" smtClean="0"/>
              <a:t>NOx</a:t>
            </a:r>
            <a:r>
              <a:rPr lang="cs-CZ" sz="2500" dirty="0" smtClean="0"/>
              <a:t> než nafta, 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- nově filtry pevných částic -&gt; růst ceny</a:t>
            </a:r>
          </a:p>
          <a:p>
            <a:pPr>
              <a:spcBef>
                <a:spcPts val="600"/>
              </a:spcBef>
            </a:pPr>
            <a:endParaRPr lang="cs-CZ" sz="2500" dirty="0" smtClean="0"/>
          </a:p>
          <a:p>
            <a:pPr>
              <a:spcBef>
                <a:spcPts val="600"/>
              </a:spcBef>
            </a:pPr>
            <a:r>
              <a:rPr lang="cs-CZ" sz="2500" dirty="0" smtClean="0"/>
              <a:t>Benzín/elektro (hybrid):   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+ papírově snižuje emise, 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- vyšší cena, </a:t>
            </a:r>
            <a:br>
              <a:rPr lang="cs-CZ" sz="2500" dirty="0" smtClean="0"/>
            </a:br>
            <a:r>
              <a:rPr lang="cs-CZ" sz="2500" dirty="0" smtClean="0"/>
              <a:t>- nereálné spotřeby v </a:t>
            </a:r>
            <a:r>
              <a:rPr lang="cs-CZ" sz="2500" dirty="0" err="1" smtClean="0"/>
              <a:t>tech</a:t>
            </a:r>
            <a:r>
              <a:rPr lang="cs-CZ" sz="2500" dirty="0" smtClean="0"/>
              <a:t>. průkazu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9355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8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228045" y="296215"/>
            <a:ext cx="91182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Paliva budoucnosti</a:t>
            </a:r>
            <a:r>
              <a:rPr lang="cs-CZ" sz="5000" b="1" dirty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…? +/-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369713" y="1262128"/>
            <a:ext cx="9697791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500" dirty="0" smtClean="0"/>
              <a:t>Benzín/CNG:  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+ nejjednodušší </a:t>
            </a:r>
            <a:r>
              <a:rPr lang="cs-CZ" sz="2500" dirty="0" err="1" smtClean="0"/>
              <a:t>CHx</a:t>
            </a:r>
            <a:r>
              <a:rPr lang="cs-CZ" sz="2500" dirty="0" smtClean="0"/>
              <a:t>, 		+ </a:t>
            </a:r>
            <a:r>
              <a:rPr lang="cs-CZ" sz="2500" dirty="0" err="1" smtClean="0"/>
              <a:t>oktan.č</a:t>
            </a:r>
            <a:r>
              <a:rPr lang="cs-CZ" sz="2500" dirty="0" smtClean="0"/>
              <a:t>. 130, 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+ jediné dostupné komerční řešení pro autobusy a tahače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+ obdobná cena vozidel jako benzín, 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- málo modelů vozidel, 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- nesmí do garáží</a:t>
            </a:r>
          </a:p>
          <a:p>
            <a:pPr>
              <a:spcBef>
                <a:spcPts val="600"/>
              </a:spcBef>
            </a:pPr>
            <a:endParaRPr lang="cs-CZ" sz="2500" dirty="0" smtClean="0"/>
          </a:p>
          <a:p>
            <a:pPr>
              <a:spcBef>
                <a:spcPts val="600"/>
              </a:spcBef>
            </a:pPr>
            <a:r>
              <a:rPr lang="cs-CZ" sz="2500" dirty="0" smtClean="0"/>
              <a:t>LNG </a:t>
            </a:r>
            <a:r>
              <a:rPr lang="cs-CZ" sz="2500" dirty="0"/>
              <a:t>(tahače): </a:t>
            </a:r>
            <a:endParaRPr lang="cs-CZ" sz="2500" dirty="0" smtClean="0"/>
          </a:p>
          <a:p>
            <a:pPr>
              <a:spcBef>
                <a:spcPts val="600"/>
              </a:spcBef>
            </a:pPr>
            <a:r>
              <a:rPr lang="cs-CZ" sz="2500" dirty="0" smtClean="0"/>
              <a:t>+ </a:t>
            </a:r>
            <a:r>
              <a:rPr lang="cs-CZ" sz="2500" dirty="0"/>
              <a:t>dojezd 1000km, </a:t>
            </a:r>
            <a:endParaRPr lang="cs-CZ" sz="2500" dirty="0" smtClean="0"/>
          </a:p>
          <a:p>
            <a:pPr>
              <a:spcBef>
                <a:spcPts val="600"/>
              </a:spcBef>
            </a:pPr>
            <a:r>
              <a:rPr lang="cs-CZ" sz="2500" dirty="0" smtClean="0"/>
              <a:t>- </a:t>
            </a:r>
            <a:r>
              <a:rPr lang="cs-CZ" sz="2500" dirty="0"/>
              <a:t>cena </a:t>
            </a:r>
            <a:r>
              <a:rPr lang="cs-CZ" sz="2500" dirty="0" smtClean="0"/>
              <a:t>tahače o 30.000EUR vyšší</a:t>
            </a:r>
            <a:endParaRPr lang="cs-CZ" sz="25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9355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45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228045" y="296215"/>
            <a:ext cx="91182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Paliva budoucnosti</a:t>
            </a:r>
            <a:r>
              <a:rPr lang="cs-CZ" sz="5000" b="1" dirty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…? +/-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369713" y="1262128"/>
            <a:ext cx="9697791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500" dirty="0" smtClean="0"/>
              <a:t>EV:  </a:t>
            </a:r>
          </a:p>
          <a:p>
            <a:pPr>
              <a:spcBef>
                <a:spcPts val="600"/>
              </a:spcBef>
            </a:pPr>
            <a:r>
              <a:rPr lang="cs-CZ" sz="2500" dirty="0"/>
              <a:t>+ ve městech čistá</a:t>
            </a:r>
            <a:r>
              <a:rPr lang="cs-CZ" sz="2500" dirty="0" smtClean="0"/>
              <a:t>, emise primárních zplodin = 0 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- každé EV </a:t>
            </a:r>
            <a:r>
              <a:rPr lang="cs-CZ" sz="2500" dirty="0"/>
              <a:t>má svůj komín, </a:t>
            </a:r>
            <a:r>
              <a:rPr lang="cs-CZ" sz="2500" dirty="0" smtClean="0"/>
              <a:t>	</a:t>
            </a:r>
          </a:p>
          <a:p>
            <a:pPr>
              <a:spcBef>
                <a:spcPts val="600"/>
              </a:spcBef>
            </a:pPr>
            <a:r>
              <a:rPr lang="cs-CZ" sz="2500" dirty="0"/>
              <a:t>-</a:t>
            </a:r>
            <a:r>
              <a:rPr lang="cs-CZ" sz="2500" dirty="0" smtClean="0"/>
              <a:t> </a:t>
            </a:r>
            <a:r>
              <a:rPr lang="cs-CZ" sz="2500" dirty="0"/>
              <a:t>cena vozidla vysoká, 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- absence </a:t>
            </a:r>
            <a:r>
              <a:rPr lang="cs-CZ" sz="2500" dirty="0"/>
              <a:t>infrastruktury, </a:t>
            </a:r>
            <a:r>
              <a:rPr lang="cs-CZ" sz="2500" dirty="0" smtClean="0"/>
              <a:t>není kde nabíjet</a:t>
            </a:r>
            <a:endParaRPr lang="cs-CZ" sz="2500" dirty="0"/>
          </a:p>
          <a:p>
            <a:pPr>
              <a:spcBef>
                <a:spcPts val="600"/>
              </a:spcBef>
            </a:pPr>
            <a:r>
              <a:rPr lang="cs-CZ" sz="2500" dirty="0" smtClean="0"/>
              <a:t>- dojezd vozidel malý,		+  dojezd se zvyšuje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- jedu do Ostravy/zpět 720km a po cestě budu</a:t>
            </a:r>
            <a:br>
              <a:rPr lang="cs-CZ" sz="2500" dirty="0" smtClean="0"/>
            </a:br>
            <a:r>
              <a:rPr lang="cs-CZ" sz="2500" dirty="0" smtClean="0"/>
              <a:t>	</a:t>
            </a:r>
            <a:r>
              <a:rPr lang="cs-CZ" sz="2500" dirty="0"/>
              <a:t> stát </a:t>
            </a:r>
            <a:r>
              <a:rPr lang="cs-CZ" sz="2500" dirty="0" smtClean="0"/>
              <a:t>nejméně 2x půl hodiny a nabíjet?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- náklady na baterie? náklady na bateriové recyklace?   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- je dost lithia? </a:t>
            </a:r>
            <a:r>
              <a:rPr lang="cs-CZ" sz="2500" dirty="0"/>
              <a:t>c</a:t>
            </a:r>
            <a:r>
              <a:rPr lang="cs-CZ" sz="2500" dirty="0" smtClean="0"/>
              <a:t>ena? </a:t>
            </a:r>
            <a:r>
              <a:rPr lang="cs-CZ" sz="2500" dirty="0"/>
              <a:t>d</a:t>
            </a:r>
            <a:r>
              <a:rPr lang="cs-CZ" sz="2500" dirty="0" smtClean="0"/>
              <a:t>opad těžby na životní prostředí?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9355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79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228045" y="296215"/>
            <a:ext cx="91182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rgbClr val="0024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Vozidla budoucnosti…</a:t>
            </a:r>
            <a:endParaRPr lang="cs-CZ" sz="5000" b="1" dirty="0">
              <a:solidFill>
                <a:srgbClr val="0024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369713" y="1262128"/>
            <a:ext cx="9697791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500" dirty="0" smtClean="0"/>
              <a:t>Parametry vozidel úspěšných v budoucnu: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Užitné vlastnosti	-	dostatečný dojezd, rychlé plnění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Cena</a:t>
            </a:r>
            <a:r>
              <a:rPr lang="cs-CZ" sz="2500" smtClean="0"/>
              <a:t>	vozidla	</a:t>
            </a:r>
            <a:r>
              <a:rPr lang="cs-CZ" sz="2500" dirty="0" smtClean="0"/>
              <a:t>	-	musí stát obdobně jako benzínová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Cena paliva		-  	v </a:t>
            </a:r>
            <a:r>
              <a:rPr lang="cs-CZ" sz="2500" dirty="0"/>
              <a:t>budoucnu </a:t>
            </a:r>
            <a:r>
              <a:rPr lang="cs-CZ" sz="2500" dirty="0" smtClean="0"/>
              <a:t>nejspíše daňová podpora</a:t>
            </a:r>
            <a:endParaRPr lang="cs-CZ" sz="2500" dirty="0"/>
          </a:p>
          <a:p>
            <a:pPr marL="3200400" lvl="6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500" dirty="0" err="1"/>
              <a:t>Biometan</a:t>
            </a:r>
            <a:r>
              <a:rPr lang="cs-CZ" sz="2500" dirty="0"/>
              <a:t> -&gt;</a:t>
            </a:r>
            <a:r>
              <a:rPr lang="cs-CZ" sz="2500" dirty="0" err="1"/>
              <a:t>bioCNG</a:t>
            </a:r>
            <a:r>
              <a:rPr lang="cs-CZ" sz="2500" dirty="0"/>
              <a:t>, </a:t>
            </a:r>
            <a:r>
              <a:rPr lang="cs-CZ" sz="2500" dirty="0" err="1"/>
              <a:t>bioLNG</a:t>
            </a:r>
            <a:endParaRPr lang="cs-CZ" sz="2500" dirty="0"/>
          </a:p>
          <a:p>
            <a:pPr marL="3200400" lvl="6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500" dirty="0"/>
              <a:t>Změna energetického mixu ve prospěch obnovitelné elektrické energie </a:t>
            </a:r>
            <a:r>
              <a:rPr lang="cs-CZ" sz="2500" dirty="0" smtClean="0"/>
              <a:t>(EV)</a:t>
            </a:r>
            <a:endParaRPr lang="cs-CZ" sz="2500" dirty="0"/>
          </a:p>
          <a:p>
            <a:pPr marL="3200400" lvl="6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500" dirty="0"/>
              <a:t>E-</a:t>
            </a:r>
            <a:r>
              <a:rPr lang="cs-CZ" sz="2500" dirty="0" err="1"/>
              <a:t>gas</a:t>
            </a:r>
            <a:r>
              <a:rPr lang="cs-CZ" sz="2500" dirty="0"/>
              <a:t> (syntetický zemní plyn)</a:t>
            </a:r>
          </a:p>
          <a:p>
            <a:pPr>
              <a:spcBef>
                <a:spcPts val="600"/>
              </a:spcBef>
            </a:pPr>
            <a:r>
              <a:rPr lang="cs-CZ" sz="2500" dirty="0" smtClean="0"/>
              <a:t>Infrastruktura	-	vozidla s delším dojezdem musí být </a:t>
            </a:r>
            <a:br>
              <a:rPr lang="cs-CZ" sz="2500" dirty="0" smtClean="0"/>
            </a:br>
            <a:r>
              <a:rPr lang="cs-CZ" sz="2500" dirty="0" smtClean="0"/>
              <a:t>				naplnitelná rychle a bez problémů</a:t>
            </a:r>
          </a:p>
          <a:p>
            <a:pPr>
              <a:spcBef>
                <a:spcPts val="600"/>
              </a:spcBef>
            </a:pPr>
            <a:endParaRPr lang="cs-CZ" sz="25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9355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62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379</Words>
  <Application>Microsoft Office PowerPoint</Application>
  <PresentationFormat>Širokoúhlá obrazovka</PresentationFormat>
  <Paragraphs>213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..</dc:creator>
  <cp:lastModifiedBy>..</cp:lastModifiedBy>
  <cp:revision>22</cp:revision>
  <dcterms:created xsi:type="dcterms:W3CDTF">2017-11-01T19:50:39Z</dcterms:created>
  <dcterms:modified xsi:type="dcterms:W3CDTF">2017-11-02T07:41:58Z</dcterms:modified>
</cp:coreProperties>
</file>