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4" r:id="rId4"/>
    <p:sldId id="265" r:id="rId5"/>
    <p:sldId id="266" r:id="rId6"/>
    <p:sldId id="263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2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AAC6-E3D7-4E3D-B082-9A62D8A543B8}" type="datetimeFigureOut">
              <a:rPr lang="cs-CZ" smtClean="0"/>
              <a:t>16. 10. 2017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7DCEA-BBC8-4530-AFE5-E99E427091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93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7DCEA-BBC8-4530-AFE5-E99E427091C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15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7DCEA-BBC8-4530-AFE5-E99E427091C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26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7DCEA-BBC8-4530-AFE5-E99E427091C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98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7DCEA-BBC8-4530-AFE5-E99E427091C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715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7DCEA-BBC8-4530-AFE5-E99E427091C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524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7DCEA-BBC8-4530-AFE5-E99E427091C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26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3E56-9822-436E-B584-2D856CA28BD9}" type="datetime1">
              <a:rPr lang="cs-CZ" smtClean="0"/>
              <a:t>16. 10. 2017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A55-8584-4233-A8AD-FE73827F9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1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582-3E68-4A7F-A3E5-BD7608AF6804}" type="datetime1">
              <a:rPr lang="cs-CZ" smtClean="0"/>
              <a:t>16. 10. 2017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A55-8584-4233-A8AD-FE73827F9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15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1F1E-8091-4185-95B0-68435AF7D21C}" type="datetime1">
              <a:rPr lang="cs-CZ" smtClean="0"/>
              <a:t>16. 10. 2017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A55-8584-4233-A8AD-FE73827F9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38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4101-6BCC-4834-BE8D-519606540D07}" type="datetime1">
              <a:rPr lang="cs-CZ" smtClean="0"/>
              <a:t>16. 10. 2017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A55-8584-4233-A8AD-FE73827F9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55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FE34-57E3-4CC7-8560-17DE8F925CBA}" type="datetime1">
              <a:rPr lang="cs-CZ" smtClean="0"/>
              <a:t>16. 10. 2017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A55-8584-4233-A8AD-FE73827F9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90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3A7D-DECC-4A8F-9C85-2CCC7474BF97}" type="datetime1">
              <a:rPr lang="cs-CZ" smtClean="0"/>
              <a:t>16. 10. 2017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A55-8584-4233-A8AD-FE73827F9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30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A92A-BDAF-4B6D-B7C2-ED801E6B5F3B}" type="datetime1">
              <a:rPr lang="cs-CZ" smtClean="0"/>
              <a:t>16. 10. 2017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A55-8584-4233-A8AD-FE73827F9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16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9F8B-C7C1-462C-8317-5A5AA61B983E}" type="datetime1">
              <a:rPr lang="cs-CZ" smtClean="0"/>
              <a:t>16. 10. 2017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A55-8584-4233-A8AD-FE73827F9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17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7C4C-3D61-471B-A736-7A95CD99A163}" type="datetime1">
              <a:rPr lang="cs-CZ" smtClean="0"/>
              <a:t>16. 10. 2017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A55-8584-4233-A8AD-FE73827F9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96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D34A-3CD8-4BB4-93C0-6047950712EC}" type="datetime1">
              <a:rPr lang="cs-CZ" smtClean="0"/>
              <a:t>16. 10. 2017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A55-8584-4233-A8AD-FE73827F9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78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C110-3AC4-45FB-896D-4D3A7E034472}" type="datetime1">
              <a:rPr lang="cs-CZ" smtClean="0"/>
              <a:t>16. 10. 2017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A55-8584-4233-A8AD-FE73827F9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84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2C220-3C21-4D3F-9E29-61FA3BA86C5C}" type="datetime1">
              <a:rPr lang="cs-CZ" smtClean="0"/>
              <a:t>16. 10. 2017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FDA55-8584-4233-A8AD-FE73827F9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5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inlord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4561610"/>
            <a:ext cx="9144000" cy="2296390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1" y="4726975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altLang="ko-KR" sz="3600" b="1" spc="110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JE ROPA KOMODITOU MINULOSTI?</a:t>
            </a:r>
          </a:p>
          <a:p>
            <a:pPr algn="ctr"/>
            <a:endParaRPr lang="cs-CZ" altLang="ko-KR" sz="1600" b="1" dirty="0" smtClean="0">
              <a:solidFill>
                <a:schemeClr val="bg2">
                  <a:lumMod val="9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cs-CZ" altLang="ko-KR" sz="2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Ing. Boris </a:t>
            </a:r>
            <a:r>
              <a:rPr lang="cs-CZ" altLang="ko-KR" sz="2400" b="1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Tomčiak</a:t>
            </a:r>
            <a:r>
              <a:rPr lang="cs-CZ" altLang="ko-KR" sz="2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, </a:t>
            </a:r>
            <a:r>
              <a:rPr lang="cs-CZ" altLang="ko-KR" sz="2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CFA, FRM</a:t>
            </a:r>
            <a:endParaRPr lang="en-US" altLang="ko-KR" sz="36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71" y="5898013"/>
            <a:ext cx="2388257" cy="9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74071" y="384463"/>
            <a:ext cx="8468591" cy="5798127"/>
          </a:xfrm>
          <a:prstGeom prst="rect">
            <a:avLst/>
          </a:prstGeom>
          <a:solidFill>
            <a:schemeClr val="bg1"/>
          </a:solidFill>
          <a:effectLst>
            <a:outerShdw blurRad="647700" dist="38100" dir="2700000" sx="104000" sy="104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-144463"/>
            <a:ext cx="9144000" cy="1440000"/>
          </a:xfrm>
          <a:prstGeom prst="rect">
            <a:avLst/>
          </a:prstGeom>
          <a:solidFill>
            <a:srgbClr val="3D5096">
              <a:alpha val="82000"/>
            </a:srgb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61" y="6060969"/>
            <a:ext cx="2078413" cy="79703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293666" y="57553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ZÁKAZ PRODEJE AUT NA BENZÍN A NAFTU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Výsledek obrázku pro france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13" y="4298361"/>
            <a:ext cx="1331769" cy="89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461294" y="1827006"/>
            <a:ext cx="729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3D5096"/>
                </a:solidFill>
              </a:rPr>
              <a:t>2025:</a:t>
            </a:r>
            <a:endParaRPr lang="cs-CZ" sz="2800" dirty="0">
              <a:solidFill>
                <a:srgbClr val="3D5096"/>
              </a:solidFill>
            </a:endParaRPr>
          </a:p>
        </p:txBody>
      </p:sp>
      <p:pic>
        <p:nvPicPr>
          <p:cNvPr id="1028" name="Picture 4" descr="Výsledek obrázku pro great britain 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97" y="4298361"/>
            <a:ext cx="1458477" cy="8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Výsledek obrázku pro china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Výsledek obrázku pro china 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32" y="4281262"/>
            <a:ext cx="1338276" cy="89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norway fla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12" y="2440142"/>
            <a:ext cx="1331769" cy="9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india fla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298" y="2451680"/>
            <a:ext cx="1433980" cy="9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3635419" y="1824538"/>
            <a:ext cx="1574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3D5096"/>
                </a:solidFill>
              </a:rPr>
              <a:t>2030:</a:t>
            </a:r>
            <a:endParaRPr lang="cs-CZ" sz="2800" dirty="0">
              <a:solidFill>
                <a:srgbClr val="3D5096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461294" y="3755574"/>
            <a:ext cx="729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3D5096"/>
                </a:solidFill>
              </a:rPr>
              <a:t>2040:</a:t>
            </a:r>
            <a:endParaRPr lang="cs-CZ" sz="2800" dirty="0">
              <a:solidFill>
                <a:srgbClr val="3D50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83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74071" y="384463"/>
            <a:ext cx="8468591" cy="5798127"/>
          </a:xfrm>
          <a:prstGeom prst="rect">
            <a:avLst/>
          </a:prstGeom>
          <a:solidFill>
            <a:schemeClr val="bg1"/>
          </a:solidFill>
          <a:effectLst>
            <a:outerShdw blurRad="647700" dist="38100" dir="2700000" sx="104000" sy="104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-144463"/>
            <a:ext cx="9144000" cy="1440000"/>
          </a:xfrm>
          <a:prstGeom prst="rect">
            <a:avLst/>
          </a:prstGeom>
          <a:solidFill>
            <a:srgbClr val="3D5096">
              <a:alpha val="82000"/>
            </a:srgb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61" y="6060969"/>
            <a:ext cx="2078413" cy="79703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293666" y="57553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V ROCE 2040: VYSOKÁ ELEKTROMOBILITA</a:t>
            </a:r>
          </a:p>
        </p:txBody>
      </p:sp>
      <p:sp>
        <p:nvSpPr>
          <p:cNvPr id="9" name="AutoShape 6" descr="Výsledek obrázku pro china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" name="Picture 2" descr="https://data.bloomberglp.com/bnef/sites/14/2017/07/bnef-ev-outlook-pr-2017-07-chart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3" y="1467756"/>
            <a:ext cx="7736493" cy="459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320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74071" y="384463"/>
            <a:ext cx="8468591" cy="5798127"/>
          </a:xfrm>
          <a:prstGeom prst="rect">
            <a:avLst/>
          </a:prstGeom>
          <a:solidFill>
            <a:schemeClr val="bg1"/>
          </a:solidFill>
          <a:effectLst>
            <a:outerShdw blurRad="647700" dist="38100" dir="2700000" sx="104000" sy="104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-144463"/>
            <a:ext cx="9144000" cy="1440000"/>
          </a:xfrm>
          <a:prstGeom prst="rect">
            <a:avLst/>
          </a:prstGeom>
          <a:solidFill>
            <a:srgbClr val="3D5096">
              <a:alpha val="82000"/>
            </a:srgb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61" y="6060969"/>
            <a:ext cx="2078413" cy="79703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40375" y="575537"/>
            <a:ext cx="7335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VÍCE ROPY SPOTŘEBUJÍ ROZVÍJEJÍCÍ SE ZEMĚ</a:t>
            </a:r>
          </a:p>
        </p:txBody>
      </p:sp>
      <p:sp>
        <p:nvSpPr>
          <p:cNvPr id="9" name="AutoShape 6" descr="Výsledek obrázku pro china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518" y="1519662"/>
            <a:ext cx="6811696" cy="45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55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74071" y="384463"/>
            <a:ext cx="8468591" cy="5798127"/>
          </a:xfrm>
          <a:prstGeom prst="rect">
            <a:avLst/>
          </a:prstGeom>
          <a:solidFill>
            <a:schemeClr val="bg1"/>
          </a:solidFill>
          <a:effectLst>
            <a:outerShdw blurRad="647700" dist="38100" dir="2700000" sx="104000" sy="104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-144463"/>
            <a:ext cx="9144000" cy="1440000"/>
          </a:xfrm>
          <a:prstGeom prst="rect">
            <a:avLst/>
          </a:prstGeom>
          <a:solidFill>
            <a:srgbClr val="3D5096">
              <a:alpha val="82000"/>
            </a:srgb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61" y="6060969"/>
            <a:ext cx="2078413" cy="79703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40375" y="575537"/>
            <a:ext cx="7335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JAKÝ VÝVOJ MŮŽEME OČEKÁVAT?</a:t>
            </a:r>
          </a:p>
        </p:txBody>
      </p:sp>
      <p:sp>
        <p:nvSpPr>
          <p:cNvPr id="9" name="AutoShape 6" descr="Výsledek obrázku pro china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924790" y="1824463"/>
            <a:ext cx="729441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3D5096"/>
                </a:solidFill>
              </a:rPr>
              <a:t>n</a:t>
            </a:r>
            <a:r>
              <a:rPr lang="cs-CZ" sz="2800" dirty="0" smtClean="0">
                <a:solidFill>
                  <a:srgbClr val="3D5096"/>
                </a:solidFill>
              </a:rPr>
              <a:t>árůst poptávky po energiích včetně ropy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1600" dirty="0" smtClean="0">
              <a:solidFill>
                <a:srgbClr val="3D509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rgbClr val="3D5096"/>
                </a:solidFill>
              </a:rPr>
              <a:t>budování ropné a plynové infrastruktury v Asii a Africe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1600" dirty="0" smtClean="0">
              <a:solidFill>
                <a:srgbClr val="3D509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rgbClr val="3D5096"/>
                </a:solidFill>
              </a:rPr>
              <a:t>větší export evropských a amerických ropných rafinérií</a:t>
            </a:r>
          </a:p>
          <a:p>
            <a:endParaRPr lang="cs-CZ" sz="1600" dirty="0" smtClean="0">
              <a:solidFill>
                <a:srgbClr val="3D509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rgbClr val="3D5096"/>
                </a:solidFill>
              </a:rPr>
              <a:t>globální rozvoj výroby a transportu elektřiny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2800" dirty="0" smtClean="0">
              <a:solidFill>
                <a:srgbClr val="3D509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2800" dirty="0" smtClean="0">
              <a:solidFill>
                <a:srgbClr val="3D509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2800" dirty="0" smtClean="0">
              <a:solidFill>
                <a:srgbClr val="3D509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3200" dirty="0">
              <a:solidFill>
                <a:srgbClr val="3D50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25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32558" y="893618"/>
            <a:ext cx="7751618" cy="5278582"/>
          </a:xfrm>
          <a:prstGeom prst="rect">
            <a:avLst/>
          </a:prstGeom>
          <a:solidFill>
            <a:schemeClr val="bg1"/>
          </a:solidFill>
          <a:effectLst>
            <a:outerShdw blurRad="647700" dist="38100" dir="2700000" sx="104000" sy="104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216736" cy="1787237"/>
          </a:xfrm>
          <a:prstGeom prst="rect">
            <a:avLst/>
          </a:prstGeom>
          <a:solidFill>
            <a:srgbClr val="3D5096">
              <a:alpha val="82000"/>
            </a:srgb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58" y="3630751"/>
            <a:ext cx="4813732" cy="184597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76769" y="1122706"/>
            <a:ext cx="6863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AŤ VAŠE INVESTICE VZKVÉTAJÍ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61157" y="2172189"/>
            <a:ext cx="72944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3D5096"/>
                </a:solidFill>
              </a:rPr>
              <a:t>Ing. Boris </a:t>
            </a:r>
            <a:r>
              <a:rPr lang="cs-CZ" sz="2800" dirty="0" err="1" smtClean="0">
                <a:solidFill>
                  <a:srgbClr val="3D5096"/>
                </a:solidFill>
              </a:rPr>
              <a:t>Tomčiak</a:t>
            </a:r>
            <a:r>
              <a:rPr lang="cs-CZ" sz="2800" dirty="0" smtClean="0">
                <a:solidFill>
                  <a:srgbClr val="3D5096"/>
                </a:solidFill>
              </a:rPr>
              <a:t>, </a:t>
            </a:r>
            <a:r>
              <a:rPr lang="cs-CZ" sz="2800" dirty="0" smtClean="0">
                <a:solidFill>
                  <a:srgbClr val="3D5096"/>
                </a:solidFill>
              </a:rPr>
              <a:t>CFA, FRM</a:t>
            </a:r>
            <a:endParaRPr lang="cs-CZ" sz="2800" dirty="0" smtClean="0">
              <a:solidFill>
                <a:srgbClr val="3D5096"/>
              </a:solidFill>
            </a:endParaRPr>
          </a:p>
          <a:p>
            <a:pPr algn="ctr"/>
            <a:r>
              <a:rPr lang="cs-CZ" sz="2800" dirty="0" smtClean="0">
                <a:solidFill>
                  <a:srgbClr val="3D5096"/>
                </a:solidFill>
              </a:rPr>
              <a:t>Investiční manažer</a:t>
            </a:r>
          </a:p>
          <a:p>
            <a:pPr algn="ctr"/>
            <a:r>
              <a:rPr lang="cs-CZ" sz="2800" dirty="0" smtClean="0">
                <a:solidFill>
                  <a:srgbClr val="3D5096"/>
                </a:solidFill>
                <a:hlinkClick r:id="rId4"/>
              </a:rPr>
              <a:t>www.finlord.cz</a:t>
            </a:r>
            <a:endParaRPr lang="cs-CZ" sz="2800" dirty="0" smtClean="0">
              <a:solidFill>
                <a:srgbClr val="3D5096"/>
              </a:solidFill>
            </a:endParaRPr>
          </a:p>
          <a:p>
            <a:endParaRPr lang="cs-CZ" sz="2800" dirty="0" smtClean="0">
              <a:solidFill>
                <a:srgbClr val="3D509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3200" dirty="0">
              <a:solidFill>
                <a:srgbClr val="3D50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51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92</Words>
  <Application>Microsoft Office PowerPoint</Application>
  <PresentationFormat>Předvádění na obrazovce (4:3)</PresentationFormat>
  <Paragraphs>29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맑은 고딕</vt:lpstr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Boris</dc:creator>
  <cp:lastModifiedBy>Eva Mahdalová</cp:lastModifiedBy>
  <cp:revision>21</cp:revision>
  <dcterms:created xsi:type="dcterms:W3CDTF">2017-09-17T13:44:15Z</dcterms:created>
  <dcterms:modified xsi:type="dcterms:W3CDTF">2017-10-16T09:01:37Z</dcterms:modified>
</cp:coreProperties>
</file>