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27" r:id="rId3"/>
    <p:sldId id="339" r:id="rId4"/>
    <p:sldId id="340" r:id="rId5"/>
    <p:sldId id="341" r:id="rId6"/>
    <p:sldId id="342" r:id="rId7"/>
    <p:sldId id="344" r:id="rId8"/>
    <p:sldId id="345" r:id="rId9"/>
    <p:sldId id="346" r:id="rId10"/>
    <p:sldId id="347" r:id="rId11"/>
    <p:sldId id="348" r:id="rId12"/>
    <p:sldId id="343" r:id="rId13"/>
    <p:sldId id="349" r:id="rId14"/>
    <p:sldId id="267" r:id="rId15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5EA"/>
    <a:srgbClr val="004B8D"/>
    <a:srgbClr val="B9E0F7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86" y="102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 smtClean="0">
                <a:solidFill>
                  <a:schemeClr val="tx1"/>
                </a:solidFill>
              </a:rPr>
              <a:t>Spotřeba kapalných paliv v dopravě</a:t>
            </a:r>
            <a:endParaRPr lang="cs-CZ" sz="16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LPG v dopravě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List1!$A$2:$A$27</c:f>
              <c:numCache>
                <c:formatCode>0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List1!$B$2:$B$27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12</c:v>
                </c:pt>
                <c:pt idx="6">
                  <c:v>12</c:v>
                </c:pt>
                <c:pt idx="7">
                  <c:v>80</c:v>
                </c:pt>
                <c:pt idx="8">
                  <c:v>55</c:v>
                </c:pt>
                <c:pt idx="9">
                  <c:v>64</c:v>
                </c:pt>
                <c:pt idx="10">
                  <c:v>62</c:v>
                </c:pt>
                <c:pt idx="11">
                  <c:v>63</c:v>
                </c:pt>
                <c:pt idx="12">
                  <c:v>64</c:v>
                </c:pt>
                <c:pt idx="13">
                  <c:v>65</c:v>
                </c:pt>
                <c:pt idx="14">
                  <c:v>68</c:v>
                </c:pt>
                <c:pt idx="15">
                  <c:v>70</c:v>
                </c:pt>
                <c:pt idx="16">
                  <c:v>72</c:v>
                </c:pt>
                <c:pt idx="17">
                  <c:v>77</c:v>
                </c:pt>
                <c:pt idx="18">
                  <c:v>80</c:v>
                </c:pt>
                <c:pt idx="19">
                  <c:v>74</c:v>
                </c:pt>
                <c:pt idx="20">
                  <c:v>77</c:v>
                </c:pt>
                <c:pt idx="21">
                  <c:v>78</c:v>
                </c:pt>
                <c:pt idx="22">
                  <c:v>86</c:v>
                </c:pt>
                <c:pt idx="23">
                  <c:v>89</c:v>
                </c:pt>
                <c:pt idx="24">
                  <c:v>98</c:v>
                </c:pt>
                <c:pt idx="25">
                  <c:v>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61-4BC7-A440-5E468E504F7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Motorová nafta v dopravě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List1!$A$2:$A$27</c:f>
              <c:numCache>
                <c:formatCode>0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List1!$C$2:$C$27</c:f>
              <c:numCache>
                <c:formatCode>General</c:formatCode>
                <c:ptCount val="26"/>
                <c:pt idx="0">
                  <c:v>1080</c:v>
                </c:pt>
                <c:pt idx="1">
                  <c:v>908</c:v>
                </c:pt>
                <c:pt idx="2">
                  <c:v>1088</c:v>
                </c:pt>
                <c:pt idx="3">
                  <c:v>1183</c:v>
                </c:pt>
                <c:pt idx="4">
                  <c:v>1196</c:v>
                </c:pt>
                <c:pt idx="5">
                  <c:v>711</c:v>
                </c:pt>
                <c:pt idx="6">
                  <c:v>1391</c:v>
                </c:pt>
                <c:pt idx="7">
                  <c:v>1416</c:v>
                </c:pt>
                <c:pt idx="8">
                  <c:v>1525</c:v>
                </c:pt>
                <c:pt idx="9">
                  <c:v>1792</c:v>
                </c:pt>
                <c:pt idx="10">
                  <c:v>1920</c:v>
                </c:pt>
                <c:pt idx="11">
                  <c:v>2125</c:v>
                </c:pt>
                <c:pt idx="12">
                  <c:v>2304</c:v>
                </c:pt>
                <c:pt idx="13">
                  <c:v>2691</c:v>
                </c:pt>
                <c:pt idx="14">
                  <c:v>2905</c:v>
                </c:pt>
                <c:pt idx="15">
                  <c:v>3328</c:v>
                </c:pt>
                <c:pt idx="16">
                  <c:v>3491</c:v>
                </c:pt>
                <c:pt idx="17">
                  <c:v>3692</c:v>
                </c:pt>
                <c:pt idx="18">
                  <c:v>3755</c:v>
                </c:pt>
                <c:pt idx="19">
                  <c:v>3699</c:v>
                </c:pt>
                <c:pt idx="20">
                  <c:v>3593</c:v>
                </c:pt>
                <c:pt idx="21">
                  <c:v>3682</c:v>
                </c:pt>
                <c:pt idx="22">
                  <c:v>3696</c:v>
                </c:pt>
                <c:pt idx="23">
                  <c:v>3746</c:v>
                </c:pt>
                <c:pt idx="24">
                  <c:v>3943</c:v>
                </c:pt>
                <c:pt idx="25">
                  <c:v>4145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B61-4BC7-A440-5E468E504F7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Automobilový benzín</c:v>
                </c:pt>
              </c:strCache>
            </c:strRef>
          </c:tx>
          <c:spPr>
            <a:solidFill>
              <a:srgbClr val="00B050"/>
            </a:solidFill>
            <a:ln w="9525">
              <a:solidFill>
                <a:schemeClr val="tx1"/>
              </a:solidFill>
            </a:ln>
            <a:effectLst/>
          </c:spPr>
          <c:invertIfNegative val="0"/>
          <c:cat>
            <c:numRef>
              <c:f>List1!$A$2:$A$27</c:f>
              <c:numCache>
                <c:formatCode>0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List1!$D$2:$D$27</c:f>
              <c:numCache>
                <c:formatCode>General</c:formatCode>
                <c:ptCount val="26"/>
                <c:pt idx="0">
                  <c:v>1161</c:v>
                </c:pt>
                <c:pt idx="1">
                  <c:v>1085</c:v>
                </c:pt>
                <c:pt idx="2">
                  <c:v>1412</c:v>
                </c:pt>
                <c:pt idx="3">
                  <c:v>1348</c:v>
                </c:pt>
                <c:pt idx="4">
                  <c:v>1568</c:v>
                </c:pt>
                <c:pt idx="5">
                  <c:v>1637</c:v>
                </c:pt>
                <c:pt idx="6">
                  <c:v>1843</c:v>
                </c:pt>
                <c:pt idx="7">
                  <c:v>1841</c:v>
                </c:pt>
                <c:pt idx="8">
                  <c:v>1816</c:v>
                </c:pt>
                <c:pt idx="9">
                  <c:v>1924</c:v>
                </c:pt>
                <c:pt idx="10">
                  <c:v>1858</c:v>
                </c:pt>
                <c:pt idx="11">
                  <c:v>1901</c:v>
                </c:pt>
                <c:pt idx="12">
                  <c:v>1926</c:v>
                </c:pt>
                <c:pt idx="13">
                  <c:v>2100</c:v>
                </c:pt>
                <c:pt idx="14">
                  <c:v>2092</c:v>
                </c:pt>
                <c:pt idx="15">
                  <c:v>2055</c:v>
                </c:pt>
                <c:pt idx="16">
                  <c:v>2012</c:v>
                </c:pt>
                <c:pt idx="17">
                  <c:v>2098</c:v>
                </c:pt>
                <c:pt idx="18">
                  <c:v>2070</c:v>
                </c:pt>
                <c:pt idx="19">
                  <c:v>2041</c:v>
                </c:pt>
                <c:pt idx="20">
                  <c:v>1858</c:v>
                </c:pt>
                <c:pt idx="21">
                  <c:v>1791</c:v>
                </c:pt>
                <c:pt idx="22">
                  <c:v>1669</c:v>
                </c:pt>
                <c:pt idx="23">
                  <c:v>1570</c:v>
                </c:pt>
                <c:pt idx="24">
                  <c:v>1570</c:v>
                </c:pt>
                <c:pt idx="25">
                  <c:v>1576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B61-4BC7-A440-5E468E504F7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Letecký benzín</c:v>
                </c:pt>
              </c:strCache>
            </c:strRef>
          </c:tx>
          <c:spPr>
            <a:solidFill>
              <a:schemeClr val="accent5"/>
            </a:solidFill>
            <a:ln w="9525">
              <a:solidFill>
                <a:schemeClr val="tx1"/>
              </a:solidFill>
            </a:ln>
            <a:effectLst/>
          </c:spPr>
          <c:invertIfNegative val="0"/>
          <c:cat>
            <c:numRef>
              <c:f>List1!$A$2:$A$27</c:f>
              <c:numCache>
                <c:formatCode>0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List1!$E$2:$E$27</c:f>
              <c:numCache>
                <c:formatCode>General</c:formatCode>
                <c:ptCount val="26"/>
                <c:pt idx="0">
                  <c:v>45</c:v>
                </c:pt>
                <c:pt idx="1">
                  <c:v>12</c:v>
                </c:pt>
                <c:pt idx="2">
                  <c:v>12</c:v>
                </c:pt>
                <c:pt idx="3">
                  <c:v>7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1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B61-4BC7-A440-5E468E504F7B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Letecký petrolej</c:v>
                </c:pt>
              </c:strCache>
            </c:strRef>
          </c:tx>
          <c:spPr>
            <a:solidFill>
              <a:srgbClr val="FF99CC"/>
            </a:solidFill>
            <a:ln w="9525">
              <a:solidFill>
                <a:schemeClr val="tx1"/>
              </a:solidFill>
            </a:ln>
            <a:effectLst/>
          </c:spPr>
          <c:invertIfNegative val="0"/>
          <c:cat>
            <c:numRef>
              <c:f>List1!$A$2:$A$27</c:f>
              <c:numCache>
                <c:formatCode>0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List1!$F$2:$F$27</c:f>
              <c:numCache>
                <c:formatCode>General</c:formatCode>
                <c:ptCount val="26"/>
                <c:pt idx="0">
                  <c:v>169</c:v>
                </c:pt>
                <c:pt idx="1">
                  <c:v>139</c:v>
                </c:pt>
                <c:pt idx="2">
                  <c:v>161</c:v>
                </c:pt>
                <c:pt idx="3">
                  <c:v>134</c:v>
                </c:pt>
                <c:pt idx="4">
                  <c:v>167</c:v>
                </c:pt>
                <c:pt idx="5">
                  <c:v>180</c:v>
                </c:pt>
                <c:pt idx="6">
                  <c:v>136</c:v>
                </c:pt>
                <c:pt idx="7">
                  <c:v>158</c:v>
                </c:pt>
                <c:pt idx="8">
                  <c:v>187</c:v>
                </c:pt>
                <c:pt idx="9">
                  <c:v>176</c:v>
                </c:pt>
                <c:pt idx="10">
                  <c:v>192</c:v>
                </c:pt>
                <c:pt idx="11">
                  <c:v>205</c:v>
                </c:pt>
                <c:pt idx="12">
                  <c:v>195</c:v>
                </c:pt>
                <c:pt idx="13">
                  <c:v>251</c:v>
                </c:pt>
                <c:pt idx="14">
                  <c:v>322</c:v>
                </c:pt>
                <c:pt idx="15">
                  <c:v>335</c:v>
                </c:pt>
                <c:pt idx="16">
                  <c:v>339</c:v>
                </c:pt>
                <c:pt idx="17">
                  <c:v>368</c:v>
                </c:pt>
                <c:pt idx="18">
                  <c:v>387</c:v>
                </c:pt>
                <c:pt idx="19">
                  <c:v>358</c:v>
                </c:pt>
                <c:pt idx="20">
                  <c:v>330</c:v>
                </c:pt>
                <c:pt idx="21">
                  <c:v>342</c:v>
                </c:pt>
                <c:pt idx="22">
                  <c:v>303</c:v>
                </c:pt>
                <c:pt idx="23">
                  <c:v>291</c:v>
                </c:pt>
                <c:pt idx="24">
                  <c:v>299</c:v>
                </c:pt>
                <c:pt idx="25">
                  <c:v>319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B61-4BC7-A440-5E468E504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4899560"/>
        <c:axId val="384901912"/>
      </c:barChart>
      <c:catAx>
        <c:axId val="38489956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4901912"/>
        <c:crosses val="autoZero"/>
        <c:auto val="1"/>
        <c:lblAlgn val="ctr"/>
        <c:lblOffset val="100"/>
        <c:noMultiLvlLbl val="0"/>
      </c:catAx>
      <c:valAx>
        <c:axId val="384901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000" dirty="0" smtClean="0">
                    <a:solidFill>
                      <a:schemeClr val="tx1"/>
                    </a:solidFill>
                  </a:rPr>
                  <a:t>tuny</a:t>
                </a:r>
                <a:endParaRPr lang="cs-CZ" sz="1000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4899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65241545893721"/>
          <c:y val="0.93494009361330499"/>
          <c:w val="0.79373115942028971"/>
          <c:h val="4.3982357492511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23.10.2017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Autor prezentace (upravit v  předloze)</a:t>
            </a:r>
          </a:p>
          <a:p>
            <a:r>
              <a:rPr lang="cs-CZ" sz="900" dirty="0" smtClean="0">
                <a:solidFill>
                  <a:schemeClr val="bg1"/>
                </a:solidFill>
              </a:rPr>
              <a:t>funkce autora (upravit v  předloze)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NADPIS PREZENTACE (upravit v  předloze)</a:t>
            </a:r>
            <a:endParaRPr lang="cs-CZ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1107996"/>
          </a:xfrm>
        </p:spPr>
        <p:txBody>
          <a:bodyPr/>
          <a:lstStyle/>
          <a:p>
            <a:r>
              <a:rPr lang="cs-CZ" sz="3600" dirty="0" smtClean="0"/>
              <a:t>Alternativní paliva a jejich právní předpisy z pohledu MPO 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PetrolSummit</a:t>
            </a:r>
            <a:r>
              <a:rPr lang="cs-CZ" dirty="0" smtClean="0"/>
              <a:t> 2017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400" dirty="0" smtClean="0"/>
              <a:t>Praha, 2.11.2017</a:t>
            </a:r>
            <a:br>
              <a:rPr lang="cs-CZ" sz="2400" dirty="0" smtClean="0"/>
            </a:br>
            <a:r>
              <a:rPr lang="cs-CZ" dirty="0" smtClean="0"/>
              <a:t>Ing. Pavel Šenych</a:t>
            </a:r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prodejů PH v ČR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98932448"/>
              </p:ext>
            </p:extLst>
          </p:nvPr>
        </p:nvGraphicFramePr>
        <p:xfrm>
          <a:off x="360000" y="1000086"/>
          <a:ext cx="8280000" cy="4581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4299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858" y="4557673"/>
            <a:ext cx="3684760" cy="1651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Novinové titulky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Nejoblíbenější alternativní palivo pro dopravu je zemní </a:t>
            </a:r>
            <a:r>
              <a:rPr lang="cs-CZ" sz="2000" dirty="0" smtClean="0"/>
              <a:t>plyn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23.8.2016</a:t>
            </a:r>
            <a:br>
              <a:rPr lang="cs-CZ" sz="2000" dirty="0" smtClean="0"/>
            </a:br>
            <a:r>
              <a:rPr lang="cs-CZ" sz="2000" dirty="0" err="1" smtClean="0"/>
              <a:t>Scania</a:t>
            </a:r>
            <a:r>
              <a:rPr lang="cs-CZ" sz="2000" dirty="0" smtClean="0"/>
              <a:t> </a:t>
            </a:r>
            <a:r>
              <a:rPr lang="cs-CZ" sz="2000" dirty="0"/>
              <a:t>zaznamenala růst prodeje hybridů a vozidel na alternativní </a:t>
            </a:r>
            <a:r>
              <a:rPr lang="cs-CZ" sz="2000" dirty="0" smtClean="0"/>
              <a:t>paliva</a:t>
            </a:r>
            <a:br>
              <a:rPr lang="cs-CZ" sz="2000" dirty="0" smtClean="0"/>
            </a:br>
            <a:r>
              <a:rPr lang="cs-CZ" sz="2000" dirty="0" smtClean="0"/>
              <a:t>8.4.2017</a:t>
            </a:r>
          </a:p>
          <a:p>
            <a:pPr marL="0" indent="0">
              <a:buNone/>
            </a:pPr>
            <a:r>
              <a:rPr lang="cs-CZ" sz="2000" dirty="0"/>
              <a:t>Zájem o alternativní paliva stále </a:t>
            </a:r>
            <a:r>
              <a:rPr lang="cs-CZ" sz="2000" dirty="0" smtClean="0"/>
              <a:t>roste</a:t>
            </a:r>
            <a:br>
              <a:rPr lang="cs-CZ" sz="2000" dirty="0" smtClean="0"/>
            </a:br>
            <a:r>
              <a:rPr lang="cs-CZ" sz="2000" dirty="0" smtClean="0"/>
              <a:t>17.8.2017</a:t>
            </a:r>
          </a:p>
          <a:p>
            <a:pPr marL="0" indent="0">
              <a:buNone/>
            </a:pPr>
            <a:r>
              <a:rPr lang="cs-CZ" sz="2000" dirty="0"/>
              <a:t>Prodej alternativních paliv roste o desítky </a:t>
            </a:r>
            <a:r>
              <a:rPr lang="cs-CZ" sz="2000" dirty="0" smtClean="0"/>
              <a:t>%</a:t>
            </a:r>
            <a:br>
              <a:rPr lang="cs-CZ" sz="2000" dirty="0" smtClean="0"/>
            </a:br>
            <a:r>
              <a:rPr lang="cs-CZ" sz="2000" dirty="0" smtClean="0"/>
              <a:t>24.3.2017</a:t>
            </a:r>
          </a:p>
          <a:p>
            <a:pPr marL="0" indent="0">
              <a:buNone/>
            </a:pPr>
            <a:r>
              <a:rPr lang="cs-CZ" sz="2000" dirty="0"/>
              <a:t>Nafta, plyn, či hybrid? Levná ropa brzdí prodej alternativních </a:t>
            </a:r>
            <a:r>
              <a:rPr lang="cs-CZ" sz="2000" dirty="0" smtClean="0"/>
              <a:t>pohonů</a:t>
            </a:r>
            <a:br>
              <a:rPr lang="cs-CZ" sz="2000" dirty="0" smtClean="0"/>
            </a:br>
            <a:r>
              <a:rPr lang="cs-CZ" sz="2000" dirty="0" smtClean="0"/>
              <a:t>18.1.2015</a:t>
            </a:r>
          </a:p>
          <a:p>
            <a:pPr marL="0" indent="0">
              <a:buNone/>
            </a:pPr>
            <a:r>
              <a:rPr lang="cs-CZ" sz="2000" dirty="0"/>
              <a:t>Nejoblíbenější alternativn</a:t>
            </a:r>
            <a:r>
              <a:rPr lang="cs-CZ" sz="2000" dirty="0">
                <a:solidFill>
                  <a:schemeClr val="bg1"/>
                </a:solidFill>
              </a:rPr>
              <a:t>í palivo pro dopravu je nyní zemní p</a:t>
            </a:r>
            <a:r>
              <a:rPr lang="cs-CZ" sz="2000" dirty="0">
                <a:solidFill>
                  <a:schemeClr val="tx1"/>
                </a:solidFill>
              </a:rPr>
              <a:t>lyn </a:t>
            </a:r>
            <a:r>
              <a:rPr lang="cs-CZ" sz="2000" dirty="0"/>
              <a:t>(CNG</a:t>
            </a:r>
            <a:r>
              <a:rPr lang="cs-CZ" sz="2000" dirty="0" smtClean="0"/>
              <a:t>)</a:t>
            </a:r>
            <a:br>
              <a:rPr lang="cs-CZ" sz="2000" dirty="0" smtClean="0"/>
            </a:br>
            <a:r>
              <a:rPr lang="cs-CZ" sz="2000" dirty="0" smtClean="0"/>
              <a:t>22..8.2016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951" y="2274377"/>
            <a:ext cx="3229824" cy="173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42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096" y="152172"/>
            <a:ext cx="5135059" cy="169582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50" y="4119326"/>
            <a:ext cx="4286250" cy="190905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Novinové titulky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000" i="1" dirty="0"/>
              <a:t>Norsko po podpoře elektromobilů </a:t>
            </a:r>
            <a:r>
              <a:rPr lang="pl-PL" sz="2000" i="1" dirty="0">
                <a:solidFill>
                  <a:schemeClr val="bg1"/>
                </a:solidFill>
              </a:rPr>
              <a:t>zavede daň z </a:t>
            </a:r>
            <a:r>
              <a:rPr lang="pl-PL" sz="2000" i="1" dirty="0" smtClean="0">
                <a:solidFill>
                  <a:schemeClr val="bg1"/>
                </a:solidFill>
              </a:rPr>
              <a:t>Tesly</a:t>
            </a:r>
            <a:br>
              <a:rPr lang="pl-PL" sz="2000" i="1" dirty="0" smtClean="0">
                <a:solidFill>
                  <a:schemeClr val="bg1"/>
                </a:solidFill>
              </a:rPr>
            </a:br>
            <a:r>
              <a:rPr lang="pl-PL" sz="1600" i="1" dirty="0" smtClean="0"/>
              <a:t>17.10.2017</a:t>
            </a:r>
            <a:endParaRPr lang="pl-PL" sz="1600" i="1" dirty="0"/>
          </a:p>
          <a:p>
            <a:pPr marL="0" indent="0">
              <a:buNone/>
            </a:pPr>
            <a:r>
              <a:rPr lang="cs-CZ" sz="1800" i="1" dirty="0"/>
              <a:t>Opel na úpadek dieselů kašle, představil svůj nový nejsilnější </a:t>
            </a:r>
            <a:r>
              <a:rPr lang="cs-CZ" sz="1800" i="1" dirty="0" err="1" smtClean="0"/>
              <a:t>nafťák</a:t>
            </a:r>
            <a:r>
              <a:rPr lang="cs-CZ" sz="1800" i="1" dirty="0" smtClean="0"/>
              <a:t/>
            </a:r>
            <a:br>
              <a:rPr lang="cs-CZ" sz="1800" i="1" dirty="0" smtClean="0"/>
            </a:br>
            <a:r>
              <a:rPr lang="cs-CZ" sz="1800" i="1" dirty="0" smtClean="0"/>
              <a:t>6.9.2017</a:t>
            </a:r>
            <a:br>
              <a:rPr lang="cs-CZ" sz="1800" i="1" dirty="0" smtClean="0"/>
            </a:br>
            <a:r>
              <a:rPr lang="cs-CZ" sz="1800" i="1" dirty="0" err="1"/>
              <a:t>Musk</a:t>
            </a:r>
            <a:r>
              <a:rPr lang="cs-CZ" sz="1800" i="1" dirty="0"/>
              <a:t> ukázal, jak teď vypadá výroba Tesly Model 3. Je opravdu velmi </a:t>
            </a:r>
            <a:r>
              <a:rPr lang="cs-CZ" sz="1800" i="1" dirty="0" smtClean="0"/>
              <a:t>pomalá</a:t>
            </a:r>
            <a:br>
              <a:rPr lang="cs-CZ" sz="1800" i="1" dirty="0" smtClean="0"/>
            </a:br>
            <a:r>
              <a:rPr lang="cs-CZ" sz="1800" i="1" dirty="0" smtClean="0"/>
              <a:t>10.10.2017</a:t>
            </a:r>
            <a:br>
              <a:rPr lang="cs-CZ" sz="1800" i="1" dirty="0" smtClean="0"/>
            </a:br>
            <a:r>
              <a:rPr lang="cs-CZ" sz="1800" i="1" dirty="0"/>
              <a:t>Německá ministryně se zbavila zánovní Tesly Model S, z pochopitelného </a:t>
            </a:r>
            <a:r>
              <a:rPr lang="cs-CZ" sz="1800" i="1" dirty="0" smtClean="0"/>
              <a:t>důvodu</a:t>
            </a:r>
            <a:br>
              <a:rPr lang="cs-CZ" sz="1800" i="1" dirty="0" smtClean="0"/>
            </a:br>
            <a:r>
              <a:rPr lang="cs-CZ" sz="1800" i="1" dirty="0" smtClean="0"/>
              <a:t>18.7.2017</a:t>
            </a:r>
            <a:br>
              <a:rPr lang="cs-CZ" sz="1800" i="1" dirty="0" smtClean="0"/>
            </a:br>
            <a:r>
              <a:rPr lang="cs-CZ" sz="1800" i="1" dirty="0"/>
              <a:t>Elektromobily v Evropě skoro nikdo nekupuje a největší automobilky do nich dávají jen zlomek svých investic do vývoje. Tak proč se všichni tváří jinak</a:t>
            </a:r>
            <a:r>
              <a:rPr lang="cs-CZ" sz="1800" i="1" dirty="0" smtClean="0"/>
              <a:t>?</a:t>
            </a:r>
            <a:br>
              <a:rPr lang="cs-CZ" sz="1800" i="1" dirty="0" smtClean="0"/>
            </a:br>
            <a:r>
              <a:rPr lang="cs-CZ" sz="1800" i="1" dirty="0" smtClean="0"/>
              <a:t>7.10.2017</a:t>
            </a:r>
            <a:br>
              <a:rPr lang="cs-CZ" sz="1800" i="1" dirty="0" smtClean="0"/>
            </a:br>
            <a:r>
              <a:rPr lang="cs-CZ" sz="1800" i="1" dirty="0"/>
              <a:t>Prodej biopaliv se zhroutil. Jsou dražší než benzin a </a:t>
            </a:r>
            <a:r>
              <a:rPr lang="cs-CZ" sz="1800" i="1" dirty="0" smtClean="0"/>
              <a:t>nafta</a:t>
            </a:r>
            <a:br>
              <a:rPr lang="cs-CZ" sz="1800" i="1" dirty="0" smtClean="0"/>
            </a:br>
            <a:r>
              <a:rPr lang="cs-CZ" sz="1800" i="1" dirty="0" smtClean="0"/>
              <a:t>16.2.2016</a:t>
            </a:r>
            <a:br>
              <a:rPr lang="cs-CZ" sz="1800" i="1" dirty="0" smtClean="0"/>
            </a:br>
            <a:r>
              <a:rPr lang="cs-CZ" sz="1800" i="1" dirty="0"/>
              <a:t>Tesla propouští stovky zaměstnanců. O důvodu zatím </a:t>
            </a:r>
            <a:r>
              <a:rPr lang="cs-CZ" sz="1800" i="1" dirty="0" smtClean="0"/>
              <a:t>mlčí</a:t>
            </a:r>
            <a:br>
              <a:rPr lang="cs-CZ" sz="1800" i="1" dirty="0" smtClean="0"/>
            </a:br>
            <a:r>
              <a:rPr lang="cs-CZ" sz="1800" i="1" dirty="0" smtClean="0"/>
              <a:t>16.10.2017</a:t>
            </a:r>
            <a:br>
              <a:rPr lang="cs-CZ" sz="1800" i="1" dirty="0" smtClean="0"/>
            </a:br>
            <a:r>
              <a:rPr lang="cs-CZ" sz="1800" i="1" dirty="0"/>
              <a:t>Špinavé stránky čistých paliv aneb co také </a:t>
            </a:r>
            <a:r>
              <a:rPr lang="cs-CZ" sz="1800" i="1" dirty="0">
                <a:solidFill>
                  <a:schemeClr val="accent3">
                    <a:lumMod val="50000"/>
                  </a:schemeClr>
                </a:solidFill>
              </a:rPr>
              <a:t>znam</a:t>
            </a:r>
            <a:r>
              <a:rPr lang="cs-CZ" sz="1800" i="1" dirty="0">
                <a:solidFill>
                  <a:schemeClr val="bg1"/>
                </a:solidFill>
              </a:rPr>
              <a:t>enají alternativní </a:t>
            </a:r>
            <a:r>
              <a:rPr lang="cs-CZ" sz="1800" i="1" dirty="0" smtClean="0">
                <a:solidFill>
                  <a:schemeClr val="bg1"/>
                </a:solidFill>
              </a:rPr>
              <a:t>energie</a:t>
            </a:r>
            <a:r>
              <a:rPr lang="cs-CZ" sz="1800" i="1" dirty="0" smtClean="0"/>
              <a:t/>
            </a:r>
            <a:br>
              <a:rPr lang="cs-CZ" sz="1800" i="1" dirty="0" smtClean="0"/>
            </a:br>
            <a:r>
              <a:rPr lang="cs-CZ" sz="1800" i="1" dirty="0" smtClean="0"/>
              <a:t>19.4.2007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629982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1107996"/>
          </a:xfrm>
        </p:spPr>
        <p:txBody>
          <a:bodyPr/>
          <a:lstStyle/>
          <a:p>
            <a:r>
              <a:rPr lang="cs-CZ" dirty="0"/>
              <a:t>…. no a pak se v tom vyznejte…….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http://</a:t>
            </a:r>
            <a:r>
              <a:rPr lang="cs-CZ" dirty="0" smtClean="0">
                <a:solidFill>
                  <a:schemeClr val="bg1"/>
                </a:solidFill>
              </a:rPr>
              <a:t>paliva-mares.cz/data/filecneache/bf</a:t>
            </a:r>
            <a:r>
              <a:rPr lang="cs-CZ" dirty="0">
                <a:solidFill>
                  <a:schemeClr val="bg1"/>
                </a:solidFill>
              </a:rPr>
              <a:t>/@283x0/bal-uh.jpg</a:t>
            </a: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453" y="1554084"/>
            <a:ext cx="2906163" cy="167095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" y="4169411"/>
            <a:ext cx="2577785" cy="176168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383" y="1071190"/>
            <a:ext cx="2797521" cy="168879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2" y="2070878"/>
            <a:ext cx="2906162" cy="137820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425" y="4235646"/>
            <a:ext cx="2695575" cy="16954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969" y="4064318"/>
            <a:ext cx="2778565" cy="2038106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717" y="3105340"/>
            <a:ext cx="2290735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997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pohledy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r>
              <a:rPr lang="cs-CZ" sz="3200" dirty="0" smtClean="0"/>
              <a:t>Spontánní </a:t>
            </a:r>
            <a:r>
              <a:rPr lang="cs-CZ" sz="3200" dirty="0" smtClean="0"/>
              <a:t>využívání </a:t>
            </a:r>
            <a:r>
              <a:rPr lang="cs-CZ" sz="3200" dirty="0" smtClean="0"/>
              <a:t>alternativních pohonů</a:t>
            </a:r>
            <a:br>
              <a:rPr lang="cs-CZ" sz="3200" dirty="0" smtClean="0"/>
            </a:br>
            <a:r>
              <a:rPr lang="cs-CZ" dirty="0" smtClean="0"/>
              <a:t>ekonomické chování</a:t>
            </a: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Řízené využívání alternativních pohonů</a:t>
            </a:r>
            <a:br>
              <a:rPr lang="cs-CZ" sz="3200" dirty="0" smtClean="0"/>
            </a:br>
            <a:r>
              <a:rPr lang="cs-CZ" dirty="0" smtClean="0"/>
              <a:t>ekologické chování</a:t>
            </a: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/>
              <a:t>Nařízené využívání alternativních pohonů </a:t>
            </a:r>
            <a:r>
              <a:rPr lang="cs-CZ" sz="3200" dirty="0" smtClean="0"/>
              <a:t> </a:t>
            </a:r>
            <a:br>
              <a:rPr lang="cs-CZ" sz="3200" dirty="0" smtClean="0"/>
            </a:br>
            <a:r>
              <a:rPr lang="cs-CZ" dirty="0" err="1" smtClean="0"/>
              <a:t>kalkulativní</a:t>
            </a:r>
            <a:r>
              <a:rPr lang="cs-CZ" dirty="0" smtClean="0"/>
              <a:t> chování</a:t>
            </a:r>
            <a:endParaRPr lang="cs-CZ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/>
              <a:t>Spontánní vyžívání alternativních pohonů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Šedesátá léta</a:t>
            </a:r>
          </a:p>
          <a:p>
            <a:pPr marL="0" indent="0">
              <a:buNone/>
            </a:pPr>
            <a:r>
              <a:rPr lang="cs-CZ" dirty="0" smtClean="0"/>
              <a:t> 	Přestavby na LPG</a:t>
            </a:r>
            <a:br>
              <a:rPr lang="cs-CZ" dirty="0" smtClean="0"/>
            </a:br>
            <a:r>
              <a:rPr lang="cs-CZ" dirty="0" smtClean="0"/>
              <a:t>		- garážové</a:t>
            </a:r>
            <a:br>
              <a:rPr lang="cs-CZ" dirty="0" smtClean="0"/>
            </a:br>
            <a:r>
              <a:rPr lang="cs-CZ" dirty="0" smtClean="0"/>
              <a:t>		- firemní</a:t>
            </a:r>
            <a:endParaRPr lang="cs-CZ" dirty="0"/>
          </a:p>
          <a:p>
            <a:pPr marL="0" indent="0">
              <a:buNone/>
            </a:pPr>
            <a:r>
              <a:rPr lang="cs-CZ" sz="1100" dirty="0" smtClean="0"/>
              <a:t>			Škoda </a:t>
            </a:r>
            <a:r>
              <a:rPr lang="cs-CZ" sz="1100" dirty="0"/>
              <a:t>130 Rapid, motor Fa 781.136B, alternativní pohon BA + LPG. Max. </a:t>
            </a:r>
            <a:r>
              <a:rPr lang="cs-CZ" sz="1100" dirty="0" smtClean="0"/>
              <a:t>r. </a:t>
            </a:r>
            <a:r>
              <a:rPr lang="cs-CZ" sz="1100" dirty="0"/>
              <a:t>175 km/h.</a:t>
            </a:r>
            <a:endParaRPr lang="cs-CZ" sz="1100" dirty="0" smtClean="0"/>
          </a:p>
          <a:p>
            <a:pPr marL="0" indent="0">
              <a:buNone/>
            </a:pPr>
            <a:r>
              <a:rPr lang="cs-CZ" dirty="0" smtClean="0"/>
              <a:t>Taženo ekonomikou starších modelů Škoda, VAZ, Dacia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Daňové zvýhodnění spotřeby sazbou 3933 </a:t>
            </a:r>
            <a:r>
              <a:rPr lang="cs-CZ" dirty="0" smtClean="0"/>
              <a:t>Kč/t (platná dodnes)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Ekologie byla doprovodným, ne prvoplánovým efektem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028" y="1000085"/>
            <a:ext cx="5042780" cy="196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39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505" y="2607397"/>
            <a:ext cx="1946495" cy="229962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/>
              <a:t>Řízené využívání alternativních pohonů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699500" cy="46545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Devadesátá</a:t>
            </a:r>
          </a:p>
          <a:p>
            <a:pPr marL="0" indent="0">
              <a:buNone/>
            </a:pPr>
            <a:r>
              <a:rPr lang="cs-CZ" dirty="0" smtClean="0"/>
              <a:t>Přetrvává LPG rozšířené o tovární modely</a:t>
            </a:r>
            <a:br>
              <a:rPr lang="cs-CZ" dirty="0" smtClean="0"/>
            </a:br>
            <a:r>
              <a:rPr lang="cs-CZ" sz="1800" i="1" dirty="0" smtClean="0">
                <a:solidFill>
                  <a:srgbClr val="00B0F0"/>
                </a:solidFill>
              </a:rPr>
              <a:t>FIAT, Ford, Dacia, Opel, Renault, japonské značky</a:t>
            </a:r>
          </a:p>
          <a:p>
            <a:pPr marL="0" indent="0">
              <a:buNone/>
            </a:pPr>
            <a:r>
              <a:rPr lang="cs-CZ" dirty="0" smtClean="0"/>
              <a:t>Nástup domácích alternativních paliv na bázi bio</a:t>
            </a:r>
            <a:br>
              <a:rPr lang="cs-CZ" dirty="0" smtClean="0"/>
            </a:br>
            <a:r>
              <a:rPr lang="cs-CZ" sz="1800" i="1" dirty="0" smtClean="0">
                <a:solidFill>
                  <a:srgbClr val="00B0F0"/>
                </a:solidFill>
              </a:rPr>
              <a:t>FAME, E85, SMN30, E95</a:t>
            </a:r>
          </a:p>
          <a:p>
            <a:pPr marL="0" indent="0">
              <a:buNone/>
            </a:pPr>
            <a:r>
              <a:rPr lang="cs-CZ" dirty="0" smtClean="0"/>
              <a:t>Nástup zemního plynu CNG, výhledově </a:t>
            </a:r>
            <a:r>
              <a:rPr lang="cs-CZ" dirty="0" smtClean="0"/>
              <a:t>LNG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5200" dirty="0" smtClean="0">
                <a:solidFill>
                  <a:srgbClr val="FF0000"/>
                </a:solidFill>
              </a:rPr>
              <a:t>_________</a:t>
            </a:r>
            <a:r>
              <a:rPr lang="cs-CZ" sz="1900" dirty="0">
                <a:solidFill>
                  <a:srgbClr val="FF0000"/>
                </a:solidFill>
              </a:rPr>
              <a:t>ekonomická</a:t>
            </a:r>
            <a:r>
              <a:rPr lang="cs-CZ" sz="5200" dirty="0">
                <a:solidFill>
                  <a:srgbClr val="FF0000"/>
                </a:solidFill>
              </a:rPr>
              <a:t>_________</a:t>
            </a:r>
            <a:br>
              <a:rPr lang="cs-CZ" sz="5200" dirty="0">
                <a:solidFill>
                  <a:srgbClr val="FF0000"/>
                </a:solidFill>
              </a:rPr>
            </a:br>
            <a:r>
              <a:rPr lang="cs-CZ" sz="5200" dirty="0" smtClean="0">
                <a:solidFill>
                  <a:srgbClr val="FF0000"/>
                </a:solidFill>
              </a:rPr>
              <a:t>                    </a:t>
            </a:r>
            <a:r>
              <a:rPr lang="cs-CZ" sz="1900" dirty="0" smtClean="0">
                <a:solidFill>
                  <a:srgbClr val="FF0000"/>
                </a:solidFill>
              </a:rPr>
              <a:t>ekologická</a:t>
            </a:r>
            <a:endParaRPr lang="cs-CZ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Vozidla na elektrický pohon - hybridy, později plně EV</a:t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Pokusy s H2, bu</a:t>
            </a:r>
            <a:r>
              <a:rPr lang="cs-CZ" dirty="0"/>
              <a:t>ď</a:t>
            </a:r>
            <a:r>
              <a:rPr lang="cs-CZ" dirty="0" smtClean="0"/>
              <a:t> spalováním, nebo palivovými </a:t>
            </a:r>
            <a:r>
              <a:rPr lang="cs-CZ" dirty="0"/>
              <a:t>č</a:t>
            </a:r>
            <a:r>
              <a:rPr lang="cs-CZ" dirty="0" smtClean="0"/>
              <a:t>lánky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45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/>
              <a:t>Nařízené využívání alternativních pohonů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Současnost</a:t>
            </a:r>
          </a:p>
          <a:p>
            <a:pPr marL="0" indent="0">
              <a:buNone/>
            </a:pPr>
            <a:r>
              <a:rPr lang="cs-CZ" b="1" dirty="0" smtClean="0"/>
              <a:t>EU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Masivní podpora výstavby infrastruktury</a:t>
            </a:r>
            <a:br>
              <a:rPr lang="cs-CZ" dirty="0" smtClean="0"/>
            </a:br>
            <a:r>
              <a:rPr lang="cs-CZ" dirty="0" smtClean="0"/>
              <a:t>podpora nákupů vozidel s </a:t>
            </a:r>
            <a:r>
              <a:rPr lang="cs-CZ" dirty="0" smtClean="0"/>
              <a:t>alternativními </a:t>
            </a:r>
            <a:r>
              <a:rPr lang="cs-CZ" dirty="0" smtClean="0"/>
              <a:t>pohony</a:t>
            </a:r>
          </a:p>
          <a:p>
            <a:pPr marL="0" indent="0">
              <a:buNone/>
            </a:pPr>
            <a:r>
              <a:rPr lang="cs-CZ" dirty="0" smtClean="0"/>
              <a:t>ekonomické úlevy z provozu vozidel s alt. pohony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 jediným cílem plnění </a:t>
            </a:r>
            <a:r>
              <a:rPr lang="cs-CZ" dirty="0" smtClean="0"/>
              <a:t>nařízených úspor </a:t>
            </a:r>
            <a:r>
              <a:rPr lang="cs-CZ" dirty="0" smtClean="0"/>
              <a:t>emisí v dopravě a zahájení </a:t>
            </a:r>
            <a:r>
              <a:rPr lang="cs-CZ" dirty="0" smtClean="0"/>
              <a:t>potlačování </a:t>
            </a:r>
            <a:r>
              <a:rPr lang="cs-CZ" dirty="0" smtClean="0"/>
              <a:t>paliv z ropy</a:t>
            </a:r>
            <a:br>
              <a:rPr lang="cs-CZ" dirty="0" smtClean="0"/>
            </a:br>
            <a:r>
              <a:rPr lang="cs-CZ" dirty="0" smtClean="0"/>
              <a:t>EU stanovuje závazné i indikativní </a:t>
            </a:r>
            <a:r>
              <a:rPr lang="cs-CZ" dirty="0" smtClean="0"/>
              <a:t>kvóty a cíle, </a:t>
            </a:r>
            <a:r>
              <a:rPr lang="cs-CZ" dirty="0" smtClean="0"/>
              <a:t>určuje co je a co není započitatelné do plnění cílů, ukládá změny směřování sektoru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16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492443"/>
          </a:xfrm>
        </p:spPr>
        <p:txBody>
          <a:bodyPr/>
          <a:lstStyle/>
          <a:p>
            <a:r>
              <a:rPr lang="cs-CZ" sz="3200" dirty="0" smtClean="0"/>
              <a:t>Legislativa problematiky paliv z pohledu MPO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Stěžejní zákon </a:t>
            </a:r>
            <a:r>
              <a:rPr lang="cs-CZ" dirty="0" smtClean="0">
                <a:solidFill>
                  <a:srgbClr val="FF0000"/>
                </a:solidFill>
              </a:rPr>
              <a:t>č. 311/2006 Sb</a:t>
            </a:r>
            <a:r>
              <a:rPr lang="cs-CZ" dirty="0" smtClean="0"/>
              <a:t>., o pohonných hmotách a čerpacích stanicích;</a:t>
            </a:r>
            <a:br>
              <a:rPr lang="cs-CZ" dirty="0" smtClean="0"/>
            </a:br>
            <a:r>
              <a:rPr lang="cs-CZ" dirty="0" smtClean="0"/>
              <a:t>- opakovaný nosič transpozice evropských směrnic, naposledy směrnice 2014/94/EU o podpoře infrastruktury pro alternativní paliva, rozšíření výčtu paliv a zařazení </a:t>
            </a:r>
            <a:r>
              <a:rPr lang="cs-CZ" dirty="0" err="1" smtClean="0"/>
              <a:t>elektr</a:t>
            </a:r>
            <a:r>
              <a:rPr lang="cs-CZ" dirty="0" err="1" smtClean="0"/>
              <a:t>omobility</a:t>
            </a:r>
            <a:r>
              <a:rPr lang="cs-CZ" dirty="0"/>
              <a:t> </a:t>
            </a:r>
            <a:r>
              <a:rPr lang="cs-CZ" dirty="0" smtClean="0"/>
              <a:t>(z. 152/2017 Sb.)</a:t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Prováděcí předpis je vyhláška č.</a:t>
            </a:r>
            <a:r>
              <a:rPr lang="cs-CZ" dirty="0" smtClean="0">
                <a:solidFill>
                  <a:srgbClr val="FF0000"/>
                </a:solidFill>
              </a:rPr>
              <a:t>133/2010 Sb</a:t>
            </a:r>
            <a:r>
              <a:rPr lang="cs-CZ" dirty="0" smtClean="0"/>
              <a:t>., o kvalitě a monitorování pohonných hmot, </a:t>
            </a:r>
          </a:p>
          <a:p>
            <a:pPr>
              <a:buFontTx/>
              <a:buChar char="-"/>
            </a:pPr>
            <a:r>
              <a:rPr lang="cs-CZ" dirty="0" smtClean="0"/>
              <a:t>rozšíření výčtu pohonných hmot a zařazení kvalitativních požadavků (153/2017 Sb.) a stanovení rozsahu kontroly ČOI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Novelizaci zajišťovalo MPO ve spolupráci s MD, MMR a oborovými asociacemi</a:t>
            </a:r>
          </a:p>
          <a:p>
            <a:pPr marL="0" indent="0">
              <a:buNone/>
            </a:pPr>
            <a:r>
              <a:rPr lang="cs-CZ" dirty="0" smtClean="0"/>
              <a:t>Účinnost nastala k 6.6.2017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50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492443"/>
          </a:xfrm>
        </p:spPr>
        <p:txBody>
          <a:bodyPr/>
          <a:lstStyle/>
          <a:p>
            <a:r>
              <a:rPr lang="cs-CZ" sz="3200" dirty="0"/>
              <a:t>Legislativa problematiky paliv z pohledu MPO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Doprovodné zákony:</a:t>
            </a:r>
            <a:br>
              <a:rPr lang="cs-CZ" dirty="0" smtClean="0"/>
            </a:br>
            <a:r>
              <a:rPr lang="cs-CZ" dirty="0" smtClean="0"/>
              <a:t>350/2011 o chemických látkách</a:t>
            </a:r>
            <a:br>
              <a:rPr lang="cs-CZ" dirty="0" smtClean="0"/>
            </a:br>
            <a:r>
              <a:rPr lang="cs-CZ" dirty="0" smtClean="0"/>
              <a:t>505/1990 o metrologii (183/2017)</a:t>
            </a:r>
            <a:br>
              <a:rPr lang="cs-CZ" dirty="0" smtClean="0"/>
            </a:br>
            <a:r>
              <a:rPr lang="cs-CZ" dirty="0" smtClean="0"/>
              <a:t>64/1986 o ČOI</a:t>
            </a:r>
            <a:br>
              <a:rPr lang="cs-CZ" dirty="0" smtClean="0"/>
            </a:br>
            <a:r>
              <a:rPr lang="cs-CZ" dirty="0" smtClean="0"/>
              <a:t>_________________________________________________</a:t>
            </a:r>
          </a:p>
          <a:p>
            <a:pPr marL="0" indent="0">
              <a:buNone/>
            </a:pPr>
            <a:r>
              <a:rPr lang="cs-CZ" dirty="0" smtClean="0"/>
              <a:t>189/1999 o nouzových zásobách (225/2017)</a:t>
            </a:r>
            <a:br>
              <a:rPr lang="cs-CZ" dirty="0" smtClean="0"/>
            </a:br>
            <a:r>
              <a:rPr lang="cs-CZ" dirty="0" smtClean="0"/>
              <a:t>254/2001 vodní zákona (225/2017)</a:t>
            </a:r>
            <a:br>
              <a:rPr lang="cs-CZ" dirty="0" smtClean="0"/>
            </a:br>
            <a:r>
              <a:rPr lang="cs-CZ" dirty="0" smtClean="0"/>
              <a:t>353/2003 o spotřebních daních (65/2017)</a:t>
            </a:r>
            <a:br>
              <a:rPr lang="cs-CZ" dirty="0" smtClean="0"/>
            </a:br>
            <a:r>
              <a:rPr lang="cs-CZ" dirty="0" smtClean="0">
                <a:solidFill>
                  <a:srgbClr val="00B050"/>
                </a:solidFill>
              </a:rPr>
              <a:t>183/2006 </a:t>
            </a:r>
            <a:r>
              <a:rPr lang="cs-CZ" dirty="0" smtClean="0"/>
              <a:t>stavební zákon (225/2017)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13/1997</a:t>
            </a:r>
            <a:r>
              <a:rPr lang="cs-CZ" dirty="0" smtClean="0"/>
              <a:t> o pozemních komunikacích (225/2017)</a:t>
            </a:r>
          </a:p>
        </p:txBody>
      </p:sp>
    </p:spTree>
    <p:extLst>
      <p:ext uri="{BB962C8B-B14F-4D97-AF65-F5344CB8AC3E}">
        <p14:creationId xmlns:p14="http://schemas.microsoft.com/office/powerpoint/2010/main" val="93392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492443"/>
          </a:xfrm>
        </p:spPr>
        <p:txBody>
          <a:bodyPr/>
          <a:lstStyle/>
          <a:p>
            <a:r>
              <a:rPr lang="cs-CZ" sz="3200" dirty="0"/>
              <a:t>Legislativa problematiky paliv z pohledu MPO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 vyhlášky:</a:t>
            </a:r>
            <a:br>
              <a:rPr lang="cs-CZ" dirty="0" smtClean="0"/>
            </a:br>
            <a:r>
              <a:rPr lang="cs-CZ" dirty="0" smtClean="0"/>
              <a:t>237/2005 o zdůvodněných ztrátách při dopravě a skladování (338/2014)</a:t>
            </a:r>
            <a:br>
              <a:rPr lang="cs-CZ" dirty="0" smtClean="0"/>
            </a:br>
            <a:r>
              <a:rPr lang="cs-CZ" dirty="0" smtClean="0"/>
              <a:t>61/2007 značkování a barvení minerálních olejů (169/2015)</a:t>
            </a:r>
            <a:br>
              <a:rPr lang="cs-CZ" dirty="0" smtClean="0"/>
            </a:br>
            <a:r>
              <a:rPr lang="cs-CZ" dirty="0" smtClean="0"/>
              <a:t>__________________________________________________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351/2012 nařízení vlády o kritériích udržitelnosti biopaliv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268/2009</a:t>
            </a:r>
            <a:r>
              <a:rPr lang="cs-CZ" dirty="0" smtClean="0"/>
              <a:t> o technických požadavcích na stavby (323/2017)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17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492443"/>
          </a:xfrm>
        </p:spPr>
        <p:txBody>
          <a:bodyPr/>
          <a:lstStyle/>
          <a:p>
            <a:r>
              <a:rPr lang="cs-CZ" sz="3200" dirty="0"/>
              <a:t>Legislativa problematiky paliv z pohledu MPO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25981" y="1063460"/>
            <a:ext cx="8242300" cy="46545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 ještě vybrané normy:</a:t>
            </a:r>
            <a:br>
              <a:rPr lang="cs-CZ" dirty="0" smtClean="0"/>
            </a:br>
            <a:r>
              <a:rPr lang="cs-CZ" dirty="0" smtClean="0"/>
              <a:t>ČSN EN 73 6060 čerpací stanice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ČSN EN 16 942 </a:t>
            </a:r>
            <a:r>
              <a:rPr lang="cs-CZ" dirty="0" smtClean="0"/>
              <a:t>označování stojanů čer. stanic – úč. 1.10.2018</a:t>
            </a:r>
            <a:br>
              <a:rPr lang="cs-CZ" dirty="0" smtClean="0"/>
            </a:br>
            <a:r>
              <a:rPr lang="cs-CZ" dirty="0" smtClean="0"/>
              <a:t>ČSN EN 65 6503 kvalita LPG (EN 589)</a:t>
            </a:r>
            <a:br>
              <a:rPr lang="cs-CZ" dirty="0" smtClean="0"/>
            </a:br>
            <a:r>
              <a:rPr lang="cs-CZ" dirty="0" smtClean="0"/>
              <a:t>ČSN EN 65 6505 kvalita benzínu (EN 228)</a:t>
            </a:r>
            <a:br>
              <a:rPr lang="cs-CZ" dirty="0" smtClean="0"/>
            </a:br>
            <a:r>
              <a:rPr lang="cs-CZ" dirty="0" smtClean="0"/>
              <a:t>ČSN EN 65 6506 kvalita nafty (EN 590)</a:t>
            </a:r>
            <a:br>
              <a:rPr lang="cs-CZ" dirty="0" smtClean="0"/>
            </a:br>
            <a:r>
              <a:rPr lang="cs-CZ" dirty="0" smtClean="0"/>
              <a:t>ČSN EN 65 6507 kvalita FAME (EN 14 214)</a:t>
            </a:r>
            <a:br>
              <a:rPr lang="cs-CZ" dirty="0" smtClean="0"/>
            </a:br>
            <a:r>
              <a:rPr lang="cs-CZ" dirty="0" smtClean="0"/>
              <a:t>ČSN EN 65 6508 kvalita SMN B30</a:t>
            </a:r>
            <a:br>
              <a:rPr lang="cs-CZ" dirty="0" smtClean="0"/>
            </a:br>
            <a:r>
              <a:rPr lang="cs-CZ" dirty="0" smtClean="0"/>
              <a:t>ČSN EN 65 6510 kvalita FAME B20 a B30 (EN 16 709</a:t>
            </a:r>
            <a:br>
              <a:rPr lang="cs-CZ" dirty="0" smtClean="0"/>
            </a:br>
            <a:r>
              <a:rPr lang="cs-CZ" dirty="0" smtClean="0"/>
              <a:t>ČSN EN 65 6511 kvalita </a:t>
            </a:r>
            <a:r>
              <a:rPr lang="cs-CZ" dirty="0" err="1" smtClean="0"/>
              <a:t>ethanolu</a:t>
            </a:r>
            <a:r>
              <a:rPr lang="cs-CZ" dirty="0" smtClean="0"/>
              <a:t> do BA (EN 15 376)</a:t>
            </a:r>
            <a:br>
              <a:rPr lang="cs-CZ" dirty="0" smtClean="0"/>
            </a:br>
            <a:r>
              <a:rPr lang="cs-CZ" dirty="0" smtClean="0"/>
              <a:t>ČSN EN 65 6512 </a:t>
            </a:r>
            <a:r>
              <a:rPr lang="cs-CZ" dirty="0" err="1" smtClean="0"/>
              <a:t>Ethanol</a:t>
            </a:r>
            <a:r>
              <a:rPr lang="cs-CZ" dirty="0" smtClean="0"/>
              <a:t> E85</a:t>
            </a:r>
            <a:br>
              <a:rPr lang="cs-CZ" dirty="0" smtClean="0"/>
            </a:b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ČSN 	65 6517 </a:t>
            </a:r>
            <a:r>
              <a:rPr lang="cs-CZ" dirty="0" smtClean="0"/>
              <a:t>CNG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ČSN ISO 14687-2 </a:t>
            </a:r>
            <a:r>
              <a:rPr lang="cs-CZ" dirty="0" smtClean="0"/>
              <a:t>vodík pro pohon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70061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odrá A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</Template>
  <TotalTime>1183</TotalTime>
  <Words>144</Words>
  <Application>Microsoft Office PowerPoint</Application>
  <PresentationFormat>Předvádění na obrazovce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Prezentace modrá A</vt:lpstr>
      <vt:lpstr>Alternativní paliva a jejich právní předpisy z pohledu MPO </vt:lpstr>
      <vt:lpstr>Tři pohledy</vt:lpstr>
      <vt:lpstr>Spontánní vyžívání alternativních pohonů</vt:lpstr>
      <vt:lpstr>Řízené využívání alternativních pohonů</vt:lpstr>
      <vt:lpstr>Nařízené využívání alternativních pohonů</vt:lpstr>
      <vt:lpstr>Legislativa problematiky paliv z pohledu MPO</vt:lpstr>
      <vt:lpstr>Legislativa problematiky paliv z pohledu MPO</vt:lpstr>
      <vt:lpstr>Legislativa problematiky paliv z pohledu MPO</vt:lpstr>
      <vt:lpstr>Legislativa problematiky paliv z pohledu MPO</vt:lpstr>
      <vt:lpstr>Vývoj prodejů PH v ČR</vt:lpstr>
      <vt:lpstr>Novinové titulky</vt:lpstr>
      <vt:lpstr>Novinové titulky</vt:lpstr>
      <vt:lpstr>…. no a pak se v tom vyznejte……. </vt:lpstr>
      <vt:lpstr>Děkuji za pozornost</vt:lpstr>
    </vt:vector>
  </TitlesOfParts>
  <Company>Ministerstvo průmyslu a obchodu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Situace v ropném průmyslu v EU</dc:title>
  <dc:creator>Šenych Pavel</dc:creator>
  <cp:lastModifiedBy>Šenych Pavel</cp:lastModifiedBy>
  <cp:revision>244</cp:revision>
  <dcterms:created xsi:type="dcterms:W3CDTF">2014-02-12T12:01:07Z</dcterms:created>
  <dcterms:modified xsi:type="dcterms:W3CDTF">2017-10-23T09:29:14Z</dcterms:modified>
</cp:coreProperties>
</file>