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theme/themeOverride1.xml" ContentType="application/vnd.openxmlformats-officedocument.themeOverride+xml"/>
  <Override PartName="/ppt/notesSlides/notesSlide1.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56" r:id="rId2"/>
    <p:sldId id="257" r:id="rId3"/>
    <p:sldId id="268" r:id="rId4"/>
    <p:sldId id="270" r:id="rId5"/>
    <p:sldId id="258" r:id="rId6"/>
    <p:sldId id="272" r:id="rId7"/>
    <p:sldId id="262" r:id="rId8"/>
    <p:sldId id="273" r:id="rId9"/>
    <p:sldId id="259" r:id="rId10"/>
    <p:sldId id="269" r:id="rId11"/>
    <p:sldId id="263" r:id="rId12"/>
    <p:sldId id="264" r:id="rId13"/>
    <p:sldId id="267" r:id="rId14"/>
    <p:sldId id="274" r:id="rId15"/>
    <p:sldId id="275" r:id="rId16"/>
    <p:sldId id="276" r:id="rId17"/>
    <p:sldId id="277" r:id="rId18"/>
    <p:sldId id="284" r:id="rId19"/>
    <p:sldId id="285" r:id="rId20"/>
    <p:sldId id="279" r:id="rId21"/>
    <p:sldId id="282" r:id="rId22"/>
    <p:sldId id="283" r:id="rId23"/>
    <p:sldId id="281" r:id="rId24"/>
  </p:sldIdLst>
  <p:sldSz cx="9144000" cy="6858000" type="screen4x3"/>
  <p:notesSz cx="6858000" cy="91440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20" d="100"/>
          <a:sy n="120" d="100"/>
        </p:scale>
        <p:origin x="-1278" y="-108"/>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5174481394953858E-2"/>
          <c:y val="1.7645799107467181E-2"/>
          <c:w val="0.87086947464900222"/>
          <c:h val="0.83404170325171101"/>
        </c:manualLayout>
      </c:layout>
      <c:barChart>
        <c:barDir val="col"/>
        <c:grouping val="clustered"/>
        <c:varyColors val="0"/>
        <c:ser>
          <c:idx val="0"/>
          <c:order val="0"/>
          <c:tx>
            <c:v>Počet OA</c:v>
          </c:tx>
          <c:invertIfNegative val="0"/>
          <c:dLbls>
            <c:spPr>
              <a:solidFill>
                <a:schemeClr val="bg1"/>
              </a:solidFill>
            </c:spPr>
            <c:txPr>
              <a:bodyPr rot="-5400000" vert="horz"/>
              <a:lstStyle/>
              <a:p>
                <a:pPr>
                  <a:defRPr/>
                </a:pPr>
                <a:endParaRPr lang="cs-CZ"/>
              </a:p>
            </c:txPr>
            <c:dLblPos val="ctr"/>
            <c:showLegendKey val="0"/>
            <c:showVal val="1"/>
            <c:showCatName val="0"/>
            <c:showSerName val="0"/>
            <c:showPercent val="0"/>
            <c:showBubbleSize val="0"/>
            <c:showLeaderLines val="0"/>
          </c:dLbls>
          <c:cat>
            <c:strRef>
              <c:f>List1!$B$6:$B$34</c:f>
              <c:strCache>
                <c:ptCount val="29"/>
                <c:pt idx="0">
                  <c:v>1989</c:v>
                </c:pt>
                <c:pt idx="1">
                  <c:v>1990</c:v>
                </c:pt>
                <c:pt idx="2">
                  <c:v>1991</c:v>
                </c:pt>
                <c:pt idx="3">
                  <c:v>1992</c:v>
                </c:pt>
                <c:pt idx="4">
                  <c:v>1993</c:v>
                </c:pt>
                <c:pt idx="5">
                  <c:v>1994</c:v>
                </c:pt>
                <c:pt idx="6">
                  <c:v>1995</c:v>
                </c:pt>
                <c:pt idx="7">
                  <c:v>1996</c:v>
                </c:pt>
                <c:pt idx="8">
                  <c:v>1997</c:v>
                </c:pt>
                <c:pt idx="9">
                  <c:v>1998</c:v>
                </c:pt>
                <c:pt idx="10">
                  <c:v>1999</c:v>
                </c:pt>
                <c:pt idx="11">
                  <c:v>2000</c:v>
                </c:pt>
                <c:pt idx="12">
                  <c:v>2001</c:v>
                </c:pt>
                <c:pt idx="13">
                  <c:v>2002</c:v>
                </c:pt>
                <c:pt idx="14">
                  <c:v>2003</c:v>
                </c:pt>
                <c:pt idx="15">
                  <c:v>2004</c:v>
                </c:pt>
                <c:pt idx="16">
                  <c:v>2005</c:v>
                </c:pt>
                <c:pt idx="17">
                  <c:v>2006</c:v>
                </c:pt>
                <c:pt idx="18">
                  <c:v>2007</c:v>
                </c:pt>
                <c:pt idx="19">
                  <c:v>2008</c:v>
                </c:pt>
                <c:pt idx="20">
                  <c:v>2009</c:v>
                </c:pt>
                <c:pt idx="21">
                  <c:v>2010</c:v>
                </c:pt>
                <c:pt idx="22">
                  <c:v>2011</c:v>
                </c:pt>
                <c:pt idx="23">
                  <c:v>2012</c:v>
                </c:pt>
                <c:pt idx="24">
                  <c:v>2013</c:v>
                </c:pt>
                <c:pt idx="25">
                  <c:v>2014</c:v>
                </c:pt>
                <c:pt idx="26">
                  <c:v>2015</c:v>
                </c:pt>
                <c:pt idx="27">
                  <c:v>2016</c:v>
                </c:pt>
                <c:pt idx="28">
                  <c:v>3q. 2017</c:v>
                </c:pt>
              </c:strCache>
            </c:strRef>
          </c:cat>
          <c:val>
            <c:numRef>
              <c:f>List1!$D$6:$D$34</c:f>
              <c:numCache>
                <c:formatCode>#,##0</c:formatCode>
                <c:ptCount val="29"/>
                <c:pt idx="0">
                  <c:v>2330.7550000000001</c:v>
                </c:pt>
                <c:pt idx="1">
                  <c:v>2411.297</c:v>
                </c:pt>
                <c:pt idx="2">
                  <c:v>2483.2220000000002</c:v>
                </c:pt>
                <c:pt idx="3">
                  <c:v>2610.297</c:v>
                </c:pt>
                <c:pt idx="4">
                  <c:v>2746.9949999999999</c:v>
                </c:pt>
                <c:pt idx="5">
                  <c:v>2697.2530000000002</c:v>
                </c:pt>
                <c:pt idx="6">
                  <c:v>3113.4760000000001</c:v>
                </c:pt>
                <c:pt idx="7">
                  <c:v>3349.0079999999998</c:v>
                </c:pt>
                <c:pt idx="8">
                  <c:v>3465.0770000000002</c:v>
                </c:pt>
                <c:pt idx="9">
                  <c:v>3484.0010000000002</c:v>
                </c:pt>
                <c:pt idx="10">
                  <c:v>3431.4810000000002</c:v>
                </c:pt>
                <c:pt idx="11">
                  <c:v>3431.5729999999999</c:v>
                </c:pt>
                <c:pt idx="12">
                  <c:v>3523.277</c:v>
                </c:pt>
                <c:pt idx="13">
                  <c:v>3648.9050000000002</c:v>
                </c:pt>
                <c:pt idx="14">
                  <c:v>3706.0120000000002</c:v>
                </c:pt>
                <c:pt idx="15">
                  <c:v>3815.547</c:v>
                </c:pt>
                <c:pt idx="16">
                  <c:v>3958.7080000000001</c:v>
                </c:pt>
                <c:pt idx="17">
                  <c:v>4108.6099999999997</c:v>
                </c:pt>
                <c:pt idx="18">
                  <c:v>4280.0810000000001</c:v>
                </c:pt>
                <c:pt idx="19">
                  <c:v>4423.37</c:v>
                </c:pt>
                <c:pt idx="20">
                  <c:v>4435.0519999999997</c:v>
                </c:pt>
                <c:pt idx="21">
                  <c:v>4496.232</c:v>
                </c:pt>
                <c:pt idx="22">
                  <c:v>4597.45</c:v>
                </c:pt>
                <c:pt idx="23">
                  <c:v>4734.317</c:v>
                </c:pt>
                <c:pt idx="24">
                  <c:v>4820.299</c:v>
                </c:pt>
                <c:pt idx="25">
                  <c:v>4937.2060000000001</c:v>
                </c:pt>
                <c:pt idx="26">
                  <c:v>5158.5159999999996</c:v>
                </c:pt>
                <c:pt idx="27">
                  <c:v>5368.6610000000001</c:v>
                </c:pt>
                <c:pt idx="28">
                  <c:v>5543.8</c:v>
                </c:pt>
              </c:numCache>
            </c:numRef>
          </c:val>
        </c:ser>
        <c:dLbls>
          <c:showLegendKey val="0"/>
          <c:showVal val="0"/>
          <c:showCatName val="0"/>
          <c:showSerName val="0"/>
          <c:showPercent val="0"/>
          <c:showBubbleSize val="0"/>
        </c:dLbls>
        <c:gapWidth val="40"/>
        <c:axId val="120424704"/>
        <c:axId val="121506816"/>
      </c:barChart>
      <c:catAx>
        <c:axId val="120424704"/>
        <c:scaling>
          <c:orientation val="minMax"/>
        </c:scaling>
        <c:delete val="0"/>
        <c:axPos val="b"/>
        <c:majorGridlines>
          <c:spPr>
            <a:ln>
              <a:solidFill>
                <a:schemeClr val="bg1">
                  <a:lumMod val="75000"/>
                </a:schemeClr>
              </a:solidFill>
              <a:prstDash val="sysDot"/>
            </a:ln>
          </c:spPr>
        </c:majorGridlines>
        <c:majorTickMark val="out"/>
        <c:minorTickMark val="none"/>
        <c:tickLblPos val="nextTo"/>
        <c:txPr>
          <a:bodyPr/>
          <a:lstStyle/>
          <a:p>
            <a:pPr>
              <a:defRPr sz="1200" baseline="0">
                <a:latin typeface="Calibri" panose="020F0502020204030204" pitchFamily="34" charset="0"/>
              </a:defRPr>
            </a:pPr>
            <a:endParaRPr lang="cs-CZ"/>
          </a:p>
        </c:txPr>
        <c:crossAx val="121506816"/>
        <c:crosses val="autoZero"/>
        <c:auto val="1"/>
        <c:lblAlgn val="ctr"/>
        <c:lblOffset val="100"/>
        <c:noMultiLvlLbl val="0"/>
      </c:catAx>
      <c:valAx>
        <c:axId val="121506816"/>
        <c:scaling>
          <c:orientation val="minMax"/>
        </c:scaling>
        <c:delete val="0"/>
        <c:axPos val="l"/>
        <c:majorGridlines>
          <c:spPr>
            <a:ln>
              <a:solidFill>
                <a:schemeClr val="bg1">
                  <a:lumMod val="75000"/>
                </a:schemeClr>
              </a:solidFill>
              <a:prstDash val="sysDot"/>
            </a:ln>
          </c:spPr>
        </c:majorGridlines>
        <c:title>
          <c:tx>
            <c:rich>
              <a:bodyPr rot="-5400000" vert="horz"/>
              <a:lstStyle/>
              <a:p>
                <a:pPr>
                  <a:defRPr sz="1200" baseline="0">
                    <a:latin typeface="Calibri" panose="020F0502020204030204" pitchFamily="34" charset="0"/>
                  </a:defRPr>
                </a:pPr>
                <a:r>
                  <a:rPr lang="en-US" sz="1200" baseline="0">
                    <a:latin typeface="Calibri" panose="020F0502020204030204" pitchFamily="34" charset="0"/>
                  </a:rPr>
                  <a:t>Počet OA v tis.</a:t>
                </a:r>
              </a:p>
            </c:rich>
          </c:tx>
          <c:layout>
            <c:manualLayout>
              <c:xMode val="edge"/>
              <c:yMode val="edge"/>
              <c:x val="0"/>
              <c:y val="3.0557435801538291E-2"/>
            </c:manualLayout>
          </c:layout>
          <c:overlay val="0"/>
        </c:title>
        <c:numFmt formatCode="#,##0" sourceLinked="1"/>
        <c:majorTickMark val="out"/>
        <c:minorTickMark val="none"/>
        <c:tickLblPos val="nextTo"/>
        <c:txPr>
          <a:bodyPr/>
          <a:lstStyle/>
          <a:p>
            <a:pPr>
              <a:defRPr sz="1200" baseline="0">
                <a:latin typeface="Calibri" panose="020F0502020204030204" pitchFamily="34" charset="0"/>
              </a:defRPr>
            </a:pPr>
            <a:endParaRPr lang="cs-CZ"/>
          </a:p>
        </c:txPr>
        <c:crossAx val="120424704"/>
        <c:crosses val="autoZero"/>
        <c:crossBetween val="between"/>
      </c:valAx>
      <c:spPr>
        <a:ln>
          <a:solidFill>
            <a:schemeClr val="tx1"/>
          </a:solidFill>
        </a:ln>
      </c:spPr>
    </c:plotArea>
    <c:plotVisOnly val="1"/>
    <c:dispBlanksAs val="gap"/>
    <c:showDLblsOverMax val="0"/>
  </c:chart>
  <c:spPr>
    <a:ln>
      <a:noFill/>
    </a:ln>
  </c:sp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1488591772563081"/>
          <c:y val="2.209456653739178E-2"/>
          <c:w val="0.79238143499389313"/>
          <c:h val="0.91198182316762644"/>
        </c:manualLayout>
      </c:layout>
      <c:barChart>
        <c:barDir val="col"/>
        <c:grouping val="clustered"/>
        <c:varyColors val="0"/>
        <c:ser>
          <c:idx val="0"/>
          <c:order val="0"/>
          <c:tx>
            <c:v>Výběr</c:v>
          </c:tx>
          <c:spPr>
            <a:solidFill>
              <a:schemeClr val="tx2">
                <a:lumMod val="40000"/>
                <a:lumOff val="60000"/>
              </a:schemeClr>
            </a:solidFill>
          </c:spPr>
          <c:invertIfNegative val="0"/>
          <c:dLbls>
            <c:dLbl>
              <c:idx val="2"/>
              <c:layout>
                <c:manualLayout>
                  <c:x val="1.6142050040355124E-3"/>
                  <c:y val="0.23158553006961086"/>
                </c:manualLayout>
              </c:layout>
              <c:dLblPos val="outEnd"/>
              <c:showLegendKey val="0"/>
              <c:showVal val="1"/>
              <c:showCatName val="0"/>
              <c:showSerName val="0"/>
              <c:showPercent val="0"/>
              <c:showBubbleSize val="0"/>
            </c:dLbl>
            <c:dLbl>
              <c:idx val="3"/>
              <c:layout>
                <c:manualLayout>
                  <c:x val="0"/>
                  <c:y val="0.24788990071893197"/>
                </c:manualLayout>
              </c:layout>
              <c:dLblPos val="outEnd"/>
              <c:showLegendKey val="0"/>
              <c:showVal val="1"/>
              <c:showCatName val="0"/>
              <c:showSerName val="0"/>
              <c:showPercent val="0"/>
              <c:showBubbleSize val="0"/>
            </c:dLbl>
            <c:dLbl>
              <c:idx val="4"/>
              <c:layout>
                <c:manualLayout>
                  <c:x val="3.2284100080710548E-3"/>
                  <c:y val="0.25226064133287684"/>
                </c:manualLayout>
              </c:layout>
              <c:dLblPos val="outEnd"/>
              <c:showLegendKey val="0"/>
              <c:showVal val="1"/>
              <c:showCatName val="0"/>
              <c:showSerName val="0"/>
              <c:showPercent val="0"/>
              <c:showBubbleSize val="0"/>
            </c:dLbl>
            <c:dLbl>
              <c:idx val="5"/>
              <c:layout>
                <c:manualLayout>
                  <c:x val="-1.6142050040355124E-3"/>
                  <c:y val="0.28481698048613491"/>
                </c:manualLayout>
              </c:layout>
              <c:dLblPos val="outEnd"/>
              <c:showLegendKey val="0"/>
              <c:showVal val="1"/>
              <c:showCatName val="0"/>
              <c:showSerName val="0"/>
              <c:showPercent val="0"/>
              <c:showBubbleSize val="0"/>
            </c:dLbl>
            <c:dLbl>
              <c:idx val="6"/>
              <c:layout>
                <c:manualLayout>
                  <c:x val="-1.6142050040355124E-3"/>
                  <c:y val="0.31710637909391759"/>
                </c:manualLayout>
              </c:layout>
              <c:dLblPos val="outEnd"/>
              <c:showLegendKey val="0"/>
              <c:showVal val="1"/>
              <c:showCatName val="0"/>
              <c:showSerName val="0"/>
              <c:showPercent val="0"/>
              <c:showBubbleSize val="0"/>
            </c:dLbl>
            <c:dLbl>
              <c:idx val="11"/>
              <c:layout>
                <c:manualLayout>
                  <c:x val="1.6142050040355124E-3"/>
                  <c:y val="0.36263727034120735"/>
                </c:manualLayout>
              </c:layout>
              <c:dLblPos val="outEnd"/>
              <c:showLegendKey val="0"/>
              <c:showVal val="1"/>
              <c:showCatName val="0"/>
              <c:showSerName val="0"/>
              <c:showPercent val="0"/>
              <c:showBubbleSize val="0"/>
            </c:dLbl>
            <c:spPr>
              <a:solidFill>
                <a:schemeClr val="bg1"/>
              </a:solidFill>
            </c:spPr>
            <c:txPr>
              <a:bodyPr rot="-5400000" vert="horz"/>
              <a:lstStyle/>
              <a:p>
                <a:pPr>
                  <a:defRPr baseline="0">
                    <a:latin typeface="Calibri" panose="020F0502020204030204" pitchFamily="34" charset="0"/>
                  </a:defRPr>
                </a:pPr>
                <a:endParaRPr lang="cs-CZ"/>
              </a:p>
            </c:txPr>
            <c:dLblPos val="ctr"/>
            <c:showLegendKey val="0"/>
            <c:showVal val="1"/>
            <c:showCatName val="0"/>
            <c:showSerName val="0"/>
            <c:showPercent val="0"/>
            <c:showBubbleSize val="0"/>
            <c:showLeaderLines val="0"/>
          </c:dLbls>
          <c:cat>
            <c:numRef>
              <c:f>'od 1993'!$B$4:$B$27</c:f>
              <c:numCache>
                <c:formatCode>yyyy</c:formatCode>
                <c:ptCount val="24"/>
                <c:pt idx="0">
                  <c:v>33970</c:v>
                </c:pt>
                <c:pt idx="1">
                  <c:v>34335</c:v>
                </c:pt>
                <c:pt idx="2">
                  <c:v>34700</c:v>
                </c:pt>
                <c:pt idx="3">
                  <c:v>35065</c:v>
                </c:pt>
                <c:pt idx="4">
                  <c:v>35431</c:v>
                </c:pt>
                <c:pt idx="5">
                  <c:v>35796</c:v>
                </c:pt>
                <c:pt idx="6">
                  <c:v>36161</c:v>
                </c:pt>
                <c:pt idx="7">
                  <c:v>36526</c:v>
                </c:pt>
                <c:pt idx="8">
                  <c:v>36892</c:v>
                </c:pt>
                <c:pt idx="9">
                  <c:v>37257</c:v>
                </c:pt>
                <c:pt idx="10">
                  <c:v>37622</c:v>
                </c:pt>
                <c:pt idx="11">
                  <c:v>37987</c:v>
                </c:pt>
                <c:pt idx="12">
                  <c:v>38353</c:v>
                </c:pt>
                <c:pt idx="13">
                  <c:v>38718</c:v>
                </c:pt>
                <c:pt idx="14">
                  <c:v>39083</c:v>
                </c:pt>
                <c:pt idx="15">
                  <c:v>39448</c:v>
                </c:pt>
                <c:pt idx="16">
                  <c:v>39814</c:v>
                </c:pt>
                <c:pt idx="17">
                  <c:v>40179</c:v>
                </c:pt>
                <c:pt idx="18">
                  <c:v>40544</c:v>
                </c:pt>
                <c:pt idx="19">
                  <c:v>40909</c:v>
                </c:pt>
                <c:pt idx="20">
                  <c:v>41275</c:v>
                </c:pt>
                <c:pt idx="21">
                  <c:v>41640</c:v>
                </c:pt>
                <c:pt idx="22">
                  <c:v>42005</c:v>
                </c:pt>
                <c:pt idx="23">
                  <c:v>42370</c:v>
                </c:pt>
              </c:numCache>
            </c:numRef>
          </c:cat>
          <c:val>
            <c:numRef>
              <c:f>'od 1993'!$C$4:$C$27</c:f>
              <c:numCache>
                <c:formatCode>#,##0.00</c:formatCode>
                <c:ptCount val="24"/>
                <c:pt idx="0">
                  <c:v>24.7</c:v>
                </c:pt>
                <c:pt idx="1">
                  <c:v>28.67</c:v>
                </c:pt>
                <c:pt idx="2">
                  <c:v>36.86</c:v>
                </c:pt>
                <c:pt idx="3">
                  <c:v>38.909999999999997</c:v>
                </c:pt>
                <c:pt idx="4">
                  <c:v>39.36</c:v>
                </c:pt>
                <c:pt idx="5">
                  <c:v>42.94</c:v>
                </c:pt>
                <c:pt idx="6">
                  <c:v>46.97</c:v>
                </c:pt>
                <c:pt idx="7">
                  <c:v>46.32</c:v>
                </c:pt>
                <c:pt idx="8">
                  <c:v>52.86</c:v>
                </c:pt>
                <c:pt idx="9">
                  <c:v>54</c:v>
                </c:pt>
                <c:pt idx="10">
                  <c:v>57.08</c:v>
                </c:pt>
                <c:pt idx="11">
                  <c:v>65.599999999999994</c:v>
                </c:pt>
                <c:pt idx="12">
                  <c:v>75.400000000000006</c:v>
                </c:pt>
                <c:pt idx="13">
                  <c:v>76.599999999999994</c:v>
                </c:pt>
                <c:pt idx="14">
                  <c:v>80.84</c:v>
                </c:pt>
                <c:pt idx="15">
                  <c:v>82.1</c:v>
                </c:pt>
                <c:pt idx="16">
                  <c:v>79.459999999999994</c:v>
                </c:pt>
                <c:pt idx="17">
                  <c:v>81.400000000000006</c:v>
                </c:pt>
                <c:pt idx="18">
                  <c:v>80.94</c:v>
                </c:pt>
                <c:pt idx="19">
                  <c:v>81.227000000000004</c:v>
                </c:pt>
                <c:pt idx="20">
                  <c:v>78.418000000000006</c:v>
                </c:pt>
                <c:pt idx="21">
                  <c:v>81.61</c:v>
                </c:pt>
                <c:pt idx="22">
                  <c:v>84.477999999999994</c:v>
                </c:pt>
                <c:pt idx="23">
                  <c:v>88.41</c:v>
                </c:pt>
              </c:numCache>
            </c:numRef>
          </c:val>
        </c:ser>
        <c:dLbls>
          <c:showLegendKey val="0"/>
          <c:showVal val="0"/>
          <c:showCatName val="0"/>
          <c:showSerName val="0"/>
          <c:showPercent val="0"/>
          <c:showBubbleSize val="0"/>
        </c:dLbls>
        <c:gapWidth val="40"/>
        <c:axId val="183223808"/>
        <c:axId val="161666176"/>
      </c:barChart>
      <c:lineChart>
        <c:grouping val="standard"/>
        <c:varyColors val="0"/>
        <c:ser>
          <c:idx val="1"/>
          <c:order val="1"/>
          <c:tx>
            <c:v>Sazba BA</c:v>
          </c:tx>
          <c:spPr>
            <a:ln>
              <a:noFill/>
            </a:ln>
          </c:spPr>
          <c:marker>
            <c:symbol val="dash"/>
            <c:size val="22"/>
            <c:spPr>
              <a:solidFill>
                <a:srgbClr val="00B050"/>
              </a:solidFill>
              <a:ln>
                <a:solidFill>
                  <a:srgbClr val="00B050"/>
                </a:solidFill>
              </a:ln>
            </c:spPr>
          </c:marker>
          <c:dPt>
            <c:idx val="7"/>
            <c:bubble3D val="0"/>
            <c:spPr>
              <a:ln>
                <a:solidFill>
                  <a:srgbClr val="00B050"/>
                </a:solidFill>
                <a:prstDash val="sysDot"/>
              </a:ln>
            </c:spPr>
          </c:dPt>
          <c:val>
            <c:numRef>
              <c:f>'od 1993'!$D$4:$D$27</c:f>
              <c:numCache>
                <c:formatCode>0.00</c:formatCode>
                <c:ptCount val="24"/>
                <c:pt idx="0">
                  <c:v>7.0890000000000004</c:v>
                </c:pt>
                <c:pt idx="1">
                  <c:v>7.5919999999999996</c:v>
                </c:pt>
                <c:pt idx="2">
                  <c:v>7.6710000000000003</c:v>
                </c:pt>
                <c:pt idx="3">
                  <c:v>7.6710000000000003</c:v>
                </c:pt>
                <c:pt idx="4">
                  <c:v>7.6710000000000003</c:v>
                </c:pt>
                <c:pt idx="5">
                  <c:v>9.7769999999999992</c:v>
                </c:pt>
                <c:pt idx="6">
                  <c:v>9.7769999999999992</c:v>
                </c:pt>
                <c:pt idx="7">
                  <c:v>10.84</c:v>
                </c:pt>
                <c:pt idx="8">
                  <c:v>10.84</c:v>
                </c:pt>
                <c:pt idx="9">
                  <c:v>10.84</c:v>
                </c:pt>
                <c:pt idx="10">
                  <c:v>10.84</c:v>
                </c:pt>
                <c:pt idx="11">
                  <c:v>11.84</c:v>
                </c:pt>
                <c:pt idx="12">
                  <c:v>11.84</c:v>
                </c:pt>
                <c:pt idx="13">
                  <c:v>11.84</c:v>
                </c:pt>
                <c:pt idx="14">
                  <c:v>11.84</c:v>
                </c:pt>
                <c:pt idx="15">
                  <c:v>11.84</c:v>
                </c:pt>
                <c:pt idx="16">
                  <c:v>11.84</c:v>
                </c:pt>
                <c:pt idx="17">
                  <c:v>12.84</c:v>
                </c:pt>
                <c:pt idx="18">
                  <c:v>12.84</c:v>
                </c:pt>
                <c:pt idx="19">
                  <c:v>12.84</c:v>
                </c:pt>
                <c:pt idx="20">
                  <c:v>12.84</c:v>
                </c:pt>
                <c:pt idx="21">
                  <c:v>12.84</c:v>
                </c:pt>
                <c:pt idx="22">
                  <c:v>12.84</c:v>
                </c:pt>
                <c:pt idx="23">
                  <c:v>12.84</c:v>
                </c:pt>
              </c:numCache>
            </c:numRef>
          </c:val>
          <c:smooth val="0"/>
        </c:ser>
        <c:ser>
          <c:idx val="2"/>
          <c:order val="2"/>
          <c:tx>
            <c:v>Sazba NM</c:v>
          </c:tx>
          <c:spPr>
            <a:ln>
              <a:noFill/>
            </a:ln>
          </c:spPr>
          <c:marker>
            <c:symbol val="dash"/>
            <c:size val="23"/>
            <c:spPr>
              <a:solidFill>
                <a:srgbClr val="0000FF"/>
              </a:solidFill>
            </c:spPr>
          </c:marker>
          <c:dPt>
            <c:idx val="7"/>
            <c:bubble3D val="0"/>
            <c:spPr>
              <a:ln>
                <a:solidFill>
                  <a:srgbClr val="0000FF"/>
                </a:solidFill>
                <a:prstDash val="sysDot"/>
              </a:ln>
            </c:spPr>
          </c:dPt>
          <c:val>
            <c:numRef>
              <c:f>'od 1993'!$E$4:$E$27</c:f>
              <c:numCache>
                <c:formatCode>0.00</c:formatCode>
                <c:ptCount val="24"/>
                <c:pt idx="0">
                  <c:v>6.9710000000000001</c:v>
                </c:pt>
                <c:pt idx="1">
                  <c:v>6.9710000000000001</c:v>
                </c:pt>
                <c:pt idx="2">
                  <c:v>7.0469999999999997</c:v>
                </c:pt>
                <c:pt idx="3">
                  <c:v>7.0469999999999997</c:v>
                </c:pt>
                <c:pt idx="4">
                  <c:v>7.0469999999999997</c:v>
                </c:pt>
                <c:pt idx="5">
                  <c:v>7.3520000000000003</c:v>
                </c:pt>
                <c:pt idx="6">
                  <c:v>7.3520000000000003</c:v>
                </c:pt>
                <c:pt idx="7">
                  <c:v>8.15</c:v>
                </c:pt>
                <c:pt idx="8">
                  <c:v>8.15</c:v>
                </c:pt>
                <c:pt idx="9">
                  <c:v>8.15</c:v>
                </c:pt>
                <c:pt idx="10">
                  <c:v>8.15</c:v>
                </c:pt>
                <c:pt idx="11">
                  <c:v>9.9499999999999993</c:v>
                </c:pt>
                <c:pt idx="12">
                  <c:v>9.9499999999999993</c:v>
                </c:pt>
                <c:pt idx="13">
                  <c:v>9.9499999999999993</c:v>
                </c:pt>
                <c:pt idx="14">
                  <c:v>9.9499999999999993</c:v>
                </c:pt>
                <c:pt idx="15">
                  <c:v>9.9499999999999993</c:v>
                </c:pt>
                <c:pt idx="16">
                  <c:v>9.9499999999999993</c:v>
                </c:pt>
                <c:pt idx="17">
                  <c:v>10.95</c:v>
                </c:pt>
                <c:pt idx="18">
                  <c:v>10.95</c:v>
                </c:pt>
                <c:pt idx="19">
                  <c:v>10.95</c:v>
                </c:pt>
                <c:pt idx="20">
                  <c:v>10.95</c:v>
                </c:pt>
                <c:pt idx="21">
                  <c:v>10.95</c:v>
                </c:pt>
                <c:pt idx="22">
                  <c:v>10.95</c:v>
                </c:pt>
                <c:pt idx="23">
                  <c:v>10.95</c:v>
                </c:pt>
              </c:numCache>
            </c:numRef>
          </c:val>
          <c:smooth val="0"/>
        </c:ser>
        <c:dLbls>
          <c:showLegendKey val="0"/>
          <c:showVal val="0"/>
          <c:showCatName val="0"/>
          <c:showSerName val="0"/>
          <c:showPercent val="0"/>
          <c:showBubbleSize val="0"/>
        </c:dLbls>
        <c:marker val="1"/>
        <c:smooth val="0"/>
        <c:axId val="162153600"/>
        <c:axId val="161668096"/>
      </c:lineChart>
      <c:dateAx>
        <c:axId val="183223808"/>
        <c:scaling>
          <c:orientation val="minMax"/>
        </c:scaling>
        <c:delete val="0"/>
        <c:axPos val="b"/>
        <c:majorGridlines>
          <c:spPr>
            <a:ln>
              <a:solidFill>
                <a:schemeClr val="bg1">
                  <a:lumMod val="85000"/>
                </a:schemeClr>
              </a:solidFill>
              <a:prstDash val="sysDot"/>
            </a:ln>
          </c:spPr>
        </c:majorGridlines>
        <c:numFmt formatCode="yyyy" sourceLinked="1"/>
        <c:majorTickMark val="out"/>
        <c:minorTickMark val="none"/>
        <c:tickLblPos val="nextTo"/>
        <c:txPr>
          <a:bodyPr rot="-5400000" vert="horz"/>
          <a:lstStyle/>
          <a:p>
            <a:pPr>
              <a:defRPr/>
            </a:pPr>
            <a:endParaRPr lang="cs-CZ"/>
          </a:p>
        </c:txPr>
        <c:crossAx val="161666176"/>
        <c:crosses val="autoZero"/>
        <c:auto val="1"/>
        <c:lblOffset val="100"/>
        <c:baseTimeUnit val="years"/>
      </c:dateAx>
      <c:valAx>
        <c:axId val="161666176"/>
        <c:scaling>
          <c:orientation val="minMax"/>
        </c:scaling>
        <c:delete val="0"/>
        <c:axPos val="l"/>
        <c:majorGridlines>
          <c:spPr>
            <a:ln>
              <a:solidFill>
                <a:schemeClr val="bg1">
                  <a:lumMod val="85000"/>
                </a:schemeClr>
              </a:solidFill>
              <a:prstDash val="sysDot"/>
            </a:ln>
          </c:spPr>
        </c:majorGridlines>
        <c:title>
          <c:tx>
            <c:rich>
              <a:bodyPr rot="-5400000" vert="horz"/>
              <a:lstStyle/>
              <a:p>
                <a:pPr>
                  <a:defRPr sz="1200"/>
                </a:pPr>
                <a:r>
                  <a:rPr lang="en-US" sz="1200"/>
                  <a:t>Výb</a:t>
                </a:r>
                <a:r>
                  <a:rPr lang="cs-CZ" sz="1200"/>
                  <a:t>ě</a:t>
                </a:r>
                <a:r>
                  <a:rPr lang="en-US" sz="1200"/>
                  <a:t>r SPD (mld. Kč)</a:t>
                </a:r>
              </a:p>
            </c:rich>
          </c:tx>
          <c:layout>
            <c:manualLayout>
              <c:xMode val="edge"/>
              <c:yMode val="edge"/>
              <c:x val="2.8469750889679714E-2"/>
              <c:y val="2.2120264817644064E-2"/>
            </c:manualLayout>
          </c:layout>
          <c:overlay val="0"/>
        </c:title>
        <c:numFmt formatCode="0" sourceLinked="0"/>
        <c:majorTickMark val="out"/>
        <c:minorTickMark val="none"/>
        <c:tickLblPos val="nextTo"/>
        <c:txPr>
          <a:bodyPr/>
          <a:lstStyle/>
          <a:p>
            <a:pPr>
              <a:defRPr sz="1200" baseline="0">
                <a:latin typeface="Calibri" panose="020F0502020204030204" pitchFamily="34" charset="0"/>
              </a:defRPr>
            </a:pPr>
            <a:endParaRPr lang="cs-CZ"/>
          </a:p>
        </c:txPr>
        <c:crossAx val="183223808"/>
        <c:crosses val="autoZero"/>
        <c:crossBetween val="between"/>
      </c:valAx>
      <c:valAx>
        <c:axId val="161668096"/>
        <c:scaling>
          <c:orientation val="minMax"/>
          <c:min val="5"/>
        </c:scaling>
        <c:delete val="0"/>
        <c:axPos val="r"/>
        <c:title>
          <c:tx>
            <c:rich>
              <a:bodyPr rot="-5400000" vert="horz"/>
              <a:lstStyle/>
              <a:p>
                <a:pPr>
                  <a:defRPr/>
                </a:pPr>
                <a:r>
                  <a:rPr lang="en-US" sz="1200" baseline="0">
                    <a:latin typeface="Calibri" panose="020F0502020204030204" pitchFamily="34" charset="0"/>
                  </a:rPr>
                  <a:t>Sazba</a:t>
                </a:r>
                <a:r>
                  <a:rPr lang="en-US"/>
                  <a:t> SPD (Kč/lt)</a:t>
                </a:r>
              </a:p>
            </c:rich>
          </c:tx>
          <c:layout>
            <c:manualLayout>
              <c:xMode val="edge"/>
              <c:yMode val="edge"/>
              <c:x val="0.97203351360439383"/>
              <c:y val="4.6543189563991047E-2"/>
            </c:manualLayout>
          </c:layout>
          <c:overlay val="0"/>
        </c:title>
        <c:numFmt formatCode="0.00" sourceLinked="1"/>
        <c:majorTickMark val="out"/>
        <c:minorTickMark val="none"/>
        <c:tickLblPos val="nextTo"/>
        <c:txPr>
          <a:bodyPr/>
          <a:lstStyle/>
          <a:p>
            <a:pPr>
              <a:defRPr sz="1200" baseline="0">
                <a:latin typeface="Calibri" panose="020F0502020204030204" pitchFamily="34" charset="0"/>
              </a:defRPr>
            </a:pPr>
            <a:endParaRPr lang="cs-CZ"/>
          </a:p>
        </c:txPr>
        <c:crossAx val="162153600"/>
        <c:crosses val="max"/>
        <c:crossBetween val="between"/>
      </c:valAx>
      <c:catAx>
        <c:axId val="162153600"/>
        <c:scaling>
          <c:orientation val="minMax"/>
        </c:scaling>
        <c:delete val="1"/>
        <c:axPos val="b"/>
        <c:majorTickMark val="out"/>
        <c:minorTickMark val="none"/>
        <c:tickLblPos val="nextTo"/>
        <c:crossAx val="161668096"/>
        <c:crosses val="autoZero"/>
        <c:auto val="1"/>
        <c:lblAlgn val="ctr"/>
        <c:lblOffset val="100"/>
        <c:noMultiLvlLbl val="0"/>
      </c:catAx>
      <c:spPr>
        <a:ln>
          <a:solidFill>
            <a:schemeClr val="tx1"/>
          </a:solidFill>
        </a:ln>
      </c:spPr>
    </c:plotArea>
    <c:legend>
      <c:legendPos val="r"/>
      <c:layout>
        <c:manualLayout>
          <c:xMode val="edge"/>
          <c:yMode val="edge"/>
          <c:x val="0.12272342194849409"/>
          <c:y val="0.1276131155247385"/>
          <c:w val="0.12810166055975677"/>
          <c:h val="0.14775868688055785"/>
        </c:manualLayout>
      </c:layout>
      <c:overlay val="0"/>
      <c:spPr>
        <a:solidFill>
          <a:schemeClr val="bg1"/>
        </a:solidFill>
      </c:spPr>
      <c:txPr>
        <a:bodyPr/>
        <a:lstStyle/>
        <a:p>
          <a:pPr>
            <a:defRPr sz="1200" baseline="0">
              <a:latin typeface="Calibri" panose="020F0502020204030204" pitchFamily="34" charset="0"/>
            </a:defRPr>
          </a:pPr>
          <a:endParaRPr lang="cs-CZ"/>
        </a:p>
      </c:txPr>
    </c:legend>
    <c:plotVisOnly val="1"/>
    <c:dispBlanksAs val="gap"/>
    <c:showDLblsOverMax val="0"/>
  </c:chart>
  <c:spPr>
    <a:ln>
      <a:noFill/>
    </a:ln>
  </c:sp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cs-CZ"/>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9475181496352691E-2"/>
          <c:y val="1.8723362460531759E-2"/>
          <c:w val="0.88476589432943398"/>
          <c:h val="0.86394929730773617"/>
        </c:manualLayout>
      </c:layout>
      <c:lineChart>
        <c:grouping val="standard"/>
        <c:varyColors val="0"/>
        <c:ser>
          <c:idx val="0"/>
          <c:order val="0"/>
          <c:tx>
            <c:strRef>
              <c:f>List1!$C$6</c:f>
              <c:strCache>
                <c:ptCount val="1"/>
                <c:pt idx="0">
                  <c:v>nominální</c:v>
                </c:pt>
              </c:strCache>
            </c:strRef>
          </c:tx>
          <c:spPr>
            <a:ln w="25400">
              <a:solidFill>
                <a:srgbClr val="0000FF"/>
              </a:solidFill>
              <a:prstDash val="sysDot"/>
            </a:ln>
          </c:spPr>
          <c:marker>
            <c:symbol val="none"/>
          </c:marker>
          <c:cat>
            <c:strRef>
              <c:f>List1!$B$7:$B$78</c:f>
              <c:strCache>
                <c:ptCount val="72"/>
                <c:pt idx="0">
                  <c:v>1946</c:v>
                </c:pt>
                <c:pt idx="1">
                  <c:v>1947</c:v>
                </c:pt>
                <c:pt idx="2">
                  <c:v>1948</c:v>
                </c:pt>
                <c:pt idx="3">
                  <c:v>1949</c:v>
                </c:pt>
                <c:pt idx="4">
                  <c:v>1950</c:v>
                </c:pt>
                <c:pt idx="5">
                  <c:v>1951</c:v>
                </c:pt>
                <c:pt idx="6">
                  <c:v>1952</c:v>
                </c:pt>
                <c:pt idx="7">
                  <c:v>1953</c:v>
                </c:pt>
                <c:pt idx="8">
                  <c:v>1954</c:v>
                </c:pt>
                <c:pt idx="9">
                  <c:v>1955</c:v>
                </c:pt>
                <c:pt idx="10">
                  <c:v>1956</c:v>
                </c:pt>
                <c:pt idx="11">
                  <c:v>1957</c:v>
                </c:pt>
                <c:pt idx="12">
                  <c:v>1958</c:v>
                </c:pt>
                <c:pt idx="13">
                  <c:v>1959</c:v>
                </c:pt>
                <c:pt idx="14">
                  <c:v>1960</c:v>
                </c:pt>
                <c:pt idx="15">
                  <c:v>1961</c:v>
                </c:pt>
                <c:pt idx="16">
                  <c:v>1962</c:v>
                </c:pt>
                <c:pt idx="17">
                  <c:v>1963</c:v>
                </c:pt>
                <c:pt idx="18">
                  <c:v>1964</c:v>
                </c:pt>
                <c:pt idx="19">
                  <c:v>1965</c:v>
                </c:pt>
                <c:pt idx="20">
                  <c:v>1966</c:v>
                </c:pt>
                <c:pt idx="21">
                  <c:v>1967</c:v>
                </c:pt>
                <c:pt idx="22">
                  <c:v>1968</c:v>
                </c:pt>
                <c:pt idx="23">
                  <c:v>1969</c:v>
                </c:pt>
                <c:pt idx="24">
                  <c:v>1970</c:v>
                </c:pt>
                <c:pt idx="25">
                  <c:v>1971</c:v>
                </c:pt>
                <c:pt idx="26">
                  <c:v>1972</c:v>
                </c:pt>
                <c:pt idx="27">
                  <c:v>1973</c:v>
                </c:pt>
                <c:pt idx="28">
                  <c:v>1974</c:v>
                </c:pt>
                <c:pt idx="29">
                  <c:v>1975</c:v>
                </c:pt>
                <c:pt idx="30">
                  <c:v>1976</c:v>
                </c:pt>
                <c:pt idx="31">
                  <c:v>1977</c:v>
                </c:pt>
                <c:pt idx="32">
                  <c:v>1978</c:v>
                </c:pt>
                <c:pt idx="33">
                  <c:v>1979</c:v>
                </c:pt>
                <c:pt idx="34">
                  <c:v>1980</c:v>
                </c:pt>
                <c:pt idx="35">
                  <c:v>1981</c:v>
                </c:pt>
                <c:pt idx="36">
                  <c:v>1982</c:v>
                </c:pt>
                <c:pt idx="37">
                  <c:v>1983</c:v>
                </c:pt>
                <c:pt idx="38">
                  <c:v>1984</c:v>
                </c:pt>
                <c:pt idx="39">
                  <c:v>1985</c:v>
                </c:pt>
                <c:pt idx="40">
                  <c:v>1986</c:v>
                </c:pt>
                <c:pt idx="41">
                  <c:v>1987</c:v>
                </c:pt>
                <c:pt idx="42">
                  <c:v>1988</c:v>
                </c:pt>
                <c:pt idx="43">
                  <c:v>1989</c:v>
                </c:pt>
                <c:pt idx="44">
                  <c:v>1990</c:v>
                </c:pt>
                <c:pt idx="45">
                  <c:v>1991</c:v>
                </c:pt>
                <c:pt idx="46">
                  <c:v>1992</c:v>
                </c:pt>
                <c:pt idx="47">
                  <c:v>1993</c:v>
                </c:pt>
                <c:pt idx="48">
                  <c:v>1994</c:v>
                </c:pt>
                <c:pt idx="49">
                  <c:v>1995</c:v>
                </c:pt>
                <c:pt idx="50">
                  <c:v>1996</c:v>
                </c:pt>
                <c:pt idx="51">
                  <c:v>1997</c:v>
                </c:pt>
                <c:pt idx="52">
                  <c:v>1998</c:v>
                </c:pt>
                <c:pt idx="53">
                  <c:v>1999</c:v>
                </c:pt>
                <c:pt idx="54">
                  <c:v>2000</c:v>
                </c:pt>
                <c:pt idx="55">
                  <c:v>2001</c:v>
                </c:pt>
                <c:pt idx="56">
                  <c:v>2002</c:v>
                </c:pt>
                <c:pt idx="57">
                  <c:v>2003</c:v>
                </c:pt>
                <c:pt idx="58">
                  <c:v>2004</c:v>
                </c:pt>
                <c:pt idx="59">
                  <c:v>2005</c:v>
                </c:pt>
                <c:pt idx="60">
                  <c:v>2006</c:v>
                </c:pt>
                <c:pt idx="61">
                  <c:v>2007</c:v>
                </c:pt>
                <c:pt idx="62">
                  <c:v>2008</c:v>
                </c:pt>
                <c:pt idx="63">
                  <c:v>2009</c:v>
                </c:pt>
                <c:pt idx="64">
                  <c:v>2010</c:v>
                </c:pt>
                <c:pt idx="65">
                  <c:v>2011</c:v>
                </c:pt>
                <c:pt idx="66">
                  <c:v>2012</c:v>
                </c:pt>
                <c:pt idx="67">
                  <c:v>2013</c:v>
                </c:pt>
                <c:pt idx="68">
                  <c:v>2014</c:v>
                </c:pt>
                <c:pt idx="69">
                  <c:v>2015</c:v>
                </c:pt>
                <c:pt idx="70">
                  <c:v>2016</c:v>
                </c:pt>
                <c:pt idx="71">
                  <c:v>2017 (část)</c:v>
                </c:pt>
              </c:strCache>
            </c:strRef>
          </c:cat>
          <c:val>
            <c:numRef>
              <c:f>List1!$C$7:$C$78</c:f>
              <c:numCache>
                <c:formatCode>#,##0.00</c:formatCode>
                <c:ptCount val="72"/>
                <c:pt idx="0">
                  <c:v>1.63</c:v>
                </c:pt>
                <c:pt idx="1">
                  <c:v>2.16</c:v>
                </c:pt>
                <c:pt idx="2">
                  <c:v>2.77</c:v>
                </c:pt>
                <c:pt idx="3">
                  <c:v>2.77</c:v>
                </c:pt>
                <c:pt idx="4">
                  <c:v>2.77</c:v>
                </c:pt>
                <c:pt idx="5">
                  <c:v>2.77</c:v>
                </c:pt>
                <c:pt idx="6">
                  <c:v>2.77</c:v>
                </c:pt>
                <c:pt idx="7">
                  <c:v>2.92</c:v>
                </c:pt>
                <c:pt idx="8">
                  <c:v>2.99</c:v>
                </c:pt>
                <c:pt idx="9">
                  <c:v>2.93</c:v>
                </c:pt>
                <c:pt idx="10">
                  <c:v>2.94</c:v>
                </c:pt>
                <c:pt idx="11">
                  <c:v>3.14</c:v>
                </c:pt>
                <c:pt idx="12">
                  <c:v>3</c:v>
                </c:pt>
                <c:pt idx="13">
                  <c:v>3</c:v>
                </c:pt>
                <c:pt idx="14">
                  <c:v>2.91</c:v>
                </c:pt>
                <c:pt idx="15">
                  <c:v>2.85</c:v>
                </c:pt>
                <c:pt idx="16">
                  <c:v>2.85</c:v>
                </c:pt>
                <c:pt idx="17">
                  <c:v>2.91</c:v>
                </c:pt>
                <c:pt idx="18">
                  <c:v>3</c:v>
                </c:pt>
                <c:pt idx="19">
                  <c:v>3.01</c:v>
                </c:pt>
                <c:pt idx="20">
                  <c:v>3.1</c:v>
                </c:pt>
                <c:pt idx="21">
                  <c:v>3.12</c:v>
                </c:pt>
                <c:pt idx="22">
                  <c:v>3.18</c:v>
                </c:pt>
                <c:pt idx="23">
                  <c:v>3.32</c:v>
                </c:pt>
                <c:pt idx="24">
                  <c:v>3.39</c:v>
                </c:pt>
                <c:pt idx="25">
                  <c:v>3.6</c:v>
                </c:pt>
                <c:pt idx="26">
                  <c:v>3.6</c:v>
                </c:pt>
                <c:pt idx="27">
                  <c:v>4.75</c:v>
                </c:pt>
                <c:pt idx="28">
                  <c:v>9.35</c:v>
                </c:pt>
                <c:pt idx="29">
                  <c:v>12.21</c:v>
                </c:pt>
                <c:pt idx="30">
                  <c:v>13.1</c:v>
                </c:pt>
                <c:pt idx="31">
                  <c:v>14.4</c:v>
                </c:pt>
                <c:pt idx="32">
                  <c:v>14.95</c:v>
                </c:pt>
                <c:pt idx="33">
                  <c:v>25.1</c:v>
                </c:pt>
                <c:pt idx="34">
                  <c:v>37.42</c:v>
                </c:pt>
                <c:pt idx="35">
                  <c:v>35.75</c:v>
                </c:pt>
                <c:pt idx="36">
                  <c:v>31.83</c:v>
                </c:pt>
                <c:pt idx="37">
                  <c:v>29.08</c:v>
                </c:pt>
                <c:pt idx="38">
                  <c:v>28.75</c:v>
                </c:pt>
                <c:pt idx="39">
                  <c:v>26.92</c:v>
                </c:pt>
                <c:pt idx="40">
                  <c:v>14.44</c:v>
                </c:pt>
                <c:pt idx="41">
                  <c:v>17.75</c:v>
                </c:pt>
                <c:pt idx="42">
                  <c:v>14.87</c:v>
                </c:pt>
                <c:pt idx="43">
                  <c:v>18.329999999999998</c:v>
                </c:pt>
                <c:pt idx="44">
                  <c:v>23.19</c:v>
                </c:pt>
                <c:pt idx="45">
                  <c:v>20.2</c:v>
                </c:pt>
                <c:pt idx="46">
                  <c:v>19.25</c:v>
                </c:pt>
                <c:pt idx="47">
                  <c:v>16.75</c:v>
                </c:pt>
                <c:pt idx="48">
                  <c:v>15.66</c:v>
                </c:pt>
                <c:pt idx="49">
                  <c:v>16.75</c:v>
                </c:pt>
                <c:pt idx="50">
                  <c:v>20.46</c:v>
                </c:pt>
                <c:pt idx="51">
                  <c:v>18.64</c:v>
                </c:pt>
                <c:pt idx="52">
                  <c:v>11.91</c:v>
                </c:pt>
                <c:pt idx="53">
                  <c:v>16.559999999999999</c:v>
                </c:pt>
                <c:pt idx="54">
                  <c:v>27.39</c:v>
                </c:pt>
                <c:pt idx="55">
                  <c:v>23</c:v>
                </c:pt>
                <c:pt idx="56">
                  <c:v>22.81</c:v>
                </c:pt>
                <c:pt idx="57">
                  <c:v>27.69</c:v>
                </c:pt>
                <c:pt idx="58">
                  <c:v>37.659999999999997</c:v>
                </c:pt>
                <c:pt idx="59">
                  <c:v>50.04</c:v>
                </c:pt>
                <c:pt idx="60">
                  <c:v>58.3</c:v>
                </c:pt>
                <c:pt idx="61">
                  <c:v>64.2</c:v>
                </c:pt>
                <c:pt idx="62">
                  <c:v>91.48</c:v>
                </c:pt>
                <c:pt idx="63">
                  <c:v>53.48</c:v>
                </c:pt>
                <c:pt idx="64">
                  <c:v>71.209999999999994</c:v>
                </c:pt>
                <c:pt idx="65">
                  <c:v>87.04</c:v>
                </c:pt>
                <c:pt idx="66">
                  <c:v>86.46</c:v>
                </c:pt>
                <c:pt idx="67">
                  <c:v>91.17</c:v>
                </c:pt>
                <c:pt idx="68">
                  <c:v>85.6</c:v>
                </c:pt>
                <c:pt idx="69">
                  <c:v>41.85</c:v>
                </c:pt>
                <c:pt idx="70">
                  <c:v>36.340000000000003</c:v>
                </c:pt>
                <c:pt idx="71">
                  <c:v>42.74</c:v>
                </c:pt>
              </c:numCache>
            </c:numRef>
          </c:val>
          <c:smooth val="1"/>
        </c:ser>
        <c:ser>
          <c:idx val="1"/>
          <c:order val="1"/>
          <c:tx>
            <c:strRef>
              <c:f>List1!$D$6</c:f>
              <c:strCache>
                <c:ptCount val="1"/>
                <c:pt idx="0">
                  <c:v>cena v USD 2017</c:v>
                </c:pt>
              </c:strCache>
            </c:strRef>
          </c:tx>
          <c:spPr>
            <a:ln>
              <a:solidFill>
                <a:srgbClr val="0000FF"/>
              </a:solidFill>
            </a:ln>
          </c:spPr>
          <c:marker>
            <c:symbol val="none"/>
          </c:marker>
          <c:val>
            <c:numRef>
              <c:f>List1!$D$7:$D$78</c:f>
              <c:numCache>
                <c:formatCode>#,##0.00</c:formatCode>
                <c:ptCount val="72"/>
                <c:pt idx="0">
                  <c:v>20.12</c:v>
                </c:pt>
                <c:pt idx="1">
                  <c:v>23.65</c:v>
                </c:pt>
                <c:pt idx="2">
                  <c:v>28.21</c:v>
                </c:pt>
                <c:pt idx="3">
                  <c:v>28.48</c:v>
                </c:pt>
                <c:pt idx="4">
                  <c:v>28.19</c:v>
                </c:pt>
                <c:pt idx="5">
                  <c:v>26.12</c:v>
                </c:pt>
                <c:pt idx="6">
                  <c:v>25.54</c:v>
                </c:pt>
                <c:pt idx="7">
                  <c:v>26.66</c:v>
                </c:pt>
                <c:pt idx="8">
                  <c:v>27.26</c:v>
                </c:pt>
                <c:pt idx="9">
                  <c:v>26.74</c:v>
                </c:pt>
                <c:pt idx="10">
                  <c:v>26.5</c:v>
                </c:pt>
                <c:pt idx="11">
                  <c:v>27.34</c:v>
                </c:pt>
                <c:pt idx="12">
                  <c:v>25.45</c:v>
                </c:pt>
                <c:pt idx="13">
                  <c:v>25.19</c:v>
                </c:pt>
                <c:pt idx="14">
                  <c:v>24.11</c:v>
                </c:pt>
                <c:pt idx="15">
                  <c:v>23.34</c:v>
                </c:pt>
                <c:pt idx="16">
                  <c:v>23.06</c:v>
                </c:pt>
                <c:pt idx="17">
                  <c:v>23.28</c:v>
                </c:pt>
                <c:pt idx="18">
                  <c:v>23.68</c:v>
                </c:pt>
                <c:pt idx="19">
                  <c:v>23.37</c:v>
                </c:pt>
                <c:pt idx="20">
                  <c:v>23.38</c:v>
                </c:pt>
                <c:pt idx="21">
                  <c:v>22.9</c:v>
                </c:pt>
                <c:pt idx="22">
                  <c:v>22.35</c:v>
                </c:pt>
                <c:pt idx="23">
                  <c:v>22.16</c:v>
                </c:pt>
                <c:pt idx="24">
                  <c:v>21.38</c:v>
                </c:pt>
                <c:pt idx="25">
                  <c:v>21.77</c:v>
                </c:pt>
                <c:pt idx="26">
                  <c:v>21.08</c:v>
                </c:pt>
                <c:pt idx="27">
                  <c:v>25.97</c:v>
                </c:pt>
                <c:pt idx="28">
                  <c:v>46.35</c:v>
                </c:pt>
                <c:pt idx="29">
                  <c:v>55.51</c:v>
                </c:pt>
                <c:pt idx="30">
                  <c:v>56.36</c:v>
                </c:pt>
                <c:pt idx="31">
                  <c:v>58.13</c:v>
                </c:pt>
                <c:pt idx="32">
                  <c:v>56.14</c:v>
                </c:pt>
                <c:pt idx="33">
                  <c:v>83.86</c:v>
                </c:pt>
                <c:pt idx="34">
                  <c:v>111.3</c:v>
                </c:pt>
                <c:pt idx="35">
                  <c:v>96.38</c:v>
                </c:pt>
                <c:pt idx="36">
                  <c:v>80.8</c:v>
                </c:pt>
                <c:pt idx="37">
                  <c:v>71.489999999999995</c:v>
                </c:pt>
                <c:pt idx="38">
                  <c:v>67.760000000000005</c:v>
                </c:pt>
                <c:pt idx="39">
                  <c:v>61.26</c:v>
                </c:pt>
                <c:pt idx="40">
                  <c:v>32.24</c:v>
                </c:pt>
                <c:pt idx="41">
                  <c:v>38.24</c:v>
                </c:pt>
                <c:pt idx="42">
                  <c:v>30.82</c:v>
                </c:pt>
                <c:pt idx="43">
                  <c:v>36.18</c:v>
                </c:pt>
                <c:pt idx="44">
                  <c:v>43.32</c:v>
                </c:pt>
                <c:pt idx="45">
                  <c:v>36.31</c:v>
                </c:pt>
                <c:pt idx="46">
                  <c:v>33.58</c:v>
                </c:pt>
                <c:pt idx="47">
                  <c:v>28.39</c:v>
                </c:pt>
                <c:pt idx="48">
                  <c:v>25.86</c:v>
                </c:pt>
                <c:pt idx="49">
                  <c:v>26.91</c:v>
                </c:pt>
                <c:pt idx="50">
                  <c:v>31.91</c:v>
                </c:pt>
                <c:pt idx="51">
                  <c:v>28.43</c:v>
                </c:pt>
                <c:pt idx="52">
                  <c:v>17.89</c:v>
                </c:pt>
                <c:pt idx="53">
                  <c:v>24.28</c:v>
                </c:pt>
                <c:pt idx="54">
                  <c:v>38.92</c:v>
                </c:pt>
                <c:pt idx="55">
                  <c:v>31.81</c:v>
                </c:pt>
                <c:pt idx="56">
                  <c:v>31.02</c:v>
                </c:pt>
                <c:pt idx="57">
                  <c:v>36.85</c:v>
                </c:pt>
                <c:pt idx="58">
                  <c:v>48.77</c:v>
                </c:pt>
                <c:pt idx="59">
                  <c:v>62.66</c:v>
                </c:pt>
                <c:pt idx="60">
                  <c:v>70.77</c:v>
                </c:pt>
                <c:pt idx="61">
                  <c:v>75.66</c:v>
                </c:pt>
                <c:pt idx="62">
                  <c:v>103.67</c:v>
                </c:pt>
                <c:pt idx="63">
                  <c:v>60.91</c:v>
                </c:pt>
                <c:pt idx="64">
                  <c:v>79.930000000000007</c:v>
                </c:pt>
                <c:pt idx="65">
                  <c:v>94.73</c:v>
                </c:pt>
                <c:pt idx="66">
                  <c:v>92.2</c:v>
                </c:pt>
                <c:pt idx="67">
                  <c:v>95.79</c:v>
                </c:pt>
                <c:pt idx="68">
                  <c:v>88.47</c:v>
                </c:pt>
                <c:pt idx="69">
                  <c:v>43.22</c:v>
                </c:pt>
                <c:pt idx="70">
                  <c:v>37.020000000000003</c:v>
                </c:pt>
                <c:pt idx="71">
                  <c:v>42.63</c:v>
                </c:pt>
              </c:numCache>
            </c:numRef>
          </c:val>
          <c:smooth val="1"/>
        </c:ser>
        <c:ser>
          <c:idx val="2"/>
          <c:order val="2"/>
          <c:tx>
            <c:strRef>
              <c:f>List1!$E$6</c:f>
              <c:strCache>
                <c:ptCount val="1"/>
                <c:pt idx="0">
                  <c:v>průměr od roku 1946</c:v>
                </c:pt>
              </c:strCache>
            </c:strRef>
          </c:tx>
          <c:spPr>
            <a:ln>
              <a:solidFill>
                <a:schemeClr val="accent2">
                  <a:lumMod val="60000"/>
                  <a:lumOff val="40000"/>
                </a:schemeClr>
              </a:solidFill>
              <a:prstDash val="sysDot"/>
            </a:ln>
          </c:spPr>
          <c:marker>
            <c:symbol val="none"/>
          </c:marker>
          <c:val>
            <c:numRef>
              <c:f>List1!$E$7:$E$78</c:f>
              <c:numCache>
                <c:formatCode>#,##0.00</c:formatCode>
                <c:ptCount val="72"/>
                <c:pt idx="0">
                  <c:v>43.24</c:v>
                </c:pt>
                <c:pt idx="1">
                  <c:v>43.24</c:v>
                </c:pt>
                <c:pt idx="2">
                  <c:v>43.24</c:v>
                </c:pt>
                <c:pt idx="3">
                  <c:v>43.24</c:v>
                </c:pt>
                <c:pt idx="4">
                  <c:v>43.24</c:v>
                </c:pt>
                <c:pt idx="5">
                  <c:v>43.24</c:v>
                </c:pt>
                <c:pt idx="6">
                  <c:v>43.24</c:v>
                </c:pt>
                <c:pt idx="7">
                  <c:v>43.24</c:v>
                </c:pt>
                <c:pt idx="8">
                  <c:v>43.24</c:v>
                </c:pt>
                <c:pt idx="9">
                  <c:v>43.24</c:v>
                </c:pt>
                <c:pt idx="10">
                  <c:v>43.24</c:v>
                </c:pt>
                <c:pt idx="11">
                  <c:v>43.24</c:v>
                </c:pt>
                <c:pt idx="12">
                  <c:v>43.24</c:v>
                </c:pt>
                <c:pt idx="13">
                  <c:v>43.24</c:v>
                </c:pt>
                <c:pt idx="14">
                  <c:v>43.24</c:v>
                </c:pt>
                <c:pt idx="15">
                  <c:v>43.24</c:v>
                </c:pt>
                <c:pt idx="16">
                  <c:v>43.24</c:v>
                </c:pt>
                <c:pt idx="17">
                  <c:v>43.24</c:v>
                </c:pt>
                <c:pt idx="18">
                  <c:v>43.24</c:v>
                </c:pt>
                <c:pt idx="19">
                  <c:v>43.24</c:v>
                </c:pt>
                <c:pt idx="20">
                  <c:v>43.24</c:v>
                </c:pt>
                <c:pt idx="21">
                  <c:v>43.24</c:v>
                </c:pt>
                <c:pt idx="22">
                  <c:v>43.24</c:v>
                </c:pt>
                <c:pt idx="23">
                  <c:v>43.24</c:v>
                </c:pt>
                <c:pt idx="24">
                  <c:v>43.24</c:v>
                </c:pt>
                <c:pt idx="25">
                  <c:v>43.24</c:v>
                </c:pt>
                <c:pt idx="26">
                  <c:v>43.24</c:v>
                </c:pt>
                <c:pt idx="27">
                  <c:v>43.24</c:v>
                </c:pt>
                <c:pt idx="28">
                  <c:v>43.24</c:v>
                </c:pt>
                <c:pt idx="29">
                  <c:v>43.24</c:v>
                </c:pt>
                <c:pt idx="30">
                  <c:v>43.24</c:v>
                </c:pt>
                <c:pt idx="31">
                  <c:v>43.24</c:v>
                </c:pt>
                <c:pt idx="32">
                  <c:v>43.24</c:v>
                </c:pt>
                <c:pt idx="33">
                  <c:v>43.24</c:v>
                </c:pt>
                <c:pt idx="34">
                  <c:v>43.24</c:v>
                </c:pt>
                <c:pt idx="35">
                  <c:v>43.24</c:v>
                </c:pt>
                <c:pt idx="36">
                  <c:v>43.24</c:v>
                </c:pt>
                <c:pt idx="37">
                  <c:v>43.24</c:v>
                </c:pt>
                <c:pt idx="38">
                  <c:v>43.24</c:v>
                </c:pt>
                <c:pt idx="39">
                  <c:v>43.24</c:v>
                </c:pt>
                <c:pt idx="40">
                  <c:v>43.24</c:v>
                </c:pt>
                <c:pt idx="41">
                  <c:v>43.24</c:v>
                </c:pt>
                <c:pt idx="42">
                  <c:v>43.24</c:v>
                </c:pt>
                <c:pt idx="43">
                  <c:v>43.24</c:v>
                </c:pt>
                <c:pt idx="44">
                  <c:v>43.24</c:v>
                </c:pt>
                <c:pt idx="45">
                  <c:v>43.24</c:v>
                </c:pt>
                <c:pt idx="46">
                  <c:v>43.24</c:v>
                </c:pt>
                <c:pt idx="47">
                  <c:v>43.24</c:v>
                </c:pt>
                <c:pt idx="48">
                  <c:v>43.24</c:v>
                </c:pt>
                <c:pt idx="49">
                  <c:v>43.24</c:v>
                </c:pt>
                <c:pt idx="50">
                  <c:v>43.24</c:v>
                </c:pt>
                <c:pt idx="51">
                  <c:v>43.24</c:v>
                </c:pt>
                <c:pt idx="52">
                  <c:v>43.24</c:v>
                </c:pt>
                <c:pt idx="53">
                  <c:v>43.24</c:v>
                </c:pt>
                <c:pt idx="54">
                  <c:v>43.24</c:v>
                </c:pt>
                <c:pt idx="55">
                  <c:v>43.24</c:v>
                </c:pt>
                <c:pt idx="56">
                  <c:v>43.24</c:v>
                </c:pt>
                <c:pt idx="57">
                  <c:v>43.24</c:v>
                </c:pt>
                <c:pt idx="58">
                  <c:v>43.24</c:v>
                </c:pt>
                <c:pt idx="59">
                  <c:v>43.24</c:v>
                </c:pt>
                <c:pt idx="60">
                  <c:v>43.24</c:v>
                </c:pt>
                <c:pt idx="61">
                  <c:v>43.24</c:v>
                </c:pt>
                <c:pt idx="62">
                  <c:v>43.24</c:v>
                </c:pt>
                <c:pt idx="63">
                  <c:v>43.24</c:v>
                </c:pt>
                <c:pt idx="64">
                  <c:v>43.24</c:v>
                </c:pt>
                <c:pt idx="65">
                  <c:v>43.24</c:v>
                </c:pt>
                <c:pt idx="66">
                  <c:v>43.24</c:v>
                </c:pt>
                <c:pt idx="67">
                  <c:v>43.24</c:v>
                </c:pt>
                <c:pt idx="68">
                  <c:v>43.24</c:v>
                </c:pt>
                <c:pt idx="69">
                  <c:v>43.24</c:v>
                </c:pt>
                <c:pt idx="70">
                  <c:v>43.24</c:v>
                </c:pt>
                <c:pt idx="71">
                  <c:v>43.24</c:v>
                </c:pt>
              </c:numCache>
            </c:numRef>
          </c:val>
          <c:smooth val="0"/>
        </c:ser>
        <c:ser>
          <c:idx val="3"/>
          <c:order val="3"/>
          <c:tx>
            <c:strRef>
              <c:f>List1!$F$6</c:f>
              <c:strCache>
                <c:ptCount val="1"/>
                <c:pt idx="0">
                  <c:v>průměr od roku 1980</c:v>
                </c:pt>
              </c:strCache>
            </c:strRef>
          </c:tx>
          <c:spPr>
            <a:ln>
              <a:solidFill>
                <a:schemeClr val="accent2">
                  <a:lumMod val="75000"/>
                </a:schemeClr>
              </a:solidFill>
              <a:prstDash val="sysDot"/>
            </a:ln>
          </c:spPr>
          <c:marker>
            <c:symbol val="none"/>
          </c:marker>
          <c:val>
            <c:numRef>
              <c:f>List1!$F$7:$F$78</c:f>
              <c:numCache>
                <c:formatCode>General</c:formatCode>
                <c:ptCount val="72"/>
                <c:pt idx="34" formatCode="#,##0.00">
                  <c:v>54.27</c:v>
                </c:pt>
                <c:pt idx="35" formatCode="#,##0.00">
                  <c:v>54.27</c:v>
                </c:pt>
                <c:pt idx="36" formatCode="#,##0.00">
                  <c:v>54.27</c:v>
                </c:pt>
                <c:pt idx="37" formatCode="#,##0.00">
                  <c:v>54.27</c:v>
                </c:pt>
                <c:pt idx="38" formatCode="#,##0.00">
                  <c:v>54.27</c:v>
                </c:pt>
                <c:pt idx="39" formatCode="#,##0.00">
                  <c:v>54.27</c:v>
                </c:pt>
                <c:pt idx="40" formatCode="#,##0.00">
                  <c:v>54.27</c:v>
                </c:pt>
                <c:pt idx="41" formatCode="#,##0.00">
                  <c:v>54.27</c:v>
                </c:pt>
                <c:pt idx="42" formatCode="#,##0.00">
                  <c:v>54.27</c:v>
                </c:pt>
                <c:pt idx="43" formatCode="#,##0.00">
                  <c:v>54.27</c:v>
                </c:pt>
                <c:pt idx="44" formatCode="#,##0.00">
                  <c:v>54.27</c:v>
                </c:pt>
                <c:pt idx="45" formatCode="#,##0.00">
                  <c:v>54.27</c:v>
                </c:pt>
                <c:pt idx="46" formatCode="#,##0.00">
                  <c:v>54.27</c:v>
                </c:pt>
                <c:pt idx="47" formatCode="#,##0.00">
                  <c:v>54.27</c:v>
                </c:pt>
                <c:pt idx="48" formatCode="#,##0.00">
                  <c:v>54.27</c:v>
                </c:pt>
                <c:pt idx="49" formatCode="#,##0.00">
                  <c:v>54.27</c:v>
                </c:pt>
                <c:pt idx="50" formatCode="#,##0.00">
                  <c:v>54.27</c:v>
                </c:pt>
                <c:pt idx="51" formatCode="#,##0.00">
                  <c:v>54.27</c:v>
                </c:pt>
                <c:pt idx="52" formatCode="#,##0.00">
                  <c:v>54.27</c:v>
                </c:pt>
                <c:pt idx="53" formatCode="#,##0.00">
                  <c:v>54.27</c:v>
                </c:pt>
                <c:pt idx="54" formatCode="#,##0.00">
                  <c:v>54.27</c:v>
                </c:pt>
                <c:pt idx="55" formatCode="#,##0.00">
                  <c:v>54.27</c:v>
                </c:pt>
                <c:pt idx="56" formatCode="#,##0.00">
                  <c:v>54.27</c:v>
                </c:pt>
                <c:pt idx="57" formatCode="#,##0.00">
                  <c:v>54.27</c:v>
                </c:pt>
                <c:pt idx="58" formatCode="#,##0.00">
                  <c:v>54.27</c:v>
                </c:pt>
                <c:pt idx="59" formatCode="#,##0.00">
                  <c:v>54.27</c:v>
                </c:pt>
                <c:pt idx="60" formatCode="#,##0.00">
                  <c:v>54.27</c:v>
                </c:pt>
                <c:pt idx="61" formatCode="#,##0.00">
                  <c:v>54.27</c:v>
                </c:pt>
                <c:pt idx="62" formatCode="#,##0.00">
                  <c:v>54.27</c:v>
                </c:pt>
                <c:pt idx="63" formatCode="#,##0.00">
                  <c:v>54.27</c:v>
                </c:pt>
                <c:pt idx="64" formatCode="#,##0.00">
                  <c:v>54.27</c:v>
                </c:pt>
                <c:pt idx="65" formatCode="#,##0.00">
                  <c:v>54.27</c:v>
                </c:pt>
                <c:pt idx="66" formatCode="#,##0.00">
                  <c:v>54.27</c:v>
                </c:pt>
                <c:pt idx="67" formatCode="#,##0.00">
                  <c:v>54.27</c:v>
                </c:pt>
                <c:pt idx="68" formatCode="#,##0.00">
                  <c:v>54.27</c:v>
                </c:pt>
                <c:pt idx="69" formatCode="#,##0.00">
                  <c:v>54.27</c:v>
                </c:pt>
                <c:pt idx="70" formatCode="#,##0.00">
                  <c:v>54.27</c:v>
                </c:pt>
                <c:pt idx="71" formatCode="#,##0.00">
                  <c:v>54.27</c:v>
                </c:pt>
              </c:numCache>
            </c:numRef>
          </c:val>
          <c:smooth val="0"/>
        </c:ser>
        <c:ser>
          <c:idx val="4"/>
          <c:order val="4"/>
          <c:tx>
            <c:strRef>
              <c:f>List1!$G$6</c:f>
              <c:strCache>
                <c:ptCount val="1"/>
                <c:pt idx="0">
                  <c:v>průměr od roku 2000</c:v>
                </c:pt>
              </c:strCache>
            </c:strRef>
          </c:tx>
          <c:spPr>
            <a:ln w="25400">
              <a:solidFill>
                <a:srgbClr val="FF0000"/>
              </a:solidFill>
              <a:prstDash val="sysDot"/>
            </a:ln>
          </c:spPr>
          <c:marker>
            <c:symbol val="none"/>
          </c:marker>
          <c:val>
            <c:numRef>
              <c:f>List1!$G$7:$G$78</c:f>
              <c:numCache>
                <c:formatCode>General</c:formatCode>
                <c:ptCount val="72"/>
                <c:pt idx="54" formatCode="#,##0.00">
                  <c:v>63.41</c:v>
                </c:pt>
                <c:pt idx="55" formatCode="#,##0.00">
                  <c:v>63.41</c:v>
                </c:pt>
                <c:pt idx="56" formatCode="#,##0.00">
                  <c:v>63.41</c:v>
                </c:pt>
                <c:pt idx="57" formatCode="#,##0.00">
                  <c:v>63.41</c:v>
                </c:pt>
                <c:pt idx="58" formatCode="#,##0.00">
                  <c:v>63.41</c:v>
                </c:pt>
                <c:pt idx="59" formatCode="#,##0.00">
                  <c:v>63.41</c:v>
                </c:pt>
                <c:pt idx="60" formatCode="#,##0.00">
                  <c:v>63.41</c:v>
                </c:pt>
                <c:pt idx="61" formatCode="#,##0.00">
                  <c:v>63.41</c:v>
                </c:pt>
                <c:pt idx="62" formatCode="#,##0.00">
                  <c:v>63.41</c:v>
                </c:pt>
                <c:pt idx="63" formatCode="#,##0.00">
                  <c:v>63.41</c:v>
                </c:pt>
                <c:pt idx="64" formatCode="#,##0.00">
                  <c:v>63.41</c:v>
                </c:pt>
                <c:pt idx="65" formatCode="#,##0.00">
                  <c:v>63.41</c:v>
                </c:pt>
                <c:pt idx="66" formatCode="#,##0.00">
                  <c:v>63.41</c:v>
                </c:pt>
                <c:pt idx="67" formatCode="#,##0.00">
                  <c:v>63.41</c:v>
                </c:pt>
                <c:pt idx="68" formatCode="#,##0.00">
                  <c:v>63.41</c:v>
                </c:pt>
                <c:pt idx="69" formatCode="#,##0.00">
                  <c:v>63.41</c:v>
                </c:pt>
                <c:pt idx="70" formatCode="#,##0.00">
                  <c:v>63.41</c:v>
                </c:pt>
                <c:pt idx="71" formatCode="#,##0.00">
                  <c:v>63.41</c:v>
                </c:pt>
              </c:numCache>
            </c:numRef>
          </c:val>
          <c:smooth val="0"/>
        </c:ser>
        <c:dLbls>
          <c:showLegendKey val="0"/>
          <c:showVal val="0"/>
          <c:showCatName val="0"/>
          <c:showSerName val="0"/>
          <c:showPercent val="0"/>
          <c:showBubbleSize val="0"/>
        </c:dLbls>
        <c:marker val="1"/>
        <c:smooth val="0"/>
        <c:axId val="132560768"/>
        <c:axId val="132562304"/>
      </c:lineChart>
      <c:catAx>
        <c:axId val="132560768"/>
        <c:scaling>
          <c:orientation val="minMax"/>
        </c:scaling>
        <c:delete val="0"/>
        <c:axPos val="b"/>
        <c:majorTickMark val="out"/>
        <c:minorTickMark val="none"/>
        <c:tickLblPos val="nextTo"/>
        <c:txPr>
          <a:bodyPr rot="-5400000" vert="horz"/>
          <a:lstStyle/>
          <a:p>
            <a:pPr>
              <a:defRPr sz="1200" baseline="0">
                <a:latin typeface="Calibri" panose="020F0502020204030204" pitchFamily="34" charset="0"/>
              </a:defRPr>
            </a:pPr>
            <a:endParaRPr lang="cs-CZ"/>
          </a:p>
        </c:txPr>
        <c:crossAx val="132562304"/>
        <c:crosses val="autoZero"/>
        <c:auto val="1"/>
        <c:lblAlgn val="ctr"/>
        <c:lblOffset val="100"/>
        <c:noMultiLvlLbl val="0"/>
      </c:catAx>
      <c:valAx>
        <c:axId val="132562304"/>
        <c:scaling>
          <c:orientation val="minMax"/>
        </c:scaling>
        <c:delete val="0"/>
        <c:axPos val="l"/>
        <c:majorGridlines>
          <c:spPr>
            <a:ln>
              <a:solidFill>
                <a:schemeClr val="bg1">
                  <a:lumMod val="65000"/>
                </a:schemeClr>
              </a:solidFill>
              <a:prstDash val="sysDash"/>
            </a:ln>
          </c:spPr>
        </c:majorGridlines>
        <c:title>
          <c:tx>
            <c:rich>
              <a:bodyPr rot="-5400000" vert="horz"/>
              <a:lstStyle/>
              <a:p>
                <a:pPr>
                  <a:defRPr sz="1200" baseline="0">
                    <a:latin typeface="Calibri" panose="020F0502020204030204" pitchFamily="34" charset="0"/>
                  </a:defRPr>
                </a:pPr>
                <a:r>
                  <a:rPr lang="en-US" sz="1200" baseline="0">
                    <a:latin typeface="Calibri" panose="020F0502020204030204" pitchFamily="34" charset="0"/>
                  </a:rPr>
                  <a:t>USD/bbl</a:t>
                </a:r>
              </a:p>
            </c:rich>
          </c:tx>
          <c:layout>
            <c:manualLayout>
              <c:xMode val="edge"/>
              <c:yMode val="edge"/>
              <c:x val="1.4002885400914289E-2"/>
              <c:y val="3.417092142740983E-2"/>
            </c:manualLayout>
          </c:layout>
          <c:overlay val="0"/>
        </c:title>
        <c:numFmt formatCode="#,##0" sourceLinked="0"/>
        <c:majorTickMark val="out"/>
        <c:minorTickMark val="none"/>
        <c:tickLblPos val="nextTo"/>
        <c:txPr>
          <a:bodyPr/>
          <a:lstStyle/>
          <a:p>
            <a:pPr>
              <a:defRPr sz="1200" baseline="0"/>
            </a:pPr>
            <a:endParaRPr lang="cs-CZ"/>
          </a:p>
        </c:txPr>
        <c:crossAx val="132560768"/>
        <c:crosses val="autoZero"/>
        <c:crossBetween val="midCat"/>
      </c:valAx>
      <c:spPr>
        <a:ln>
          <a:solidFill>
            <a:schemeClr val="tx1"/>
          </a:solidFill>
        </a:ln>
      </c:spPr>
    </c:plotArea>
    <c:legend>
      <c:legendPos val="r"/>
      <c:layout>
        <c:manualLayout>
          <c:xMode val="edge"/>
          <c:yMode val="edge"/>
          <c:x val="0.10804099818648497"/>
          <c:y val="0.12839606337196272"/>
          <c:w val="0.2946805490373306"/>
          <c:h val="0.1986307136136285"/>
        </c:manualLayout>
      </c:layout>
      <c:overlay val="0"/>
      <c:spPr>
        <a:solidFill>
          <a:schemeClr val="bg1"/>
        </a:solidFill>
      </c:spPr>
      <c:txPr>
        <a:bodyPr/>
        <a:lstStyle/>
        <a:p>
          <a:pPr>
            <a:defRPr sz="1200" baseline="0">
              <a:latin typeface="Calibri" panose="020F0502020204030204" pitchFamily="34" charset="0"/>
            </a:defRPr>
          </a:pPr>
          <a:endParaRPr lang="cs-CZ"/>
        </a:p>
      </c:txPr>
    </c:legend>
    <c:plotVisOnly val="1"/>
    <c:dispBlanksAs val="gap"/>
    <c:showDLblsOverMax val="0"/>
  </c:chart>
  <c:spPr>
    <a:ln>
      <a:noFill/>
    </a:ln>
  </c:spPr>
  <c:externalData r:id="rId2">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8932D51-F6BB-42C1-921C-F81BE65F1213}" type="datetimeFigureOut">
              <a:rPr lang="cs-CZ" smtClean="0"/>
              <a:t>1.11.2017</a:t>
            </a:fld>
            <a:endParaRPr lang="cs-CZ"/>
          </a:p>
        </p:txBody>
      </p:sp>
      <p:sp>
        <p:nvSpPr>
          <p:cNvPr id="4" name="Zástupný symbol pro obrázek snímku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6" name="Zástupný symbol pro zápatí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750C49-7EEF-43F8-B4AB-432EE56C62C5}" type="slidenum">
              <a:rPr lang="cs-CZ" smtClean="0"/>
              <a:t>‹#›</a:t>
            </a:fld>
            <a:endParaRPr lang="cs-CZ"/>
          </a:p>
        </p:txBody>
      </p:sp>
    </p:spTree>
    <p:extLst>
      <p:ext uri="{BB962C8B-B14F-4D97-AF65-F5344CB8AC3E}">
        <p14:creationId xmlns:p14="http://schemas.microsoft.com/office/powerpoint/2010/main" val="5495241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dirty="0"/>
          </a:p>
        </p:txBody>
      </p:sp>
      <p:sp>
        <p:nvSpPr>
          <p:cNvPr id="4" name="Zástupný symbol pro číslo snímku 3"/>
          <p:cNvSpPr>
            <a:spLocks noGrp="1"/>
          </p:cNvSpPr>
          <p:nvPr>
            <p:ph type="sldNum" sz="quarter" idx="10"/>
          </p:nvPr>
        </p:nvSpPr>
        <p:spPr/>
        <p:txBody>
          <a:bodyPr/>
          <a:lstStyle/>
          <a:p>
            <a:fld id="{33750C49-7EEF-43F8-B4AB-432EE56C62C5}" type="slidenum">
              <a:rPr lang="cs-CZ" smtClean="0"/>
              <a:t>8</a:t>
            </a:fld>
            <a:endParaRPr lang="cs-CZ"/>
          </a:p>
        </p:txBody>
      </p:sp>
    </p:spTree>
    <p:extLst>
      <p:ext uri="{BB962C8B-B14F-4D97-AF65-F5344CB8AC3E}">
        <p14:creationId xmlns:p14="http://schemas.microsoft.com/office/powerpoint/2010/main" val="40140502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i="0" dirty="0"/>
          </a:p>
        </p:txBody>
      </p:sp>
      <p:sp>
        <p:nvSpPr>
          <p:cNvPr id="4" name="Zástupný symbol pro číslo snímku 3"/>
          <p:cNvSpPr>
            <a:spLocks noGrp="1"/>
          </p:cNvSpPr>
          <p:nvPr>
            <p:ph type="sldNum" sz="quarter" idx="10"/>
          </p:nvPr>
        </p:nvSpPr>
        <p:spPr/>
        <p:txBody>
          <a:bodyPr/>
          <a:lstStyle/>
          <a:p>
            <a:fld id="{33750C49-7EEF-43F8-B4AB-432EE56C62C5}" type="slidenum">
              <a:rPr lang="cs-CZ" smtClean="0"/>
              <a:t>11</a:t>
            </a:fld>
            <a:endParaRPr lang="cs-CZ"/>
          </a:p>
        </p:txBody>
      </p:sp>
    </p:spTree>
    <p:extLst>
      <p:ext uri="{BB962C8B-B14F-4D97-AF65-F5344CB8AC3E}">
        <p14:creationId xmlns:p14="http://schemas.microsoft.com/office/powerpoint/2010/main" val="2190109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u="none" dirty="0">
              <a:solidFill>
                <a:schemeClr val="tx1"/>
              </a:solidFill>
            </a:endParaRPr>
          </a:p>
        </p:txBody>
      </p:sp>
      <p:sp>
        <p:nvSpPr>
          <p:cNvPr id="4" name="Zástupný symbol pro číslo snímku 3"/>
          <p:cNvSpPr>
            <a:spLocks noGrp="1"/>
          </p:cNvSpPr>
          <p:nvPr>
            <p:ph type="sldNum" sz="quarter" idx="10"/>
          </p:nvPr>
        </p:nvSpPr>
        <p:spPr/>
        <p:txBody>
          <a:bodyPr/>
          <a:lstStyle/>
          <a:p>
            <a:fld id="{33750C49-7EEF-43F8-B4AB-432EE56C62C5}" type="slidenum">
              <a:rPr lang="cs-CZ" smtClean="0"/>
              <a:t>13</a:t>
            </a:fld>
            <a:endParaRPr lang="cs-CZ"/>
          </a:p>
        </p:txBody>
      </p:sp>
    </p:spTree>
    <p:extLst>
      <p:ext uri="{BB962C8B-B14F-4D97-AF65-F5344CB8AC3E}">
        <p14:creationId xmlns:p14="http://schemas.microsoft.com/office/powerpoint/2010/main" val="40368511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smtClean="0"/>
              <a:t>Kliknutím lze upravit styl.</a:t>
            </a:r>
            <a:endParaRPr lang="cs-CZ"/>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smtClean="0"/>
              <a:t>Kliknutím lze upravit styl předlohy.</a:t>
            </a:r>
            <a:endParaRPr lang="cs-CZ"/>
          </a:p>
        </p:txBody>
      </p:sp>
      <p:sp>
        <p:nvSpPr>
          <p:cNvPr id="4" name="Zástupný symbol pro datum 3"/>
          <p:cNvSpPr>
            <a:spLocks noGrp="1"/>
          </p:cNvSpPr>
          <p:nvPr>
            <p:ph type="dt" sz="half" idx="10"/>
          </p:nvPr>
        </p:nvSpPr>
        <p:spPr/>
        <p:txBody>
          <a:bodyPr/>
          <a:lstStyle/>
          <a:p>
            <a:fld id="{F040A022-8C90-4133-B63A-AAF87241A1DF}" type="datetimeFigureOut">
              <a:rPr lang="cs-CZ" smtClean="0"/>
              <a:t>1.11.2017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32842968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svislý text 2"/>
          <p:cNvSpPr>
            <a:spLocks noGrp="1"/>
          </p:cNvSpPr>
          <p:nvPr>
            <p:ph type="body" orient="vert" idx="1"/>
          </p:nvPr>
        </p:nvSpPr>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40A022-8C90-4133-B63A-AAF87241A1DF}" type="datetimeFigureOut">
              <a:rPr lang="cs-CZ" smtClean="0"/>
              <a:t>1.11.2017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25069728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smtClean="0"/>
              <a:t>Kliknutím lze upravit styl.</a:t>
            </a:r>
            <a:endParaRPr lang="cs-CZ"/>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40A022-8C90-4133-B63A-AAF87241A1DF}" type="datetimeFigureOut">
              <a:rPr lang="cs-CZ" smtClean="0"/>
              <a:t>1.11.2017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18588510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idx="1"/>
          </p:nvPr>
        </p:nvSpPr>
        <p:spPr/>
        <p:txBody>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10"/>
          </p:nvPr>
        </p:nvSpPr>
        <p:spPr/>
        <p:txBody>
          <a:bodyPr/>
          <a:lstStyle/>
          <a:p>
            <a:fld id="{F040A022-8C90-4133-B63A-AAF87241A1DF}" type="datetimeFigureOut">
              <a:rPr lang="cs-CZ" smtClean="0"/>
              <a:t>1.11.2017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6680001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smtClean="0"/>
              <a:t>Kliknutím lze upravit styl.</a:t>
            </a:r>
            <a:endParaRPr lang="cs-CZ"/>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smtClean="0"/>
              <a:t>Kliknutím lze upravit styly předlohy textu.</a:t>
            </a:r>
          </a:p>
        </p:txBody>
      </p:sp>
      <p:sp>
        <p:nvSpPr>
          <p:cNvPr id="4" name="Zástupný symbol pro datum 3"/>
          <p:cNvSpPr>
            <a:spLocks noGrp="1"/>
          </p:cNvSpPr>
          <p:nvPr>
            <p:ph type="dt" sz="half" idx="10"/>
          </p:nvPr>
        </p:nvSpPr>
        <p:spPr/>
        <p:txBody>
          <a:bodyPr/>
          <a:lstStyle/>
          <a:p>
            <a:fld id="{F040A022-8C90-4133-B63A-AAF87241A1DF}" type="datetimeFigureOut">
              <a:rPr lang="cs-CZ" smtClean="0"/>
              <a:t>1.11.2017</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29836505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datum 4"/>
          <p:cNvSpPr>
            <a:spLocks noGrp="1"/>
          </p:cNvSpPr>
          <p:nvPr>
            <p:ph type="dt" sz="half" idx="10"/>
          </p:nvPr>
        </p:nvSpPr>
        <p:spPr/>
        <p:txBody>
          <a:bodyPr/>
          <a:lstStyle/>
          <a:p>
            <a:fld id="{F040A022-8C90-4133-B63A-AAF87241A1DF}" type="datetimeFigureOut">
              <a:rPr lang="cs-CZ" smtClean="0"/>
              <a:t>1.11.2017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35494096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smtClean="0"/>
              <a:t>Kliknutím lze upravit styl.</a:t>
            </a:r>
            <a:endParaRPr lang="cs-CZ"/>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smtClean="0"/>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7" name="Zástupný symbol pro datum 6"/>
          <p:cNvSpPr>
            <a:spLocks noGrp="1"/>
          </p:cNvSpPr>
          <p:nvPr>
            <p:ph type="dt" sz="half" idx="10"/>
          </p:nvPr>
        </p:nvSpPr>
        <p:spPr/>
        <p:txBody>
          <a:bodyPr/>
          <a:lstStyle/>
          <a:p>
            <a:fld id="{F040A022-8C90-4133-B63A-AAF87241A1DF}" type="datetimeFigureOut">
              <a:rPr lang="cs-CZ" smtClean="0"/>
              <a:t>1.11.2017</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23965424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smtClean="0"/>
              <a:t>Kliknutím lze upravit styl.</a:t>
            </a:r>
            <a:endParaRPr lang="cs-CZ"/>
          </a:p>
        </p:txBody>
      </p:sp>
      <p:sp>
        <p:nvSpPr>
          <p:cNvPr id="3" name="Zástupný symbol pro datum 2"/>
          <p:cNvSpPr>
            <a:spLocks noGrp="1"/>
          </p:cNvSpPr>
          <p:nvPr>
            <p:ph type="dt" sz="half" idx="10"/>
          </p:nvPr>
        </p:nvSpPr>
        <p:spPr/>
        <p:txBody>
          <a:bodyPr/>
          <a:lstStyle/>
          <a:p>
            <a:fld id="{F040A022-8C90-4133-B63A-AAF87241A1DF}" type="datetimeFigureOut">
              <a:rPr lang="cs-CZ" smtClean="0"/>
              <a:t>1.11.2017</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23881965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F040A022-8C90-4133-B63A-AAF87241A1DF}" type="datetimeFigureOut">
              <a:rPr lang="cs-CZ" smtClean="0"/>
              <a:t>1.11.2017</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19082577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smtClean="0"/>
              <a:t>Kliknutím lze upravit styl.</a:t>
            </a:r>
            <a:endParaRPr lang="cs-CZ"/>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040A022-8C90-4133-B63A-AAF87241A1DF}" type="datetimeFigureOut">
              <a:rPr lang="cs-CZ" smtClean="0"/>
              <a:t>1.11.2017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10884470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smtClean="0"/>
              <a:t>Kliknutím lze upravit styl.</a:t>
            </a:r>
            <a:endParaRPr lang="cs-CZ"/>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smtClean="0"/>
              <a:t>Kliknutím lze upravit styly předlohy textu.</a:t>
            </a:r>
          </a:p>
        </p:txBody>
      </p:sp>
      <p:sp>
        <p:nvSpPr>
          <p:cNvPr id="5" name="Zástupný symbol pro datum 4"/>
          <p:cNvSpPr>
            <a:spLocks noGrp="1"/>
          </p:cNvSpPr>
          <p:nvPr>
            <p:ph type="dt" sz="half" idx="10"/>
          </p:nvPr>
        </p:nvSpPr>
        <p:spPr/>
        <p:txBody>
          <a:bodyPr/>
          <a:lstStyle/>
          <a:p>
            <a:fld id="{F040A022-8C90-4133-B63A-AAF87241A1DF}" type="datetimeFigureOut">
              <a:rPr lang="cs-CZ" smtClean="0"/>
              <a:t>1.11.2017</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0DD1DFA8-2375-4EC5-8F78-6CD8FFE65275}" type="slidenum">
              <a:rPr lang="cs-CZ" smtClean="0"/>
              <a:t>‹#›</a:t>
            </a:fld>
            <a:endParaRPr lang="cs-CZ"/>
          </a:p>
        </p:txBody>
      </p:sp>
    </p:spTree>
    <p:extLst>
      <p:ext uri="{BB962C8B-B14F-4D97-AF65-F5344CB8AC3E}">
        <p14:creationId xmlns:p14="http://schemas.microsoft.com/office/powerpoint/2010/main" val="5423694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smtClean="0"/>
              <a:t>Kliknutím lze upravit styl.</a:t>
            </a:r>
            <a:endParaRPr lang="cs-CZ"/>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smtClean="0"/>
              <a:t>Kliknutím lze upravit styly předlohy textu.</a:t>
            </a:r>
          </a:p>
          <a:p>
            <a:pPr lvl="1"/>
            <a:r>
              <a:rPr lang="cs-CZ" smtClean="0"/>
              <a:t>Druhá úroveň</a:t>
            </a:r>
          </a:p>
          <a:p>
            <a:pPr lvl="2"/>
            <a:r>
              <a:rPr lang="cs-CZ" smtClean="0"/>
              <a:t>Třetí úroveň</a:t>
            </a:r>
          </a:p>
          <a:p>
            <a:pPr lvl="3"/>
            <a:r>
              <a:rPr lang="cs-CZ" smtClean="0"/>
              <a:t>Čtvrtá úroveň</a:t>
            </a:r>
          </a:p>
          <a:p>
            <a:pPr lvl="4"/>
            <a:r>
              <a:rPr lang="cs-CZ" smtClean="0"/>
              <a:t>Pátá úroveň</a:t>
            </a:r>
            <a:endParaRPr lang="cs-CZ"/>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40A022-8C90-4133-B63A-AAF87241A1DF}" type="datetimeFigureOut">
              <a:rPr lang="cs-CZ" smtClean="0"/>
              <a:t>1.11.2017</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D1DFA8-2375-4EC5-8F78-6CD8FFE65275}" type="slidenum">
              <a:rPr lang="cs-CZ" smtClean="0"/>
              <a:t>‹#›</a:t>
            </a:fld>
            <a:endParaRPr lang="cs-CZ"/>
          </a:p>
        </p:txBody>
      </p:sp>
    </p:spTree>
    <p:extLst>
      <p:ext uri="{BB962C8B-B14F-4D97-AF65-F5344CB8AC3E}">
        <p14:creationId xmlns:p14="http://schemas.microsoft.com/office/powerpoint/2010/main" val="12896273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708920"/>
            <a:ext cx="7772400" cy="3312368"/>
          </a:xfrm>
        </p:spPr>
        <p:txBody>
          <a:bodyPr>
            <a:noAutofit/>
          </a:bodyPr>
          <a:lstStyle/>
          <a:p>
            <a:pPr algn="l"/>
            <a:r>
              <a:rPr lang="cs-CZ" b="1" dirty="0"/>
              <a:t>Trh pohonných hmot včera, dnes </a:t>
            </a:r>
            <a:r>
              <a:rPr lang="cs-CZ" b="1" dirty="0">
                <a:solidFill>
                  <a:schemeClr val="bg1">
                    <a:lumMod val="65000"/>
                  </a:schemeClr>
                </a:solidFill>
              </a:rPr>
              <a:t>a </a:t>
            </a:r>
            <a:r>
              <a:rPr lang="cs-CZ" b="1" dirty="0" smtClean="0">
                <a:solidFill>
                  <a:schemeClr val="bg1">
                    <a:lumMod val="65000"/>
                  </a:schemeClr>
                </a:solidFill>
              </a:rPr>
              <a:t>zítra</a:t>
            </a:r>
            <a:r>
              <a:rPr lang="cs-CZ" b="1" dirty="0" smtClean="0"/>
              <a:t/>
            </a:r>
            <a:br>
              <a:rPr lang="cs-CZ" b="1" dirty="0" smtClean="0"/>
            </a:br>
            <a:r>
              <a:rPr lang="cs-CZ" b="1" dirty="0" smtClean="0"/>
              <a:t/>
            </a:r>
            <a:br>
              <a:rPr lang="cs-CZ" b="1" dirty="0" smtClean="0"/>
            </a:br>
            <a:r>
              <a:rPr lang="cs-CZ" b="1" dirty="0" smtClean="0"/>
              <a:t/>
            </a:r>
            <a:br>
              <a:rPr lang="cs-CZ" b="1" dirty="0" smtClean="0"/>
            </a:br>
            <a:r>
              <a:rPr lang="cs-CZ" altLang="cs-CZ" sz="2400" b="1" dirty="0" smtClean="0">
                <a:solidFill>
                  <a:schemeClr val="tx1"/>
                </a:solidFill>
              </a:rPr>
              <a:t>Jan Mikulec</a:t>
            </a:r>
            <a:br>
              <a:rPr lang="cs-CZ" altLang="cs-CZ" sz="2400" b="1" dirty="0" smtClean="0">
                <a:solidFill>
                  <a:schemeClr val="tx1"/>
                </a:solidFill>
              </a:rPr>
            </a:br>
            <a:r>
              <a:rPr lang="cs-CZ" altLang="cs-CZ" sz="2400" b="1" dirty="0" smtClean="0">
                <a:solidFill>
                  <a:schemeClr val="tx1"/>
                </a:solidFill>
              </a:rPr>
              <a:t>výkonný ředitel ČAPPO</a:t>
            </a:r>
            <a:br>
              <a:rPr lang="cs-CZ" altLang="cs-CZ" sz="2400" b="1" dirty="0" smtClean="0">
                <a:solidFill>
                  <a:schemeClr val="tx1"/>
                </a:solidFill>
              </a:rPr>
            </a:br>
            <a:endParaRPr lang="cs-CZ" sz="2400" b="1" dirty="0"/>
          </a:p>
        </p:txBody>
      </p:sp>
      <p:pic>
        <p:nvPicPr>
          <p:cNvPr id="4" name="Picture 4" descr="logo"/>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9750" y="333375"/>
            <a:ext cx="1914525"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ovéPole 4"/>
          <p:cNvSpPr txBox="1"/>
          <p:nvPr/>
        </p:nvSpPr>
        <p:spPr>
          <a:xfrm>
            <a:off x="3789730" y="620688"/>
            <a:ext cx="4392488" cy="584775"/>
          </a:xfrm>
          <a:prstGeom prst="rect">
            <a:avLst/>
          </a:prstGeom>
          <a:noFill/>
        </p:spPr>
        <p:txBody>
          <a:bodyPr wrap="square" rtlCol="0">
            <a:spAutoFit/>
          </a:bodyPr>
          <a:lstStyle/>
          <a:p>
            <a:r>
              <a:rPr lang="cs-CZ" sz="3200" b="1" dirty="0" smtClean="0"/>
              <a:t>Petrol Summit 2017</a:t>
            </a:r>
            <a:endParaRPr lang="cs-CZ" sz="3200" b="1" dirty="0"/>
          </a:p>
        </p:txBody>
      </p:sp>
    </p:spTree>
    <p:extLst>
      <p:ext uri="{BB962C8B-B14F-4D97-AF65-F5344CB8AC3E}">
        <p14:creationId xmlns:p14="http://schemas.microsoft.com/office/powerpoint/2010/main" val="39051483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332656"/>
            <a:ext cx="8229600" cy="648072"/>
          </a:xfrm>
        </p:spPr>
        <p:txBody>
          <a:bodyPr/>
          <a:lstStyle/>
          <a:p>
            <a:pPr algn="l"/>
            <a:r>
              <a:rPr lang="cs-CZ" sz="3200" dirty="0" smtClean="0"/>
              <a:t>Počet čerpacích stanic</a:t>
            </a:r>
            <a:endParaRPr lang="cs-C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1484784"/>
            <a:ext cx="6336704" cy="2808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3608" y="4581128"/>
            <a:ext cx="5213945" cy="19442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755576" y="1124744"/>
            <a:ext cx="4536504" cy="369332"/>
          </a:xfrm>
          <a:prstGeom prst="rect">
            <a:avLst/>
          </a:prstGeom>
          <a:noFill/>
        </p:spPr>
        <p:txBody>
          <a:bodyPr wrap="square" rtlCol="0">
            <a:spAutoFit/>
          </a:bodyPr>
          <a:lstStyle/>
          <a:p>
            <a:r>
              <a:rPr lang="cs-CZ" dirty="0" smtClean="0"/>
              <a:t>Rok 1989 – na území dnešní 784 ČS</a:t>
            </a:r>
            <a:endParaRPr lang="cs-CZ" dirty="0"/>
          </a:p>
        </p:txBody>
      </p:sp>
    </p:spTree>
    <p:extLst>
      <p:ext uri="{BB962C8B-B14F-4D97-AF65-F5344CB8AC3E}">
        <p14:creationId xmlns:p14="http://schemas.microsoft.com/office/powerpoint/2010/main" val="38273506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Autofit/>
          </a:bodyPr>
          <a:lstStyle/>
          <a:p>
            <a:pPr algn="l"/>
            <a:r>
              <a:rPr lang="cs-CZ" sz="3200" b="1" dirty="0" smtClean="0"/>
              <a:t>Pohony automobilů</a:t>
            </a:r>
            <a:br>
              <a:rPr lang="cs-CZ" sz="3200" b="1" dirty="0" smtClean="0"/>
            </a:br>
            <a:r>
              <a:rPr lang="cs-CZ" sz="2800" dirty="0" smtClean="0"/>
              <a:t>některé byly první (Cugnot 1771)</a:t>
            </a:r>
            <a:endParaRPr lang="cs-CZ" sz="2800" dirty="0"/>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4960"/>
          <a:stretch/>
        </p:blipFill>
        <p:spPr bwMode="auto">
          <a:xfrm>
            <a:off x="899592" y="1556792"/>
            <a:ext cx="6840760" cy="47966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70845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200" b="1" dirty="0" smtClean="0"/>
              <a:t>Jiné ovládly svět</a:t>
            </a:r>
            <a:br>
              <a:rPr lang="cs-CZ" sz="3200" b="1" dirty="0" smtClean="0"/>
            </a:br>
            <a:r>
              <a:rPr lang="cs-CZ" sz="2800" dirty="0" smtClean="0"/>
              <a:t>(</a:t>
            </a:r>
            <a:r>
              <a:rPr lang="cs-CZ" sz="2800" dirty="0" err="1" smtClean="0"/>
              <a:t>Benz</a:t>
            </a:r>
            <a:r>
              <a:rPr lang="cs-CZ" sz="2800" dirty="0" smtClean="0"/>
              <a:t> Victoria 1893)</a:t>
            </a:r>
            <a:endParaRPr lang="cs-CZ" sz="2800"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670983"/>
            <a:ext cx="6498299" cy="48737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569890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200" b="1" dirty="0" smtClean="0"/>
              <a:t>Další se vracejí</a:t>
            </a:r>
            <a:r>
              <a:rPr lang="cs-CZ" sz="3200" dirty="0" smtClean="0"/>
              <a:t/>
            </a:r>
            <a:br>
              <a:rPr lang="cs-CZ" sz="3200" dirty="0" smtClean="0"/>
            </a:br>
            <a:r>
              <a:rPr lang="cs-CZ" sz="3200" dirty="0" smtClean="0"/>
              <a:t>(Jenatzy 1899)</a:t>
            </a:r>
            <a:endParaRPr lang="cs-CZ" sz="3200" dirty="0"/>
          </a:p>
        </p:txBody>
      </p:sp>
      <p:pic>
        <p:nvPicPr>
          <p:cNvPr id="5" name="Obrázek 4"/>
          <p:cNvPicPr>
            <a:picLocks noChangeAspect="1"/>
          </p:cNvPicPr>
          <p:nvPr/>
        </p:nvPicPr>
        <p:blipFill rotWithShape="1">
          <a:blip r:embed="rId3" cstate="print">
            <a:extLst>
              <a:ext uri="{28A0092B-C50C-407E-A947-70E740481C1C}">
                <a14:useLocalDpi xmlns:a14="http://schemas.microsoft.com/office/drawing/2010/main" val="0"/>
              </a:ext>
            </a:extLst>
          </a:blip>
          <a:srcRect l="3999" t="9276" r="2457" b="7316"/>
          <a:stretch/>
        </p:blipFill>
        <p:spPr>
          <a:xfrm>
            <a:off x="683568" y="1868557"/>
            <a:ext cx="7577837" cy="3800723"/>
          </a:xfrm>
          <a:prstGeom prst="rect">
            <a:avLst/>
          </a:prstGeom>
        </p:spPr>
      </p:pic>
    </p:spTree>
    <p:extLst>
      <p:ext uri="{BB962C8B-B14F-4D97-AF65-F5344CB8AC3E}">
        <p14:creationId xmlns:p14="http://schemas.microsoft.com/office/powerpoint/2010/main" val="21921378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pPr algn="l"/>
            <a:r>
              <a:rPr lang="cs-CZ" sz="3200" b="1" dirty="0" smtClean="0"/>
              <a:t>Ani biopaliva nejsou novinkou</a:t>
            </a:r>
            <a:endParaRPr lang="cs-CZ" sz="3200" b="1"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196752"/>
            <a:ext cx="7344816" cy="50169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481632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200" b="1" dirty="0" err="1" smtClean="0"/>
              <a:t>E20</a:t>
            </a:r>
            <a:r>
              <a:rPr lang="cs-CZ" sz="3200" b="1" dirty="0" smtClean="0"/>
              <a:t>+ - zákon </a:t>
            </a:r>
            <a:r>
              <a:rPr lang="cs-CZ" sz="3200" b="1" dirty="0"/>
              <a:t>85/1932 Sb. ze dne 7. června 1932</a:t>
            </a:r>
            <a:br>
              <a:rPr lang="cs-CZ" sz="3200" b="1" dirty="0"/>
            </a:br>
            <a:r>
              <a:rPr lang="cs-CZ" sz="3200" dirty="0" smtClean="0"/>
              <a:t>o </a:t>
            </a:r>
            <a:r>
              <a:rPr lang="cs-CZ" sz="3200" dirty="0"/>
              <a:t>povinném mísení lihu s pohonnými látkami</a:t>
            </a:r>
          </a:p>
        </p:txBody>
      </p:sp>
      <p:sp>
        <p:nvSpPr>
          <p:cNvPr id="3" name="Zástupný symbol pro obsah 2"/>
          <p:cNvSpPr>
            <a:spLocks noGrp="1"/>
          </p:cNvSpPr>
          <p:nvPr>
            <p:ph idx="1"/>
          </p:nvPr>
        </p:nvSpPr>
        <p:spPr/>
        <p:txBody>
          <a:bodyPr>
            <a:noAutofit/>
          </a:bodyPr>
          <a:lstStyle/>
          <a:p>
            <a:pPr marL="0" indent="0" algn="ctr">
              <a:buNone/>
            </a:pPr>
            <a:r>
              <a:rPr lang="cs-CZ" sz="1800" b="1" dirty="0"/>
              <a:t>§ 1</a:t>
            </a:r>
          </a:p>
          <a:p>
            <a:pPr marL="0" indent="0" algn="just">
              <a:buNone/>
            </a:pPr>
            <a:r>
              <a:rPr lang="cs-CZ" sz="1800" dirty="0"/>
              <a:t>(1) Minerální oleje získané na území republiky Československé, jichž hutnota při +15</a:t>
            </a:r>
            <a:r>
              <a:rPr lang="cs-CZ" sz="1800" baseline="30000" dirty="0"/>
              <a:t>0</a:t>
            </a:r>
            <a:r>
              <a:rPr lang="cs-CZ" sz="1800" dirty="0"/>
              <a:t> st. C (+12 st. R) nedosahuje 790 st. (tisícin hutnoty čisté vody), smějí býti k pohonu motorů uváděny do volného oběhu z dolu, rafinerie minerálních olejů nebo z výrobiště jen po smísení s lihem.</a:t>
            </a:r>
          </a:p>
          <a:p>
            <a:pPr marL="0" indent="0" algn="just">
              <a:buNone/>
            </a:pPr>
            <a:r>
              <a:rPr lang="cs-CZ" sz="1800" dirty="0" smtClean="0"/>
              <a:t>(</a:t>
            </a:r>
            <a:r>
              <a:rPr lang="cs-CZ" sz="1800" dirty="0"/>
              <a:t>6) ..... </a:t>
            </a:r>
          </a:p>
          <a:p>
            <a:pPr marL="0" indent="0" algn="just">
              <a:buNone/>
            </a:pPr>
            <a:r>
              <a:rPr lang="cs-CZ" sz="1800" dirty="0"/>
              <a:t>Poměr povinného mísení smí býti nařízením stanoven pouze v těch mezích, aby ve 100 objemových dílech směsi bylo </a:t>
            </a:r>
            <a:r>
              <a:rPr lang="cs-CZ" sz="1800" b="1" dirty="0"/>
              <a:t>nejméně 20 a po slyšení zájmových organisací nejvýše 25 objemových dílů lihu</a:t>
            </a:r>
            <a:r>
              <a:rPr lang="cs-CZ" sz="1800" dirty="0"/>
              <a:t>, z čehož bude mísen jeden objemový díl alkoholu methylnatého, pokud výroba stačí. Uváděti do oběhu směsi s vyšším obsahem alkoholu ethylnatého, nežli bude nařízením stanoveno, jest dovoleno za podmínek, stanovených ministerstvem financí v dohodě s ministerstvem veřejných prací.</a:t>
            </a:r>
          </a:p>
          <a:p>
            <a:pPr algn="just"/>
            <a:endParaRPr lang="cs-CZ" dirty="0"/>
          </a:p>
        </p:txBody>
      </p:sp>
    </p:spTree>
    <p:extLst>
      <p:ext uri="{BB962C8B-B14F-4D97-AF65-F5344CB8AC3E}">
        <p14:creationId xmlns:p14="http://schemas.microsoft.com/office/powerpoint/2010/main" val="41919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l"/>
            <a:r>
              <a:rPr lang="cs-CZ" sz="3200" b="1" dirty="0" smtClean="0"/>
              <a:t>I meziresortní pracovní skupina byla</a:t>
            </a:r>
            <a:endParaRPr lang="cs-CZ" sz="3200" b="1" dirty="0"/>
          </a:p>
        </p:txBody>
      </p:sp>
      <p:sp>
        <p:nvSpPr>
          <p:cNvPr id="3" name="Zástupný symbol pro obsah 2"/>
          <p:cNvSpPr>
            <a:spLocks noGrp="1"/>
          </p:cNvSpPr>
          <p:nvPr>
            <p:ph idx="1"/>
          </p:nvPr>
        </p:nvSpPr>
        <p:spPr>
          <a:xfrm>
            <a:off x="457200" y="980729"/>
            <a:ext cx="8229600" cy="4896544"/>
          </a:xfrm>
        </p:spPr>
        <p:txBody>
          <a:bodyPr>
            <a:noAutofit/>
          </a:bodyPr>
          <a:lstStyle/>
          <a:p>
            <a:pPr marL="0" indent="0" algn="ctr">
              <a:buNone/>
            </a:pPr>
            <a:r>
              <a:rPr lang="cs-CZ" sz="1800" dirty="0"/>
              <a:t>§ 2</a:t>
            </a:r>
          </a:p>
          <a:p>
            <a:pPr marL="0" indent="0">
              <a:buNone/>
            </a:pPr>
            <a:r>
              <a:rPr lang="cs-CZ" sz="1800" dirty="0"/>
              <a:t>(1) Při ministerstvu financí zřizuje se komise pro zkoumání otázek, souvisejících s používáním lihu k pohonu motorů. Komise tato bude složena:</a:t>
            </a:r>
          </a:p>
          <a:p>
            <a:pPr marL="0" indent="0">
              <a:buNone/>
            </a:pPr>
            <a:r>
              <a:rPr lang="cs-CZ" sz="1800" dirty="0"/>
              <a:t>a) ze dvou zástupců ministerstva financí,</a:t>
            </a:r>
          </a:p>
          <a:p>
            <a:pPr marL="0" indent="0">
              <a:buNone/>
            </a:pPr>
            <a:r>
              <a:rPr lang="cs-CZ" sz="1800" dirty="0"/>
              <a:t>b) z jednoho zástupce ministerstva obchodu,</a:t>
            </a:r>
          </a:p>
          <a:p>
            <a:pPr marL="0" indent="0">
              <a:buNone/>
            </a:pPr>
            <a:r>
              <a:rPr lang="cs-CZ" sz="1800" dirty="0"/>
              <a:t>c) z jednoho zástupce ministerstva zemědělství,</a:t>
            </a:r>
          </a:p>
          <a:p>
            <a:pPr marL="0" indent="0">
              <a:buNone/>
            </a:pPr>
            <a:r>
              <a:rPr lang="cs-CZ" sz="1800" dirty="0"/>
              <a:t>d) z jednoho zástupce ministerstva veřejných prací,</a:t>
            </a:r>
          </a:p>
          <a:p>
            <a:pPr marL="0" indent="0">
              <a:buNone/>
            </a:pPr>
            <a:r>
              <a:rPr lang="cs-CZ" sz="1800" dirty="0"/>
              <a:t>e) z jednoho zástupce ministerstva národní obrany,</a:t>
            </a:r>
          </a:p>
          <a:p>
            <a:pPr marL="0" indent="0">
              <a:buNone/>
            </a:pPr>
            <a:r>
              <a:rPr lang="cs-CZ" sz="1800" dirty="0"/>
              <a:t>f) ze stálého vládního zástupce ve společnosti hospodařící s lihem,</a:t>
            </a:r>
          </a:p>
          <a:p>
            <a:pPr marL="0" indent="0">
              <a:buNone/>
            </a:pPr>
            <a:r>
              <a:rPr lang="cs-CZ" sz="1800" dirty="0"/>
              <a:t>g) ze čtyř zástupců technické vědy,</a:t>
            </a:r>
          </a:p>
          <a:p>
            <a:pPr marL="0" indent="0">
              <a:buNone/>
            </a:pPr>
            <a:r>
              <a:rPr lang="cs-CZ" sz="1800" dirty="0"/>
              <a:t>h) ze dvou zástupců lihovarské výroby zemědělské a dvou zástupců lihovarské výroby průmyslové,</a:t>
            </a:r>
          </a:p>
          <a:p>
            <a:pPr marL="0" indent="0">
              <a:buNone/>
            </a:pPr>
            <a:r>
              <a:rPr lang="cs-CZ" sz="1800" dirty="0"/>
              <a:t>ch) z jednoho zástupce orgánu hospodařícího s lihem,</a:t>
            </a:r>
          </a:p>
          <a:p>
            <a:pPr marL="0" indent="0">
              <a:buNone/>
            </a:pPr>
            <a:r>
              <a:rPr lang="cs-CZ" sz="1800" dirty="0"/>
              <a:t>i) ze tří zástupců spotřebitelů minerálních olejů,</a:t>
            </a:r>
          </a:p>
          <a:p>
            <a:pPr marL="0" indent="0">
              <a:buNone/>
            </a:pPr>
            <a:r>
              <a:rPr lang="cs-CZ" sz="1800" dirty="0"/>
              <a:t>j) ze čtyř zástupců výroby a obchodu minerálními oleji,</a:t>
            </a:r>
          </a:p>
          <a:p>
            <a:pPr marL="0" indent="0">
              <a:buNone/>
            </a:pPr>
            <a:r>
              <a:rPr lang="cs-CZ" sz="1800" dirty="0"/>
              <a:t>k) ze tří zástupců motorového provozu</a:t>
            </a:r>
            <a:r>
              <a:rPr lang="cs-CZ" sz="1800" dirty="0" smtClean="0"/>
              <a:t>.</a:t>
            </a:r>
            <a:endParaRPr lang="cs-CZ" sz="1800" dirty="0"/>
          </a:p>
        </p:txBody>
      </p:sp>
    </p:spTree>
    <p:extLst>
      <p:ext uri="{BB962C8B-B14F-4D97-AF65-F5344CB8AC3E}">
        <p14:creationId xmlns:p14="http://schemas.microsoft.com/office/powerpoint/2010/main" val="11342378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l"/>
            <a:r>
              <a:rPr lang="cs-CZ" sz="3200" b="1" dirty="0" smtClean="0"/>
              <a:t>A sankce byla citelná</a:t>
            </a:r>
            <a:endParaRPr lang="cs-CZ" sz="3200" b="1" dirty="0"/>
          </a:p>
        </p:txBody>
      </p:sp>
      <p:sp>
        <p:nvSpPr>
          <p:cNvPr id="3" name="Zástupný symbol pro obsah 2"/>
          <p:cNvSpPr>
            <a:spLocks noGrp="1"/>
          </p:cNvSpPr>
          <p:nvPr>
            <p:ph idx="1"/>
          </p:nvPr>
        </p:nvSpPr>
        <p:spPr>
          <a:xfrm>
            <a:off x="457200" y="1268760"/>
            <a:ext cx="8229600" cy="4857403"/>
          </a:xfrm>
        </p:spPr>
        <p:txBody>
          <a:bodyPr>
            <a:noAutofit/>
          </a:bodyPr>
          <a:lstStyle/>
          <a:p>
            <a:pPr marL="0" indent="0" algn="ctr">
              <a:buNone/>
            </a:pPr>
            <a:r>
              <a:rPr lang="cs-CZ" sz="1800" dirty="0"/>
              <a:t>§ 4</a:t>
            </a:r>
          </a:p>
          <a:p>
            <a:pPr marL="0" indent="0" algn="just">
              <a:buNone/>
            </a:pPr>
            <a:r>
              <a:rPr lang="cs-CZ" sz="1800" dirty="0"/>
              <a:t>(1) Jakékoliv zkrácení nebo zatajení vyrovnávací dávky, uvedené v § 1 tohoto zákona, nebo pokus o to trestá se jako těžký důchodkový přestupek čtyř až osminásobkem zkrácené nebo nebezpečí zkrácení vydané vyrovnávací dávky.</a:t>
            </a:r>
          </a:p>
          <a:p>
            <a:pPr marL="0" indent="0" algn="just">
              <a:buNone/>
            </a:pPr>
            <a:r>
              <a:rPr lang="cs-CZ" sz="1800" dirty="0"/>
              <a:t> (3) Je-li pokuta uložená podle tohoto zákona nedobytná, nastoupí místo ní náhradní trest vězení od jednoho dne do jednoho roku, který se stanoví ve výměře jeden den za 100 až 300 Kč podle míry provinění a podle výdělkových, důchodových, majetkových a jinakých osobních poměrů vinníkových.</a:t>
            </a:r>
          </a:p>
          <a:p>
            <a:pPr marL="0" indent="0">
              <a:buNone/>
            </a:pPr>
            <a:endParaRPr lang="cs-CZ" sz="1800" dirty="0"/>
          </a:p>
        </p:txBody>
      </p:sp>
    </p:spTree>
    <p:extLst>
      <p:ext uri="{BB962C8B-B14F-4D97-AF65-F5344CB8AC3E}">
        <p14:creationId xmlns:p14="http://schemas.microsoft.com/office/powerpoint/2010/main" val="178704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pPr algn="l"/>
            <a:r>
              <a:rPr lang="cs-CZ" sz="3200" b="1" smtClean="0"/>
              <a:t>Struktura vozů v </a:t>
            </a:r>
            <a:r>
              <a:rPr lang="cs-CZ" sz="3200" b="1" smtClean="0"/>
              <a:t>západní Evropě - 2016</a:t>
            </a:r>
            <a:r>
              <a:rPr lang="cs-CZ" sz="3200" b="1" smtClean="0"/>
              <a:t/>
            </a:r>
            <a:br>
              <a:rPr lang="cs-CZ" sz="3200" b="1" smtClean="0"/>
            </a:br>
            <a:r>
              <a:rPr lang="cs-CZ" sz="3200" smtClean="0"/>
              <a:t>(EU15 +EFTA)</a:t>
            </a:r>
            <a:endParaRPr lang="cs-CZ" sz="3200"/>
          </a:p>
        </p:txBody>
      </p:sp>
      <p:pic>
        <p:nvPicPr>
          <p:cNvPr id="4" name="Obrázek 3"/>
          <p:cNvPicPr>
            <a:picLocks noChangeAspect="1"/>
          </p:cNvPicPr>
          <p:nvPr/>
        </p:nvPicPr>
        <p:blipFill rotWithShape="1">
          <a:blip r:embed="rId2"/>
          <a:srcRect l="19899" t="29671" r="34679" b="23574"/>
          <a:stretch/>
        </p:blipFill>
        <p:spPr>
          <a:xfrm>
            <a:off x="579019" y="1556792"/>
            <a:ext cx="7953421" cy="4976018"/>
          </a:xfrm>
          <a:prstGeom prst="rect">
            <a:avLst/>
          </a:prstGeom>
        </p:spPr>
      </p:pic>
    </p:spTree>
    <p:extLst>
      <p:ext uri="{BB962C8B-B14F-4D97-AF65-F5344CB8AC3E}">
        <p14:creationId xmlns:p14="http://schemas.microsoft.com/office/powerpoint/2010/main" val="389918732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850106"/>
          </a:xfrm>
        </p:spPr>
        <p:txBody>
          <a:bodyPr>
            <a:normAutofit/>
          </a:bodyPr>
          <a:lstStyle/>
          <a:p>
            <a:pPr algn="l"/>
            <a:r>
              <a:rPr lang="cs-CZ" sz="3600" b="1" smtClean="0"/>
              <a:t>Registrace nových vozů - EU 2016</a:t>
            </a:r>
            <a:endParaRPr lang="cs-CZ"/>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124744"/>
            <a:ext cx="8928992" cy="5349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6255720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504056"/>
          </a:xfrm>
        </p:spPr>
        <p:txBody>
          <a:bodyPr>
            <a:noAutofit/>
          </a:bodyPr>
          <a:lstStyle/>
          <a:p>
            <a:pPr algn="l"/>
            <a:r>
              <a:rPr lang="cs-CZ" sz="3200" b="1" dirty="0" smtClean="0"/>
              <a:t>Legislativa - PHM</a:t>
            </a:r>
            <a:endParaRPr lang="cs-CZ" sz="3200" b="1" dirty="0"/>
          </a:p>
        </p:txBody>
      </p:sp>
      <p:sp>
        <p:nvSpPr>
          <p:cNvPr id="3" name="Zástupný symbol pro obsah 2"/>
          <p:cNvSpPr>
            <a:spLocks noGrp="1"/>
          </p:cNvSpPr>
          <p:nvPr>
            <p:ph idx="1"/>
          </p:nvPr>
        </p:nvSpPr>
        <p:spPr>
          <a:xfrm>
            <a:off x="457200" y="1124744"/>
            <a:ext cx="8229600" cy="5001419"/>
          </a:xfrm>
        </p:spPr>
        <p:txBody>
          <a:bodyPr>
            <a:noAutofit/>
          </a:bodyPr>
          <a:lstStyle/>
          <a:p>
            <a:pPr marL="0" indent="0">
              <a:buNone/>
            </a:pPr>
            <a:r>
              <a:rPr lang="cs-CZ" sz="2000" b="1" dirty="0" smtClean="0"/>
              <a:t>Novely zákona o PHM a </a:t>
            </a:r>
            <a:r>
              <a:rPr lang="cs-CZ" altLang="cs-CZ" sz="2000" b="1" dirty="0" smtClean="0"/>
              <a:t>vyhlášky o jakosti a evidenci pohonných hmot:  </a:t>
            </a:r>
            <a:r>
              <a:rPr lang="cs-CZ" altLang="cs-CZ" sz="2000" dirty="0" smtClean="0"/>
              <a:t>publikovány ve Sbírce zákonů (152/2017 Sb. a 153/2017 Sb.), účinnost 6.6.2017</a:t>
            </a:r>
            <a:endParaRPr lang="cs-CZ" altLang="cs-CZ" sz="2000" b="1" dirty="0" smtClean="0"/>
          </a:p>
          <a:p>
            <a:pPr marL="342900" lvl="2" indent="-342900">
              <a:defRPr/>
            </a:pPr>
            <a:r>
              <a:rPr lang="cs-CZ" altLang="cs-CZ" sz="2000" b="1" dirty="0" smtClean="0">
                <a:latin typeface="+mj-lt"/>
              </a:rPr>
              <a:t>transpozice </a:t>
            </a:r>
            <a:r>
              <a:rPr lang="cs-CZ" altLang="cs-CZ" sz="2000" b="1" dirty="0">
                <a:latin typeface="+mj-lt"/>
              </a:rPr>
              <a:t>směrnice EU o podpoře infrastruktury pro alternativní paliva </a:t>
            </a:r>
            <a:r>
              <a:rPr lang="cs-CZ" altLang="cs-CZ" sz="1800" dirty="0" smtClean="0"/>
              <a:t>definice </a:t>
            </a:r>
            <a:r>
              <a:rPr lang="cs-CZ" altLang="cs-CZ" sz="1800" dirty="0"/>
              <a:t>alternativních paliv (do zákona se dostává elektřina), změny v povinnostech pro provozovatele a vlastníky čerpacích a dobíjecích </a:t>
            </a:r>
            <a:r>
              <a:rPr lang="cs-CZ" altLang="cs-CZ" sz="1800" dirty="0" smtClean="0"/>
              <a:t>stanic, </a:t>
            </a:r>
            <a:r>
              <a:rPr lang="cs-CZ" altLang="cs-CZ" sz="1800" kern="0" dirty="0" smtClean="0">
                <a:solidFill>
                  <a:srgbClr val="000000"/>
                </a:solidFill>
                <a:cs typeface="Arial"/>
              </a:rPr>
              <a:t>informační </a:t>
            </a:r>
            <a:r>
              <a:rPr lang="cs-CZ" altLang="cs-CZ" sz="1800" kern="0" dirty="0">
                <a:solidFill>
                  <a:srgbClr val="000000"/>
                </a:solidFill>
                <a:cs typeface="Arial"/>
              </a:rPr>
              <a:t>povinnost provozovatelů ČS (kompatibilita paliva a vozu, porovnání cen alternativních paliv s cenou benzínu)</a:t>
            </a:r>
          </a:p>
          <a:p>
            <a:pPr marL="285750" lvl="2" indent="-285750" eaLnBrk="0" fontAlgn="base" hangingPunct="0">
              <a:spcAft>
                <a:spcPct val="0"/>
              </a:spcAft>
              <a:defRPr/>
            </a:pPr>
            <a:r>
              <a:rPr lang="cs-CZ" altLang="cs-CZ" sz="2000" b="1" dirty="0">
                <a:latin typeface="+mj-lt"/>
              </a:rPr>
              <a:t>mimo rámec transpozice</a:t>
            </a:r>
          </a:p>
          <a:p>
            <a:pPr marL="357188" lvl="3" indent="0" fontAlgn="base">
              <a:spcBef>
                <a:spcPts val="0"/>
              </a:spcBef>
              <a:spcAft>
                <a:spcPct val="0"/>
              </a:spcAft>
              <a:buNone/>
              <a:defRPr/>
            </a:pPr>
            <a:r>
              <a:rPr lang="cs-CZ" altLang="cs-CZ" sz="1800" dirty="0"/>
              <a:t>sjednocení režimu v povolování čerpacích stanic (§ 5, odst. 1 a 2 platného znění) „na základě kolaudačního rozhodnutí“ a „na povolení“ </a:t>
            </a:r>
            <a:r>
              <a:rPr lang="cs-CZ" altLang="cs-CZ" sz="1800" dirty="0" smtClean="0"/>
              <a:t>- jednotně </a:t>
            </a:r>
            <a:r>
              <a:rPr lang="cs-CZ" altLang="cs-CZ" sz="1800" dirty="0"/>
              <a:t>řešeno odkazem na ustanovení dalších relevantních zákonů a normy, sjednocení režimu </a:t>
            </a:r>
          </a:p>
          <a:p>
            <a:pPr marL="357188" lvl="3" indent="0" fontAlgn="base">
              <a:spcBef>
                <a:spcPts val="0"/>
              </a:spcBef>
              <a:spcAft>
                <a:spcPct val="0"/>
              </a:spcAft>
              <a:buNone/>
              <a:tabLst>
                <a:tab pos="357188" algn="l"/>
              </a:tabLst>
              <a:defRPr/>
            </a:pPr>
            <a:r>
              <a:rPr lang="cs-CZ" altLang="cs-CZ" sz="1800" dirty="0"/>
              <a:t>prodej na palivové karty nebude distribucí pohonných hmot</a:t>
            </a:r>
          </a:p>
          <a:p>
            <a:pPr marL="357188" lvl="3" indent="0" fontAlgn="base">
              <a:spcBef>
                <a:spcPts val="0"/>
              </a:spcBef>
              <a:spcAft>
                <a:spcPct val="0"/>
              </a:spcAft>
              <a:buNone/>
              <a:defRPr/>
            </a:pPr>
            <a:r>
              <a:rPr lang="cs-CZ" altLang="cs-CZ" sz="1800" dirty="0"/>
              <a:t>povinnost nabízet a prodávat benzín </a:t>
            </a:r>
            <a:r>
              <a:rPr lang="cs-CZ" altLang="cs-CZ" sz="1800" dirty="0" err="1"/>
              <a:t>E5</a:t>
            </a:r>
            <a:r>
              <a:rPr lang="cs-CZ" altLang="cs-CZ" sz="1800" dirty="0"/>
              <a:t> skončí 1.1.2018 (doposud 31.12.2018)</a:t>
            </a:r>
          </a:p>
          <a:p>
            <a:pPr marL="0" indent="0">
              <a:spcBef>
                <a:spcPts val="0"/>
              </a:spcBef>
              <a:buNone/>
            </a:pPr>
            <a:endParaRPr lang="cs-CZ" sz="2000" dirty="0">
              <a:latin typeface="+mj-lt"/>
            </a:endParaRPr>
          </a:p>
        </p:txBody>
      </p:sp>
    </p:spTree>
    <p:extLst>
      <p:ext uri="{BB962C8B-B14F-4D97-AF65-F5344CB8AC3E}">
        <p14:creationId xmlns:p14="http://schemas.microsoft.com/office/powerpoint/2010/main" val="357490481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fontScale="90000"/>
          </a:bodyPr>
          <a:lstStyle/>
          <a:p>
            <a:pPr algn="l"/>
            <a:r>
              <a:rPr lang="cs-CZ" sz="3200" b="1" dirty="0" smtClean="0"/>
              <a:t>Zítra: základ, ze kterého nutno vycházet</a:t>
            </a:r>
            <a:br>
              <a:rPr lang="cs-CZ" sz="3200" b="1" dirty="0" smtClean="0"/>
            </a:br>
            <a:r>
              <a:rPr lang="cs-CZ" sz="3100" dirty="0" smtClean="0"/>
              <a:t>Souhrnný </a:t>
            </a:r>
            <a:r>
              <a:rPr lang="cs-CZ" sz="3100" dirty="0"/>
              <a:t>přehled o silničních vozidlech registrovaných v </a:t>
            </a:r>
            <a:r>
              <a:rPr lang="cs-CZ" sz="3100" dirty="0" smtClean="0"/>
              <a:t>ČR koncem roku 2016</a:t>
            </a:r>
            <a:endParaRPr lang="cs-CZ" sz="3100" dirty="0"/>
          </a:p>
        </p:txBody>
      </p:sp>
      <p:graphicFrame>
        <p:nvGraphicFramePr>
          <p:cNvPr id="4" name="Tabulka 3"/>
          <p:cNvGraphicFramePr>
            <a:graphicFrameLocks noGrp="1"/>
          </p:cNvGraphicFramePr>
          <p:nvPr>
            <p:extLst>
              <p:ext uri="{D42A27DB-BD31-4B8C-83A1-F6EECF244321}">
                <p14:modId xmlns:p14="http://schemas.microsoft.com/office/powerpoint/2010/main" val="3735192190"/>
              </p:ext>
            </p:extLst>
          </p:nvPr>
        </p:nvGraphicFramePr>
        <p:xfrm>
          <a:off x="1115616" y="1628800"/>
          <a:ext cx="5976664" cy="3567886"/>
        </p:xfrm>
        <a:graphic>
          <a:graphicData uri="http://schemas.openxmlformats.org/drawingml/2006/table">
            <a:tbl>
              <a:tblPr/>
              <a:tblGrid>
                <a:gridCol w="3608552"/>
                <a:gridCol w="1353207"/>
                <a:gridCol w="1014905"/>
              </a:tblGrid>
              <a:tr h="254849">
                <a:tc>
                  <a:txBody>
                    <a:bodyPr/>
                    <a:lstStyle/>
                    <a:p>
                      <a:pPr algn="l" fontAlgn="ctr"/>
                      <a:r>
                        <a:rPr lang="cs-CZ" sz="1000" b="0" i="0" u="none" strike="noStrike" dirty="0">
                          <a:solidFill>
                            <a:srgbClr val="000000"/>
                          </a:solidFill>
                          <a:effectLst/>
                          <a:latin typeface="Tahoma"/>
                        </a:rPr>
                        <a:t>benzinové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c>
                  <a:txBody>
                    <a:bodyPr/>
                    <a:lstStyle/>
                    <a:p>
                      <a:pPr algn="r" fontAlgn="ctr"/>
                      <a:r>
                        <a:rPr lang="cs-CZ" sz="1000" b="0" i="0" u="none" strike="noStrike">
                          <a:solidFill>
                            <a:srgbClr val="000000"/>
                          </a:solidFill>
                          <a:effectLst/>
                          <a:latin typeface="Tahoma"/>
                        </a:rPr>
                        <a:t>3 337 837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c>
                  <a:txBody>
                    <a:bodyPr/>
                    <a:lstStyle/>
                    <a:p>
                      <a:pPr algn="ctr" fontAlgn="ctr"/>
                      <a:r>
                        <a:rPr lang="cs-CZ" sz="1000" b="0" i="1" u="none" strike="noStrike">
                          <a:solidFill>
                            <a:srgbClr val="000000"/>
                          </a:solidFill>
                          <a:effectLst/>
                          <a:latin typeface="Tahoma"/>
                        </a:rPr>
                        <a:t>62,9%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r>
              <a:tr h="254849">
                <a:tc>
                  <a:txBody>
                    <a:bodyPr/>
                    <a:lstStyle/>
                    <a:p>
                      <a:pPr algn="l" fontAlgn="ctr"/>
                      <a:r>
                        <a:rPr lang="cs-CZ" sz="1000" b="0" i="0" u="none" strike="noStrike" dirty="0">
                          <a:solidFill>
                            <a:srgbClr val="000000"/>
                          </a:solidFill>
                          <a:effectLst/>
                          <a:latin typeface="Tahoma"/>
                        </a:rPr>
                        <a:t>dieselové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r" fontAlgn="ctr"/>
                      <a:r>
                        <a:rPr lang="cs-CZ" sz="1000" b="0" i="0" u="none" strike="noStrike" dirty="0">
                          <a:solidFill>
                            <a:srgbClr val="000000"/>
                          </a:solidFill>
                          <a:effectLst/>
                          <a:latin typeface="Tahoma"/>
                        </a:rPr>
                        <a:t>1 954 086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c>
                  <a:txBody>
                    <a:bodyPr/>
                    <a:lstStyle/>
                    <a:p>
                      <a:pPr algn="ctr" fontAlgn="ctr"/>
                      <a:r>
                        <a:rPr lang="cs-CZ" sz="1000" b="0" i="1" u="none" strike="noStrike">
                          <a:solidFill>
                            <a:srgbClr val="000000"/>
                          </a:solidFill>
                          <a:effectLst/>
                          <a:latin typeface="Tahoma"/>
                        </a:rPr>
                        <a:t>36,8%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CE6F1"/>
                    </a:solidFill>
                  </a:tcPr>
                </a:tc>
              </a:tr>
              <a:tr h="254849">
                <a:tc>
                  <a:txBody>
                    <a:bodyPr/>
                    <a:lstStyle/>
                    <a:p>
                      <a:pPr algn="l" fontAlgn="ctr"/>
                      <a:r>
                        <a:rPr lang="cs-CZ" sz="1000" b="0" i="0" u="none" strike="noStrike">
                          <a:solidFill>
                            <a:srgbClr val="000000"/>
                          </a:solidFill>
                          <a:effectLst/>
                          <a:latin typeface="Tahoma"/>
                        </a:rPr>
                        <a:t>elektrické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r" fontAlgn="ctr"/>
                      <a:r>
                        <a:rPr lang="cs-CZ" sz="1000" b="0" i="0" u="none" strike="noStrike" dirty="0">
                          <a:solidFill>
                            <a:srgbClr val="000000"/>
                          </a:solidFill>
                          <a:effectLst/>
                          <a:latin typeface="Tahoma"/>
                        </a:rPr>
                        <a:t>974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c>
                  <a:txBody>
                    <a:bodyPr/>
                    <a:lstStyle/>
                    <a:p>
                      <a:pPr algn="ctr" fontAlgn="ctr"/>
                      <a:r>
                        <a:rPr lang="cs-CZ" sz="1000" b="0" i="1" u="none" strike="noStrike">
                          <a:solidFill>
                            <a:srgbClr val="000000"/>
                          </a:solidFill>
                          <a:effectLst/>
                          <a:latin typeface="Tahom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D8E4BC"/>
                    </a:solidFill>
                  </a:tcPr>
                </a:tc>
              </a:tr>
              <a:tr h="254849">
                <a:tc>
                  <a:txBody>
                    <a:bodyPr/>
                    <a:lstStyle/>
                    <a:p>
                      <a:pPr algn="l" fontAlgn="ctr"/>
                      <a:r>
                        <a:rPr lang="cs-CZ" sz="1000" b="0" i="0" u="none" strike="noStrike">
                          <a:solidFill>
                            <a:srgbClr val="000000"/>
                          </a:solidFill>
                          <a:effectLst/>
                          <a:latin typeface="Tahoma"/>
                        </a:rPr>
                        <a:t>LPG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r" fontAlgn="ctr"/>
                      <a:r>
                        <a:rPr lang="cs-CZ" sz="1000" b="0" i="0" u="none" strike="noStrike" dirty="0">
                          <a:solidFill>
                            <a:srgbClr val="000000"/>
                          </a:solidFill>
                          <a:effectLst/>
                          <a:latin typeface="Tahoma"/>
                        </a:rPr>
                        <a:t>47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c>
                  <a:txBody>
                    <a:bodyPr/>
                    <a:lstStyle/>
                    <a:p>
                      <a:pPr algn="ctr" fontAlgn="ctr"/>
                      <a:r>
                        <a:rPr lang="cs-CZ" sz="1000" b="0" i="1" u="none" strike="noStrike" dirty="0">
                          <a:solidFill>
                            <a:srgbClr val="000000"/>
                          </a:solidFill>
                          <a:effectLst/>
                          <a:latin typeface="Tahoma"/>
                        </a:rPr>
                        <a:t>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FDE9D9"/>
                    </a:solidFill>
                  </a:tcPr>
                </a:tc>
              </a:tr>
              <a:tr h="254849">
                <a:tc>
                  <a:txBody>
                    <a:bodyPr/>
                    <a:lstStyle/>
                    <a:p>
                      <a:pPr algn="l" fontAlgn="ctr"/>
                      <a:r>
                        <a:rPr lang="cs-CZ" sz="1000" b="0" i="0" u="none" strike="noStrike">
                          <a:solidFill>
                            <a:srgbClr val="000000"/>
                          </a:solidFill>
                          <a:effectLst/>
                          <a:latin typeface="Tahoma"/>
                        </a:rPr>
                        <a:t>ostatní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cs-CZ" sz="1000" b="0" i="0" u="none" strike="noStrike">
                          <a:solidFill>
                            <a:srgbClr val="000000"/>
                          </a:solidFill>
                          <a:effectLst/>
                          <a:latin typeface="Tahoma"/>
                        </a:rPr>
                        <a:t>14 864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cs-CZ" sz="1000" b="0" i="1" u="none" strike="noStrike" dirty="0">
                          <a:solidFill>
                            <a:srgbClr val="000000"/>
                          </a:solidFill>
                          <a:effectLst/>
                          <a:latin typeface="Tahoma"/>
                        </a:rPr>
                        <a:t>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54849">
                <a:tc>
                  <a:txBody>
                    <a:bodyPr/>
                    <a:lstStyle/>
                    <a:p>
                      <a:pPr algn="l" fontAlgn="ctr"/>
                      <a:r>
                        <a:rPr lang="cs-CZ" sz="1000" b="1" i="0" u="none" strike="noStrike">
                          <a:solidFill>
                            <a:srgbClr val="000000"/>
                          </a:solidFill>
                          <a:effectLst/>
                          <a:latin typeface="Tahoma"/>
                        </a:rPr>
                        <a:t>Osobní automobily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000" b="1" i="0" u="none" strike="noStrike">
                          <a:solidFill>
                            <a:srgbClr val="000000"/>
                          </a:solidFill>
                          <a:effectLst/>
                          <a:latin typeface="Tahoma"/>
                        </a:rPr>
                        <a:t>5 307 808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1" u="none" strike="noStrike" dirty="0">
                          <a:solidFill>
                            <a:srgbClr val="000000"/>
                          </a:solidFill>
                          <a:effectLst/>
                          <a:latin typeface="Tahom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849">
                <a:tc>
                  <a:txBody>
                    <a:bodyPr/>
                    <a:lstStyle/>
                    <a:p>
                      <a:pPr algn="l" fontAlgn="ctr"/>
                      <a:r>
                        <a:rPr lang="cs-CZ" sz="1000" b="0" i="0" u="none" strike="noStrike">
                          <a:solidFill>
                            <a:srgbClr val="000000"/>
                          </a:solidFill>
                          <a:effectLst/>
                          <a:latin typeface="Tahoma"/>
                        </a:rPr>
                        <a:t>benzínové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c>
                  <a:txBody>
                    <a:bodyPr/>
                    <a:lstStyle/>
                    <a:p>
                      <a:pPr algn="r" fontAlgn="ctr"/>
                      <a:r>
                        <a:rPr lang="cs-CZ" sz="1000" b="0" i="0" u="none" strike="noStrike">
                          <a:solidFill>
                            <a:srgbClr val="000000"/>
                          </a:solidFill>
                          <a:effectLst/>
                          <a:latin typeface="Tahoma"/>
                        </a:rPr>
                        <a:t>1 745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c>
                  <a:txBody>
                    <a:bodyPr/>
                    <a:lstStyle/>
                    <a:p>
                      <a:pPr algn="ctr" fontAlgn="ctr"/>
                      <a:r>
                        <a:rPr lang="cs-CZ" sz="1000" b="0" i="1" u="none" strike="noStrike" dirty="0">
                          <a:solidFill>
                            <a:srgbClr val="000000"/>
                          </a:solidFill>
                          <a:effectLst/>
                          <a:latin typeface="Tahoma"/>
                        </a:rPr>
                        <a:t>8,7%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r>
              <a:tr h="254849">
                <a:tc>
                  <a:txBody>
                    <a:bodyPr/>
                    <a:lstStyle/>
                    <a:p>
                      <a:pPr algn="l" fontAlgn="ctr"/>
                      <a:r>
                        <a:rPr lang="cs-CZ" sz="1000" b="0" i="0" u="none" strike="noStrike">
                          <a:solidFill>
                            <a:srgbClr val="000000"/>
                          </a:solidFill>
                          <a:effectLst/>
                          <a:latin typeface="Tahoma"/>
                        </a:rPr>
                        <a:t>dieselové</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cs-CZ" sz="1000" b="0" i="0" u="none" strike="noStrike">
                          <a:solidFill>
                            <a:srgbClr val="000000"/>
                          </a:solidFill>
                          <a:effectLst/>
                          <a:latin typeface="Tahoma"/>
                        </a:rPr>
                        <a:t>17 217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ctr"/>
                      <a:r>
                        <a:rPr lang="cs-CZ" sz="1000" b="0" i="1" u="none" strike="noStrike" dirty="0">
                          <a:solidFill>
                            <a:srgbClr val="000000"/>
                          </a:solidFill>
                          <a:effectLst/>
                          <a:latin typeface="Tahoma"/>
                        </a:rPr>
                        <a:t>85,7%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r>
              <a:tr h="254849">
                <a:tc>
                  <a:txBody>
                    <a:bodyPr/>
                    <a:lstStyle/>
                    <a:p>
                      <a:pPr algn="l" fontAlgn="ctr"/>
                      <a:r>
                        <a:rPr lang="cs-CZ" sz="1000" b="0" i="0" u="none" strike="noStrike">
                          <a:solidFill>
                            <a:srgbClr val="000000"/>
                          </a:solidFill>
                          <a:effectLst/>
                          <a:latin typeface="Tahoma"/>
                        </a:rPr>
                        <a:t>ostatní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cs-CZ" sz="1000" b="0" i="0" u="none" strike="noStrike">
                          <a:solidFill>
                            <a:srgbClr val="000000"/>
                          </a:solidFill>
                          <a:effectLst/>
                          <a:latin typeface="Tahoma"/>
                        </a:rPr>
                        <a:t>1 135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cs-CZ" sz="1000" b="0" i="1" u="none" strike="noStrike" dirty="0">
                          <a:solidFill>
                            <a:srgbClr val="000000"/>
                          </a:solidFill>
                          <a:effectLst/>
                          <a:latin typeface="Tahoma"/>
                        </a:rPr>
                        <a:t>5,6%</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54849">
                <a:tc>
                  <a:txBody>
                    <a:bodyPr/>
                    <a:lstStyle/>
                    <a:p>
                      <a:pPr algn="l" fontAlgn="ctr"/>
                      <a:r>
                        <a:rPr lang="cs-CZ" sz="1000" b="1" i="0" u="none" strike="noStrike">
                          <a:solidFill>
                            <a:srgbClr val="000000"/>
                          </a:solidFill>
                          <a:effectLst/>
                          <a:latin typeface="Tahoma"/>
                        </a:rPr>
                        <a:t>Mikrobusy a autobusy</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000" b="1" i="0" u="none" strike="noStrike">
                          <a:solidFill>
                            <a:srgbClr val="000000"/>
                          </a:solidFill>
                          <a:effectLst/>
                          <a:latin typeface="Tahoma"/>
                        </a:rPr>
                        <a:t>20 097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1" u="none" strike="noStrike" dirty="0">
                          <a:solidFill>
                            <a:srgbClr val="000000"/>
                          </a:solidFill>
                          <a:effectLst/>
                          <a:latin typeface="Tahom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54849">
                <a:tc>
                  <a:txBody>
                    <a:bodyPr/>
                    <a:lstStyle/>
                    <a:p>
                      <a:pPr algn="l" fontAlgn="ctr"/>
                      <a:r>
                        <a:rPr lang="cs-CZ" sz="1000" b="0" i="0" u="none" strike="noStrike">
                          <a:solidFill>
                            <a:srgbClr val="000000"/>
                          </a:solidFill>
                          <a:effectLst/>
                          <a:latin typeface="Tahoma"/>
                        </a:rPr>
                        <a:t>benzínová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c>
                  <a:txBody>
                    <a:bodyPr/>
                    <a:lstStyle/>
                    <a:p>
                      <a:pPr algn="r" fontAlgn="ctr"/>
                      <a:r>
                        <a:rPr lang="cs-CZ" sz="1000" b="0" i="0" u="none" strike="noStrike">
                          <a:solidFill>
                            <a:srgbClr val="000000"/>
                          </a:solidFill>
                          <a:effectLst/>
                          <a:latin typeface="Tahoma"/>
                        </a:rPr>
                        <a:t>93 538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c>
                  <a:txBody>
                    <a:bodyPr/>
                    <a:lstStyle/>
                    <a:p>
                      <a:pPr algn="ctr" fontAlgn="ctr"/>
                      <a:r>
                        <a:rPr lang="cs-CZ" sz="1000" b="0" i="1" u="none" strike="noStrike" dirty="0">
                          <a:solidFill>
                            <a:srgbClr val="000000"/>
                          </a:solidFill>
                          <a:effectLst/>
                          <a:latin typeface="Tahoma"/>
                        </a:rPr>
                        <a:t>13,9%</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solidFill>
                      <a:srgbClr val="99FFCC"/>
                    </a:solidFill>
                  </a:tcPr>
                </a:tc>
              </a:tr>
              <a:tr h="254849">
                <a:tc>
                  <a:txBody>
                    <a:bodyPr/>
                    <a:lstStyle/>
                    <a:p>
                      <a:pPr algn="l" fontAlgn="ctr"/>
                      <a:r>
                        <a:rPr lang="cs-CZ" sz="1000" b="0" i="0" u="none" strike="noStrike">
                          <a:solidFill>
                            <a:srgbClr val="000000"/>
                          </a:solidFill>
                          <a:effectLst/>
                          <a:latin typeface="Tahoma"/>
                        </a:rPr>
                        <a:t>dieselová</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r" fontAlgn="ctr"/>
                      <a:r>
                        <a:rPr lang="cs-CZ" sz="1000" b="0" i="0" u="none" strike="noStrike">
                          <a:solidFill>
                            <a:srgbClr val="000000"/>
                          </a:solidFill>
                          <a:effectLst/>
                          <a:latin typeface="Tahoma"/>
                        </a:rPr>
                        <a:t>574 981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c>
                  <a:txBody>
                    <a:bodyPr/>
                    <a:lstStyle/>
                    <a:p>
                      <a:pPr algn="ctr" fontAlgn="ctr"/>
                      <a:r>
                        <a:rPr lang="cs-CZ" sz="1000" b="0" i="1" u="none" strike="noStrike" dirty="0">
                          <a:solidFill>
                            <a:srgbClr val="000000"/>
                          </a:solidFill>
                          <a:effectLst/>
                          <a:latin typeface="Tahoma"/>
                        </a:rPr>
                        <a:t>85,5%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solidFill>
                      <a:srgbClr val="B7DEE8"/>
                    </a:solidFill>
                  </a:tcPr>
                </a:tc>
              </a:tr>
              <a:tr h="254849">
                <a:tc>
                  <a:txBody>
                    <a:bodyPr/>
                    <a:lstStyle/>
                    <a:p>
                      <a:pPr algn="l" fontAlgn="ctr"/>
                      <a:r>
                        <a:rPr lang="cs-CZ" sz="1000" b="0" i="0" u="none" strike="noStrike">
                          <a:solidFill>
                            <a:srgbClr val="000000"/>
                          </a:solidFill>
                          <a:effectLst/>
                          <a:latin typeface="Tahoma"/>
                        </a:rPr>
                        <a:t>elektrická a ostatní</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r" fontAlgn="ctr"/>
                      <a:r>
                        <a:rPr lang="cs-CZ" sz="1000" b="0" i="0" u="none" strike="noStrike">
                          <a:solidFill>
                            <a:srgbClr val="000000"/>
                          </a:solidFill>
                          <a:effectLst/>
                          <a:latin typeface="Tahoma"/>
                        </a:rPr>
                        <a:t>3 674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c>
                  <a:txBody>
                    <a:bodyPr/>
                    <a:lstStyle/>
                    <a:p>
                      <a:pPr algn="ctr" fontAlgn="ctr"/>
                      <a:r>
                        <a:rPr lang="cs-CZ" sz="1000" b="0" i="1" u="none" strike="noStrike" dirty="0">
                          <a:solidFill>
                            <a:srgbClr val="000000"/>
                          </a:solidFill>
                          <a:effectLst/>
                          <a:latin typeface="Tahoma"/>
                        </a:rPr>
                        <a:t>0,5%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solidFill>
                      <a:srgbClr val="EBF1DE"/>
                    </a:solidFill>
                  </a:tcPr>
                </a:tc>
              </a:tr>
              <a:tr h="254849">
                <a:tc>
                  <a:txBody>
                    <a:bodyPr/>
                    <a:lstStyle/>
                    <a:p>
                      <a:pPr algn="l" fontAlgn="ctr"/>
                      <a:r>
                        <a:rPr lang="cs-CZ" sz="1000" b="1" i="0" u="none" strike="noStrike">
                          <a:solidFill>
                            <a:srgbClr val="000000"/>
                          </a:solidFill>
                          <a:effectLst/>
                          <a:latin typeface="Tahoma"/>
                        </a:rPr>
                        <a:t>Nákl. vozidla (vč. LUV) a tahače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1000" b="1" i="0" u="none" strike="noStrike" dirty="0">
                          <a:solidFill>
                            <a:srgbClr val="000000"/>
                          </a:solidFill>
                          <a:effectLst/>
                          <a:latin typeface="Tahoma"/>
                        </a:rPr>
                        <a:t>672 193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000" b="0" i="1" u="none" strike="noStrike" dirty="0">
                          <a:solidFill>
                            <a:srgbClr val="000000"/>
                          </a:solidFill>
                          <a:effectLst/>
                          <a:latin typeface="Tahoma"/>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
        <p:nvSpPr>
          <p:cNvPr id="5" name="TextovéPole 4"/>
          <p:cNvSpPr txBox="1"/>
          <p:nvPr/>
        </p:nvSpPr>
        <p:spPr>
          <a:xfrm>
            <a:off x="683568" y="5589240"/>
            <a:ext cx="6336704" cy="369332"/>
          </a:xfrm>
          <a:prstGeom prst="rect">
            <a:avLst/>
          </a:prstGeom>
          <a:noFill/>
        </p:spPr>
        <p:txBody>
          <a:bodyPr wrap="square" rtlCol="0">
            <a:spAutoFit/>
          </a:bodyPr>
          <a:lstStyle/>
          <a:p>
            <a:r>
              <a:rPr lang="cs-CZ" dirty="0" smtClean="0"/>
              <a:t>Registrace OA do září: 205 tis. nová vozidla, 127 tis. ojetá vozidla   </a:t>
            </a:r>
            <a:endParaRPr lang="cs-CZ" dirty="0"/>
          </a:p>
        </p:txBody>
      </p:sp>
    </p:spTree>
    <p:extLst>
      <p:ext uri="{BB962C8B-B14F-4D97-AF65-F5344CB8AC3E}">
        <p14:creationId xmlns:p14="http://schemas.microsoft.com/office/powerpoint/2010/main" val="38318285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78098"/>
          </a:xfrm>
        </p:spPr>
        <p:txBody>
          <a:bodyPr>
            <a:normAutofit/>
          </a:bodyPr>
          <a:lstStyle/>
          <a:p>
            <a:pPr algn="l"/>
            <a:r>
              <a:rPr lang="cs-CZ" sz="3200" b="1" dirty="0"/>
              <a:t>Zítra: </a:t>
            </a:r>
            <a:r>
              <a:rPr lang="cs-CZ" sz="3200" b="1" dirty="0" smtClean="0"/>
              <a:t>Cíle a nástroje</a:t>
            </a:r>
            <a:endParaRPr lang="cs-CZ" sz="3200" b="1" dirty="0"/>
          </a:p>
        </p:txBody>
      </p:sp>
      <p:graphicFrame>
        <p:nvGraphicFramePr>
          <p:cNvPr id="7" name="Tabulka 6"/>
          <p:cNvGraphicFramePr>
            <a:graphicFrameLocks noGrp="1"/>
          </p:cNvGraphicFramePr>
          <p:nvPr>
            <p:extLst>
              <p:ext uri="{D42A27DB-BD31-4B8C-83A1-F6EECF244321}">
                <p14:modId xmlns:p14="http://schemas.microsoft.com/office/powerpoint/2010/main" val="1673843151"/>
              </p:ext>
            </p:extLst>
          </p:nvPr>
        </p:nvGraphicFramePr>
        <p:xfrm>
          <a:off x="827583" y="1340772"/>
          <a:ext cx="7272809" cy="4293107"/>
        </p:xfrm>
        <a:graphic>
          <a:graphicData uri="http://schemas.openxmlformats.org/drawingml/2006/table">
            <a:tbl>
              <a:tblPr/>
              <a:tblGrid>
                <a:gridCol w="1327357"/>
                <a:gridCol w="1175263"/>
                <a:gridCol w="1811289"/>
                <a:gridCol w="1147611"/>
                <a:gridCol w="1811289"/>
              </a:tblGrid>
              <a:tr h="242483">
                <a:tc>
                  <a:txBody>
                    <a:bodyPr/>
                    <a:lstStyle/>
                    <a:p>
                      <a:pPr algn="l" fontAlgn="b"/>
                      <a:r>
                        <a:rPr lang="cs-CZ" sz="1200" b="0" i="0" u="none" strike="noStrike" dirty="0">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a:noFill/>
                    </a:lnB>
                  </a:tcPr>
                </a:tc>
                <a:tc gridSpan="2">
                  <a:txBody>
                    <a:bodyPr/>
                    <a:lstStyle/>
                    <a:p>
                      <a:pPr algn="ctr" fontAlgn="ctr"/>
                      <a:r>
                        <a:rPr lang="cs-CZ" sz="1200" b="0" i="0" u="none" strike="noStrike">
                          <a:solidFill>
                            <a:srgbClr val="000000"/>
                          </a:solidFill>
                          <a:effectLst/>
                          <a:latin typeface="Calibri"/>
                        </a:rPr>
                        <a:t>do roku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cs-CZ"/>
                    </a:p>
                  </a:txBody>
                  <a:tcPr/>
                </a:tc>
                <a:tc gridSpan="2">
                  <a:txBody>
                    <a:bodyPr/>
                    <a:lstStyle/>
                    <a:p>
                      <a:pPr algn="ctr" fontAlgn="ctr"/>
                      <a:r>
                        <a:rPr lang="cs-CZ" sz="1200" b="0" i="0" u="none" strike="noStrike">
                          <a:solidFill>
                            <a:srgbClr val="000000"/>
                          </a:solidFill>
                          <a:effectLst/>
                          <a:latin typeface="Calibri"/>
                        </a:rPr>
                        <a:t>po roce 2020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hMerge="1">
                  <a:txBody>
                    <a:bodyPr/>
                    <a:lstStyle/>
                    <a:p>
                      <a:endParaRPr lang="cs-CZ"/>
                    </a:p>
                  </a:txBody>
                  <a:tcPr/>
                </a:tc>
              </a:tr>
              <a:tr h="242483">
                <a:tc>
                  <a:txBody>
                    <a:bodyPr/>
                    <a:lstStyle/>
                    <a:p>
                      <a:pPr algn="l" fontAlgn="b"/>
                      <a:r>
                        <a:rPr lang="cs-CZ" sz="1200" b="0" i="0" u="none" strike="noStrike">
                          <a:solidFill>
                            <a:srgbClr val="000000"/>
                          </a:solidFill>
                          <a:effectLst/>
                          <a:latin typeface="Calibri"/>
                        </a:rPr>
                        <a:t> </a:t>
                      </a:r>
                    </a:p>
                  </a:txBody>
                  <a:tcPr marL="9525" marR="9525" marT="952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solidFill>
                            <a:srgbClr val="000000"/>
                          </a:solidFill>
                          <a:effectLst/>
                          <a:latin typeface="Calibri"/>
                        </a:rPr>
                        <a:t>cíl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solidFill>
                            <a:srgbClr val="000000"/>
                          </a:solidFill>
                          <a:effectLst/>
                          <a:latin typeface="Calibri"/>
                        </a:rPr>
                        <a:t>nástroj</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solidFill>
                            <a:srgbClr val="000000"/>
                          </a:solidFill>
                          <a:effectLst/>
                          <a:latin typeface="Calibri"/>
                        </a:rPr>
                        <a:t>cíl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1200" b="0" i="0" u="none" strike="noStrike">
                          <a:solidFill>
                            <a:srgbClr val="000000"/>
                          </a:solidFill>
                          <a:effectLst/>
                          <a:latin typeface="Calibri"/>
                        </a:rPr>
                        <a:t>nástroj</a:t>
                      </a:r>
                    </a:p>
                  </a:txBody>
                  <a:tcPr marL="9525" marR="9525" marT="9525"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r h="484967">
                <a:tc rowSpan="6">
                  <a:txBody>
                    <a:bodyPr/>
                    <a:lstStyle/>
                    <a:p>
                      <a:pPr algn="ctr" fontAlgn="t"/>
                      <a:r>
                        <a:rPr lang="cs-CZ" sz="1200" b="0" i="0" u="none" strike="noStrike">
                          <a:solidFill>
                            <a:srgbClr val="000000"/>
                          </a:solidFill>
                          <a:effectLst/>
                          <a:latin typeface="Calibri"/>
                        </a:rPr>
                        <a:t>emise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6">
                  <a:txBody>
                    <a:bodyPr/>
                    <a:lstStyle/>
                    <a:p>
                      <a:pPr algn="l" fontAlgn="t"/>
                      <a:r>
                        <a:rPr lang="pt-BR" sz="1200" b="0" i="0" u="none" strike="noStrike">
                          <a:solidFill>
                            <a:srgbClr val="000000"/>
                          </a:solidFill>
                          <a:effectLst/>
                          <a:latin typeface="Calibri"/>
                        </a:rPr>
                        <a:t>dodavatelé BA a NM: 6%</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a:solidFill>
                            <a:srgbClr val="000000"/>
                          </a:solidFill>
                          <a:effectLst/>
                          <a:latin typeface="Calibri"/>
                        </a:rPr>
                        <a:t>biopaliva 1. generace</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6">
                  <a:txBody>
                    <a:bodyPr/>
                    <a:lstStyle/>
                    <a:p>
                      <a:pPr algn="l" fontAlgn="t"/>
                      <a:r>
                        <a:rPr lang="cs-CZ" sz="1200" b="0" i="0" u="none" strike="noStrike">
                          <a:solidFill>
                            <a:srgbClr val="000000"/>
                          </a:solidFill>
                          <a:effectLst/>
                          <a:latin typeface="Calibri"/>
                        </a:rPr>
                        <a:t>minimálně stejný</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a:solidFill>
                            <a:srgbClr val="000000"/>
                          </a:solidFill>
                          <a:effectLst/>
                          <a:latin typeface="Calibri"/>
                        </a:rPr>
                        <a:t>biopaliva 1. generace, ale  podíl má klesat</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84967">
                <a:tc vMerge="1">
                  <a:txBody>
                    <a:bodyPr/>
                    <a:lstStyle/>
                    <a:p>
                      <a:endParaRPr lang="cs-CZ"/>
                    </a:p>
                  </a:txBody>
                  <a:tcPr/>
                </a:tc>
                <a:tc vMerge="1">
                  <a:txBody>
                    <a:bodyPr/>
                    <a:lstStyle/>
                    <a:p>
                      <a:endParaRPr lang="cs-CZ"/>
                    </a:p>
                  </a:txBody>
                  <a:tcPr/>
                </a:tc>
                <a:tc>
                  <a:txBody>
                    <a:bodyPr/>
                    <a:lstStyle/>
                    <a:p>
                      <a:pPr algn="l" fontAlgn="b"/>
                      <a:endParaRPr lang="cs-CZ" sz="1200" b="0" i="0" u="none" strike="noStrike">
                        <a:solidFill>
                          <a:srgbClr val="000000"/>
                        </a:solidFill>
                        <a:effectLst/>
                        <a:latin typeface="Calibri"/>
                      </a:endParaRPr>
                    </a:p>
                  </a:txBody>
                  <a:tcPr marL="9525" marR="9525" marT="9525"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vyspělá biopaliva, podíl má být závazný</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LPG, CNG</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LPG, CNG</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bioplyn</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elektřina</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elektřina z OZE</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vodík?</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242483">
                <a:tc rowSpan="4">
                  <a:txBody>
                    <a:bodyPr/>
                    <a:lstStyle/>
                    <a:p>
                      <a:pPr algn="ctr" fontAlgn="t"/>
                      <a:r>
                        <a:rPr lang="cs-CZ" sz="1200" b="0" i="0" u="none" strike="noStrike">
                          <a:solidFill>
                            <a:srgbClr val="000000"/>
                          </a:solidFill>
                          <a:effectLst/>
                          <a:latin typeface="Calibri"/>
                        </a:rPr>
                        <a:t>OZE</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rowSpan="4">
                  <a:txBody>
                    <a:bodyPr/>
                    <a:lstStyle/>
                    <a:p>
                      <a:pPr algn="l" fontAlgn="t"/>
                      <a:r>
                        <a:rPr lang="cs-CZ" sz="1200" b="0" i="0" u="none" strike="noStrike">
                          <a:solidFill>
                            <a:srgbClr val="000000"/>
                          </a:solidFill>
                          <a:effectLst/>
                          <a:latin typeface="Calibri"/>
                        </a:rPr>
                        <a:t>ČR: 10% energie v dopravě</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a:solidFill>
                            <a:srgbClr val="000000"/>
                          </a:solidFill>
                          <a:effectLst/>
                          <a:latin typeface="Calibri"/>
                        </a:rPr>
                        <a:t>biopaliva 1. gen.</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rowSpan="4">
                  <a:txBody>
                    <a:bodyPr/>
                    <a:lstStyle/>
                    <a:p>
                      <a:pPr algn="l" fontAlgn="t"/>
                      <a:r>
                        <a:rPr lang="cs-CZ" sz="1200" b="0" i="0" u="none" strike="noStrike">
                          <a:solidFill>
                            <a:srgbClr val="000000"/>
                          </a:solidFill>
                          <a:effectLst/>
                          <a:latin typeface="Calibri"/>
                        </a:rPr>
                        <a:t>vyšší, ~ více než 12%</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a:solidFill>
                            <a:srgbClr val="000000"/>
                          </a:solidFill>
                          <a:effectLst/>
                          <a:latin typeface="Calibri"/>
                        </a:rPr>
                        <a:t>biopaliva 1. generace</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vyspělá biopaliva</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bioplyn</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242483">
                <a:tc vMerge="1">
                  <a:txBody>
                    <a:bodyPr/>
                    <a:lstStyle/>
                    <a:p>
                      <a:endParaRPr lang="cs-CZ"/>
                    </a:p>
                  </a:txBody>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 </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vMerge="1">
                  <a:txBody>
                    <a:bodyPr/>
                    <a:lstStyle/>
                    <a:p>
                      <a:endParaRPr lang="cs-CZ"/>
                    </a:p>
                  </a:txBody>
                  <a:tcPr/>
                </a:tc>
                <a:tc>
                  <a:txBody>
                    <a:bodyPr/>
                    <a:lstStyle/>
                    <a:p>
                      <a:pPr algn="l" fontAlgn="t"/>
                      <a:r>
                        <a:rPr lang="cs-CZ" sz="1200" b="0" i="0" u="none" strike="noStrike">
                          <a:solidFill>
                            <a:srgbClr val="000000"/>
                          </a:solidFill>
                          <a:effectLst/>
                          <a:latin typeface="Calibri"/>
                        </a:rPr>
                        <a:t>elektřina z OZE</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898343">
                <a:tc>
                  <a:txBody>
                    <a:bodyPr/>
                    <a:lstStyle/>
                    <a:p>
                      <a:pPr algn="ctr" fontAlgn="t"/>
                      <a:r>
                        <a:rPr lang="cs-CZ" sz="1200" b="0" i="0" u="none" strike="noStrike">
                          <a:solidFill>
                            <a:srgbClr val="000000"/>
                          </a:solidFill>
                          <a:effectLst/>
                          <a:latin typeface="Calibri"/>
                        </a:rPr>
                        <a:t>os. auta</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a:solidFill>
                            <a:srgbClr val="000000"/>
                          </a:solidFill>
                          <a:effectLst/>
                          <a:latin typeface="Calibri"/>
                        </a:rPr>
                        <a:t>výrobci: 120 gCO</a:t>
                      </a:r>
                      <a:r>
                        <a:rPr lang="cs-CZ" sz="1200" b="0" i="0" u="none" strike="noStrike" baseline="-25000">
                          <a:solidFill>
                            <a:srgbClr val="000000"/>
                          </a:solidFill>
                          <a:effectLst/>
                          <a:latin typeface="Calibri"/>
                        </a:rPr>
                        <a:t>2</a:t>
                      </a:r>
                      <a:r>
                        <a:rPr lang="cs-CZ" sz="1200" b="0" i="0" u="none" strike="noStrike">
                          <a:solidFill>
                            <a:srgbClr val="000000"/>
                          </a:solidFill>
                          <a:effectLst/>
                          <a:latin typeface="Calibri"/>
                        </a:rPr>
                        <a:t>/km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a:solidFill>
                            <a:srgbClr val="000000"/>
                          </a:solidFill>
                          <a:effectLst/>
                          <a:latin typeface="Calibri"/>
                        </a:rPr>
                        <a:t>snížování spotřeby</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dirty="0">
                          <a:solidFill>
                            <a:srgbClr val="000000"/>
                          </a:solidFill>
                          <a:effectLst/>
                          <a:latin typeface="Calibri"/>
                        </a:rPr>
                        <a:t>95 </a:t>
                      </a:r>
                      <a:r>
                        <a:rPr lang="cs-CZ" sz="1200" b="0" i="0" u="none" strike="noStrike" dirty="0" err="1">
                          <a:solidFill>
                            <a:srgbClr val="000000"/>
                          </a:solidFill>
                          <a:effectLst/>
                          <a:latin typeface="Calibri"/>
                        </a:rPr>
                        <a:t>gCO</a:t>
                      </a:r>
                      <a:r>
                        <a:rPr lang="cs-CZ" sz="1200" b="0" i="0" u="none" strike="noStrike" baseline="-25000" dirty="0" err="1">
                          <a:solidFill>
                            <a:srgbClr val="000000"/>
                          </a:solidFill>
                          <a:effectLst/>
                          <a:latin typeface="Calibri"/>
                        </a:rPr>
                        <a:t>2</a:t>
                      </a:r>
                      <a:r>
                        <a:rPr lang="cs-CZ" sz="1200" b="0" i="0" u="none" strike="noStrike" dirty="0">
                          <a:solidFill>
                            <a:srgbClr val="000000"/>
                          </a:solidFill>
                          <a:effectLst/>
                          <a:latin typeface="Calibri"/>
                        </a:rPr>
                        <a:t>/km</a:t>
                      </a:r>
                    </a:p>
                  </a:txBody>
                  <a:tcPr marL="9525" marR="9525" marT="9525" marB="0">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t"/>
                      <a:r>
                        <a:rPr lang="cs-CZ" sz="1200" b="0" i="0" u="none" strike="noStrike" dirty="0">
                          <a:solidFill>
                            <a:srgbClr val="000000"/>
                          </a:solidFill>
                          <a:effectLst/>
                          <a:latin typeface="Calibri"/>
                        </a:rPr>
                        <a:t>vyšší podíl vozů s nižšími emisemi (primárně na elektřinu)</a:t>
                      </a:r>
                    </a:p>
                  </a:txBody>
                  <a:tcPr marL="9525" marR="9525" marT="9525" marB="0">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63215106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1210146"/>
          </a:xfrm>
        </p:spPr>
        <p:txBody>
          <a:bodyPr>
            <a:normAutofit/>
          </a:bodyPr>
          <a:lstStyle/>
          <a:p>
            <a:pPr algn="l"/>
            <a:r>
              <a:rPr lang="cs-CZ" sz="3200" b="1" dirty="0" smtClean="0"/>
              <a:t>2017 – podpora alternativních paliv</a:t>
            </a:r>
            <a:r>
              <a:rPr lang="cs-CZ" sz="3200" dirty="0" smtClean="0"/>
              <a:t/>
            </a:r>
            <a:br>
              <a:rPr lang="cs-CZ" sz="3200" dirty="0" smtClean="0"/>
            </a:br>
            <a:r>
              <a:rPr lang="cs-CZ" sz="2800" dirty="0" smtClean="0"/>
              <a:t>Vláda ČR projednala nebo má projednat</a:t>
            </a:r>
            <a:endParaRPr lang="cs-CZ" sz="2800" dirty="0"/>
          </a:p>
        </p:txBody>
      </p:sp>
      <p:sp>
        <p:nvSpPr>
          <p:cNvPr id="3" name="Zástupný symbol pro obsah 2"/>
          <p:cNvSpPr>
            <a:spLocks noGrp="1"/>
          </p:cNvSpPr>
          <p:nvPr>
            <p:ph idx="1"/>
          </p:nvPr>
        </p:nvSpPr>
        <p:spPr/>
        <p:txBody>
          <a:bodyPr>
            <a:normAutofit/>
          </a:bodyPr>
          <a:lstStyle/>
          <a:p>
            <a:r>
              <a:rPr lang="cs-CZ" sz="1800" b="1" dirty="0" smtClean="0"/>
              <a:t>Využití </a:t>
            </a:r>
            <a:r>
              <a:rPr lang="cs-CZ" sz="1800" b="1" dirty="0"/>
              <a:t>vodíkového pohonu v dopravě v České </a:t>
            </a:r>
            <a:r>
              <a:rPr lang="cs-CZ" sz="1800" b="1" dirty="0" smtClean="0"/>
              <a:t>republice </a:t>
            </a:r>
            <a:r>
              <a:rPr lang="cs-CZ" sz="1800" dirty="0" smtClean="0"/>
              <a:t>(MD)</a:t>
            </a:r>
          </a:p>
          <a:p>
            <a:pPr marL="360363" lvl="1" indent="0">
              <a:buNone/>
              <a:tabLst>
                <a:tab pos="360363" algn="l"/>
              </a:tabLst>
            </a:pPr>
            <a:r>
              <a:rPr lang="cs-CZ" sz="1800" dirty="0" smtClean="0"/>
              <a:t>cílem 12 plnících stanic v roce 2025. Rozvoj je potřeba podpořit dotacemi na jejich výstavbu, podporou nákupu vozidel na vodík (autobusy) a dalšími úlevami pro vozidla na vodík</a:t>
            </a:r>
            <a:r>
              <a:rPr lang="cs-CZ" sz="1400" dirty="0" smtClean="0"/>
              <a:t>.</a:t>
            </a:r>
          </a:p>
          <a:p>
            <a:pPr marL="342900" lvl="1" indent="-342900">
              <a:buFont typeface="Arial" panose="020B0604020202020204" pitchFamily="34" charset="0"/>
              <a:buChar char="•"/>
              <a:tabLst>
                <a:tab pos="360363" algn="l"/>
              </a:tabLst>
            </a:pPr>
            <a:r>
              <a:rPr lang="cs-CZ" sz="1800" b="1" dirty="0"/>
              <a:t>Memorandum </a:t>
            </a:r>
            <a:r>
              <a:rPr lang="cs-CZ" sz="1800" dirty="0" smtClean="0"/>
              <a:t>(Sdružení </a:t>
            </a:r>
            <a:r>
              <a:rPr lang="cs-CZ" sz="1800" dirty="0"/>
              <a:t>automobilového </a:t>
            </a:r>
            <a:r>
              <a:rPr lang="cs-CZ" sz="1800" dirty="0" smtClean="0"/>
              <a:t>průmyslu a Vláda ČR) </a:t>
            </a:r>
            <a:r>
              <a:rPr lang="cs-CZ" sz="1800" b="1" dirty="0" smtClean="0"/>
              <a:t>o </a:t>
            </a:r>
            <a:r>
              <a:rPr lang="cs-CZ" sz="1800" b="1" dirty="0"/>
              <a:t>budoucnosti automobilového průmyslu v České republice „Český automobilový průmysl</a:t>
            </a:r>
            <a:r>
              <a:rPr lang="cs-CZ" sz="1800" b="1" dirty="0" smtClean="0"/>
              <a:t>“ </a:t>
            </a:r>
            <a:r>
              <a:rPr lang="cs-CZ" sz="1800" dirty="0" smtClean="0"/>
              <a:t>(MPO)</a:t>
            </a:r>
            <a:endParaRPr lang="cs-CZ" sz="1800" dirty="0"/>
          </a:p>
          <a:p>
            <a:pPr marL="360363" lvl="1" indent="0">
              <a:buNone/>
              <a:tabLst>
                <a:tab pos="360363" algn="l"/>
              </a:tabLst>
            </a:pPr>
            <a:r>
              <a:rPr lang="cs-CZ" sz="1800" dirty="0"/>
              <a:t>Rozvoj je potřeba podpořit dotacemi na </a:t>
            </a:r>
            <a:r>
              <a:rPr lang="cs-CZ" sz="1800" dirty="0" smtClean="0"/>
              <a:t>budování nabíjecích míst, </a:t>
            </a:r>
            <a:r>
              <a:rPr lang="cs-CZ" sz="1800" dirty="0"/>
              <a:t>podporou nákupu vozidel na </a:t>
            </a:r>
            <a:r>
              <a:rPr lang="cs-CZ" sz="1800" dirty="0" smtClean="0"/>
              <a:t>elektřinu </a:t>
            </a:r>
            <a:r>
              <a:rPr lang="cs-CZ" sz="1800" dirty="0"/>
              <a:t>(autobusy) a dalšími úlevami pro vozidla na </a:t>
            </a:r>
            <a:r>
              <a:rPr lang="cs-CZ" sz="1800" dirty="0" smtClean="0"/>
              <a:t>elektřinu.</a:t>
            </a:r>
            <a:endParaRPr lang="cs-CZ" sz="1800" dirty="0"/>
          </a:p>
          <a:p>
            <a:pPr marL="342900" lvl="1" indent="-342900">
              <a:buFont typeface="Arial" panose="020B0604020202020204" pitchFamily="34" charset="0"/>
              <a:buChar char="•"/>
              <a:tabLst>
                <a:tab pos="360363" algn="l"/>
              </a:tabLst>
            </a:pPr>
            <a:r>
              <a:rPr lang="cs-CZ" sz="1800" b="1" dirty="0"/>
              <a:t>Memorandum </a:t>
            </a:r>
            <a:r>
              <a:rPr lang="cs-CZ" sz="1800" dirty="0"/>
              <a:t>(ministři životního prostředí, průmyslu a obchodu, dopravy, financí a pro místní rozvoj a zástupci plynárenských společností) </a:t>
            </a:r>
            <a:r>
              <a:rPr lang="cs-CZ" sz="1800" b="1" dirty="0"/>
              <a:t>o dlouhodobé spolupráci v </a:t>
            </a:r>
            <a:r>
              <a:rPr lang="cs-CZ" sz="1800" b="1" dirty="0" smtClean="0"/>
              <a:t>oblasti </a:t>
            </a:r>
            <a:r>
              <a:rPr lang="cs-CZ" sz="1800" b="1" dirty="0"/>
              <a:t>rozvoje vozidel na zemní plyn pro období do roku </a:t>
            </a:r>
            <a:r>
              <a:rPr lang="cs-CZ" sz="1800" b="1" dirty="0" smtClean="0"/>
              <a:t>2025 </a:t>
            </a:r>
            <a:r>
              <a:rPr lang="cs-CZ" sz="1800" dirty="0" smtClean="0"/>
              <a:t>(MPO)</a:t>
            </a:r>
          </a:p>
          <a:p>
            <a:pPr marL="360363" lvl="1" indent="0">
              <a:buNone/>
              <a:tabLst>
                <a:tab pos="360363" algn="l"/>
              </a:tabLst>
            </a:pPr>
            <a:r>
              <a:rPr lang="cs-CZ" sz="1800" dirty="0" smtClean="0"/>
              <a:t>Rozvoj, s cílem 10% energie v dopravě na zemní plyn v roce 2025, </a:t>
            </a:r>
            <a:r>
              <a:rPr lang="cs-CZ" sz="1800" dirty="0"/>
              <a:t>je potřeba </a:t>
            </a:r>
            <a:r>
              <a:rPr lang="cs-CZ" sz="1800" dirty="0" smtClean="0"/>
              <a:t>zachováním daňové podpory do roku 2025, a opět dotacemi</a:t>
            </a:r>
            <a:endParaRPr lang="cs-CZ" sz="1800" b="1" dirty="0"/>
          </a:p>
        </p:txBody>
      </p:sp>
    </p:spTree>
    <p:extLst>
      <p:ext uri="{BB962C8B-B14F-4D97-AF65-F5344CB8AC3E}">
        <p14:creationId xmlns:p14="http://schemas.microsoft.com/office/powerpoint/2010/main" val="107746792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1043608" y="2276871"/>
            <a:ext cx="6912768" cy="1440161"/>
          </a:xfrm>
        </p:spPr>
        <p:txBody>
          <a:bodyPr/>
          <a:lstStyle/>
          <a:p>
            <a:pPr marL="0" indent="0">
              <a:buNone/>
            </a:pPr>
            <a:r>
              <a:rPr lang="cs-CZ" b="1" dirty="0" smtClean="0"/>
              <a:t>Děkuji Vám za pozornost</a:t>
            </a:r>
          </a:p>
          <a:p>
            <a:pPr marL="0" indent="0">
              <a:buNone/>
            </a:pPr>
            <a:r>
              <a:rPr lang="cs-CZ" b="1" dirty="0" smtClean="0"/>
              <a:t> a trpělivost</a:t>
            </a:r>
          </a:p>
        </p:txBody>
      </p:sp>
    </p:spTree>
    <p:extLst>
      <p:ext uri="{BB962C8B-B14F-4D97-AF65-F5344CB8AC3E}">
        <p14:creationId xmlns:p14="http://schemas.microsoft.com/office/powerpoint/2010/main" val="7441040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ástupný symbol pro obsah 2"/>
          <p:cNvSpPr txBox="1">
            <a:spLocks/>
          </p:cNvSpPr>
          <p:nvPr/>
        </p:nvSpPr>
        <p:spPr>
          <a:xfrm>
            <a:off x="457200" y="620689"/>
            <a:ext cx="8229600" cy="3600400"/>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cs-CZ" sz="2000" b="1" dirty="0" smtClean="0"/>
              <a:t>Další úvahy o novelizaci legislativy PHM</a:t>
            </a:r>
          </a:p>
          <a:p>
            <a:pPr marL="342900" lvl="2" indent="-342900">
              <a:defRPr/>
            </a:pPr>
            <a:r>
              <a:rPr lang="cs-CZ" altLang="cs-CZ" sz="2000" b="1" dirty="0" smtClean="0">
                <a:latin typeface="+mj-lt"/>
              </a:rPr>
              <a:t>novela zákona o PHM v roce 2018</a:t>
            </a:r>
          </a:p>
          <a:p>
            <a:pPr marL="457200" lvl="3" indent="0">
              <a:spcBef>
                <a:spcPts val="0"/>
              </a:spcBef>
              <a:buNone/>
              <a:defRPr/>
            </a:pPr>
            <a:r>
              <a:rPr lang="cs-CZ" altLang="cs-CZ" sz="1800" dirty="0">
                <a:latin typeface="+mj-lt"/>
              </a:rPr>
              <a:t>koncept připouštějící pouze ČS a výdejny, v zásadě splňujících stejné podmínky</a:t>
            </a:r>
          </a:p>
          <a:p>
            <a:pPr marL="457200" lvl="3" indent="0">
              <a:spcBef>
                <a:spcPts val="0"/>
              </a:spcBef>
              <a:buNone/>
              <a:defRPr/>
            </a:pPr>
            <a:r>
              <a:rPr lang="cs-CZ" altLang="cs-CZ" sz="1800" dirty="0">
                <a:latin typeface="+mj-lt"/>
              </a:rPr>
              <a:t>vztahy vlastník ČS – vlastník PHM – provozovatel ČS </a:t>
            </a:r>
          </a:p>
          <a:p>
            <a:pPr marL="457200" lvl="3" indent="0">
              <a:spcBef>
                <a:spcPts val="0"/>
              </a:spcBef>
              <a:buNone/>
              <a:defRPr/>
            </a:pPr>
            <a:r>
              <a:rPr lang="cs-CZ" altLang="cs-CZ" sz="1800" dirty="0">
                <a:latin typeface="+mj-lt"/>
              </a:rPr>
              <a:t>kvalita PHM - klasifikace odchylek. kontroly odpovídající četnosti ČS v síti</a:t>
            </a:r>
          </a:p>
          <a:p>
            <a:pPr marL="457200" lvl="3" indent="0">
              <a:spcBef>
                <a:spcPts val="0"/>
              </a:spcBef>
              <a:buNone/>
              <a:defRPr/>
            </a:pPr>
            <a:r>
              <a:rPr lang="cs-CZ" altLang="cs-CZ" sz="1800" dirty="0">
                <a:latin typeface="+mj-lt"/>
              </a:rPr>
              <a:t>upřesnění evidence ČS a výstupů z ní.</a:t>
            </a:r>
          </a:p>
          <a:p>
            <a:pPr marL="457200" lvl="3" indent="0">
              <a:spcBef>
                <a:spcPts val="0"/>
              </a:spcBef>
              <a:buNone/>
              <a:defRPr/>
            </a:pPr>
            <a:r>
              <a:rPr lang="cs-CZ" altLang="cs-CZ" sz="1800" dirty="0">
                <a:latin typeface="+mj-lt"/>
              </a:rPr>
              <a:t>registr PHM</a:t>
            </a:r>
          </a:p>
          <a:p>
            <a:pPr marL="342900" lvl="2" indent="-342900">
              <a:defRPr/>
            </a:pPr>
            <a:r>
              <a:rPr lang="cs-CZ" altLang="cs-CZ" sz="2000" b="1" dirty="0" smtClean="0">
                <a:latin typeface="+mj-lt"/>
              </a:rPr>
              <a:t>nové komplexní řešení – za 2 až 3 roky</a:t>
            </a:r>
          </a:p>
          <a:p>
            <a:pPr marL="0" indent="0">
              <a:spcBef>
                <a:spcPts val="0"/>
              </a:spcBef>
              <a:buFont typeface="Arial" panose="020B0604020202020204" pitchFamily="34" charset="0"/>
              <a:buNone/>
            </a:pPr>
            <a:endParaRPr lang="cs-CZ" sz="2000" dirty="0">
              <a:latin typeface="+mj-lt"/>
            </a:endParaRPr>
          </a:p>
        </p:txBody>
      </p:sp>
    </p:spTree>
    <p:extLst>
      <p:ext uri="{BB962C8B-B14F-4D97-AF65-F5344CB8AC3E}">
        <p14:creationId xmlns:p14="http://schemas.microsoft.com/office/powerpoint/2010/main" val="38907230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404664"/>
            <a:ext cx="8229600" cy="504056"/>
          </a:xfrm>
        </p:spPr>
        <p:txBody>
          <a:bodyPr>
            <a:noAutofit/>
          </a:bodyPr>
          <a:lstStyle/>
          <a:p>
            <a:pPr algn="l"/>
            <a:r>
              <a:rPr lang="cs-CZ" sz="3200" b="1" dirty="0" smtClean="0"/>
              <a:t>Legislativa – zákon o ochraně ovzduší</a:t>
            </a:r>
            <a:endParaRPr lang="cs-CZ" sz="3200" b="1" dirty="0"/>
          </a:p>
        </p:txBody>
      </p:sp>
      <p:sp>
        <p:nvSpPr>
          <p:cNvPr id="3" name="Zástupný symbol pro obsah 2"/>
          <p:cNvSpPr>
            <a:spLocks noGrp="1"/>
          </p:cNvSpPr>
          <p:nvPr>
            <p:ph idx="1"/>
          </p:nvPr>
        </p:nvSpPr>
        <p:spPr>
          <a:xfrm>
            <a:off x="467544" y="1124745"/>
            <a:ext cx="8229600" cy="4320480"/>
          </a:xfrm>
        </p:spPr>
        <p:txBody>
          <a:bodyPr>
            <a:noAutofit/>
          </a:bodyPr>
          <a:lstStyle/>
          <a:p>
            <a:pPr>
              <a:spcBef>
                <a:spcPts val="0"/>
              </a:spcBef>
            </a:pPr>
            <a:r>
              <a:rPr lang="cs-CZ" sz="2000" b="1" dirty="0" smtClean="0"/>
              <a:t>novelizace zákonem 369/2016 Sb., účinnost 1. ledna 2016</a:t>
            </a:r>
            <a:endParaRPr lang="cs-CZ" sz="2000" b="1" dirty="0"/>
          </a:p>
          <a:p>
            <a:pPr marL="760413" lvl="2" indent="-3175">
              <a:spcBef>
                <a:spcPts val="0"/>
              </a:spcBef>
              <a:buNone/>
            </a:pPr>
            <a:r>
              <a:rPr lang="cs-CZ" sz="1800" dirty="0"/>
              <a:t>na základě ČAPPO iniciovaného pozm. návrhu snížení úspor emisí v letech 2017 až 2019 ze 4% na 3,5%; upřesnění podmínek započítávání biosložky </a:t>
            </a:r>
            <a:r>
              <a:rPr lang="cs-CZ" sz="1800" dirty="0" smtClean="0"/>
              <a:t>(„</a:t>
            </a:r>
            <a:r>
              <a:rPr lang="cs-CZ" sz="1800" dirty="0"/>
              <a:t>zabránění recyklaci B100</a:t>
            </a:r>
            <a:r>
              <a:rPr lang="cs-CZ" sz="1800" dirty="0" smtClean="0"/>
              <a:t>“)</a:t>
            </a:r>
          </a:p>
          <a:p>
            <a:pPr>
              <a:spcBef>
                <a:spcPts val="0"/>
              </a:spcBef>
            </a:pPr>
            <a:r>
              <a:rPr lang="cs-CZ" sz="2000" b="1" dirty="0" smtClean="0"/>
              <a:t>novelizace </a:t>
            </a:r>
            <a:r>
              <a:rPr lang="cs-CZ" sz="2000" b="1" dirty="0"/>
              <a:t>sněmovním tiskem </a:t>
            </a:r>
            <a:r>
              <a:rPr lang="cs-CZ" sz="2000" b="1" dirty="0" smtClean="0"/>
              <a:t>924 </a:t>
            </a:r>
            <a:r>
              <a:rPr lang="cs-CZ" sz="2000" dirty="0" smtClean="0"/>
              <a:t>– projednávání, zahájené v září 2016 nebylo Sněmovnou ukončeno </a:t>
            </a:r>
            <a:endParaRPr lang="cs-CZ" sz="2000" dirty="0"/>
          </a:p>
          <a:p>
            <a:pPr marL="760413" lvl="2" indent="-3175">
              <a:spcBef>
                <a:spcPts val="0"/>
              </a:spcBef>
              <a:buNone/>
            </a:pPr>
            <a:r>
              <a:rPr lang="cs-CZ" sz="1800" dirty="0"/>
              <a:t>transpozice novelizovaných směrnic EU</a:t>
            </a:r>
          </a:p>
          <a:p>
            <a:pPr marL="760413" lvl="2" indent="-3175">
              <a:spcBef>
                <a:spcPts val="0"/>
              </a:spcBef>
              <a:buNone/>
            </a:pPr>
            <a:r>
              <a:rPr lang="cs-CZ" sz="1800" dirty="0"/>
              <a:t>možnost zohlednit dvojnásobně množství některých biopaliv (biopaliva z použitého kuchyňského oleje, kafilerních tuků a pokročilá biopaliva)</a:t>
            </a:r>
          </a:p>
          <a:p>
            <a:pPr marL="760413" lvl="2" indent="-3175">
              <a:spcBef>
                <a:spcPts val="0"/>
              </a:spcBef>
              <a:buNone/>
            </a:pPr>
            <a:r>
              <a:rPr lang="cs-CZ" sz="1800" dirty="0"/>
              <a:t>ustanovení o zohlednění CNG, LPG .... do emisní povinnosti na základě smlouvy o společném plnění povinnosti</a:t>
            </a:r>
          </a:p>
          <a:p>
            <a:pPr marL="760413" lvl="2" indent="-3175">
              <a:spcBef>
                <a:spcPts val="0"/>
              </a:spcBef>
              <a:buNone/>
            </a:pPr>
            <a:r>
              <a:rPr lang="cs-CZ" sz="1800" dirty="0"/>
              <a:t>možnost využít snížení emisí z těžby</a:t>
            </a:r>
          </a:p>
          <a:p>
            <a:pPr marL="760413" lvl="2" indent="-3175">
              <a:spcBef>
                <a:spcPts val="0"/>
              </a:spcBef>
              <a:buNone/>
            </a:pPr>
            <a:r>
              <a:rPr lang="cs-CZ" sz="1800" dirty="0"/>
              <a:t>pokuta 10 Kč za kg neušetřeného CO</a:t>
            </a:r>
            <a:r>
              <a:rPr lang="cs-CZ" sz="1800" baseline="-25000" dirty="0"/>
              <a:t>2</a:t>
            </a:r>
          </a:p>
          <a:p>
            <a:pPr>
              <a:spcBef>
                <a:spcPts val="0"/>
              </a:spcBef>
            </a:pPr>
            <a:r>
              <a:rPr lang="cs-CZ" sz="2000" b="1" dirty="0" smtClean="0"/>
              <a:t>nové </a:t>
            </a:r>
            <a:r>
              <a:rPr lang="cs-CZ" sz="2000" b="1" dirty="0"/>
              <a:t>nařízení vlády o kritériích udržitelnosti biopaliv</a:t>
            </a:r>
          </a:p>
          <a:p>
            <a:pPr marL="0" indent="0">
              <a:spcBef>
                <a:spcPts val="0"/>
              </a:spcBef>
              <a:buNone/>
            </a:pPr>
            <a:endParaRPr lang="cs-CZ" sz="2000" dirty="0" smtClean="0">
              <a:latin typeface="+mj-lt"/>
            </a:endParaRPr>
          </a:p>
          <a:p>
            <a:pPr marL="0" indent="0">
              <a:spcBef>
                <a:spcPts val="0"/>
              </a:spcBef>
              <a:buNone/>
            </a:pPr>
            <a:endParaRPr lang="cs-CZ" sz="2000" dirty="0">
              <a:latin typeface="+mj-lt"/>
            </a:endParaRPr>
          </a:p>
        </p:txBody>
      </p:sp>
    </p:spTree>
    <p:extLst>
      <p:ext uri="{BB962C8B-B14F-4D97-AF65-F5344CB8AC3E}">
        <p14:creationId xmlns:p14="http://schemas.microsoft.com/office/powerpoint/2010/main" val="2488106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fontScale="90000"/>
          </a:bodyPr>
          <a:lstStyle/>
          <a:p>
            <a:pPr algn="l"/>
            <a:r>
              <a:rPr lang="cs-CZ" sz="3200" b="1" dirty="0" smtClean="0"/>
              <a:t>Dodávky PHM na trh od roku 1992 a v roce 2017</a:t>
            </a:r>
            <a:endParaRPr lang="cs-CZ" sz="3200" b="1" dirty="0"/>
          </a:p>
        </p:txBody>
      </p:sp>
      <p:pic>
        <p:nvPicPr>
          <p:cNvPr id="1028"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59" y="908721"/>
            <a:ext cx="8064897" cy="42484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3" name="Tabulka 2"/>
          <p:cNvGraphicFramePr>
            <a:graphicFrameLocks noGrp="1"/>
          </p:cNvGraphicFramePr>
          <p:nvPr>
            <p:extLst>
              <p:ext uri="{D42A27DB-BD31-4B8C-83A1-F6EECF244321}">
                <p14:modId xmlns:p14="http://schemas.microsoft.com/office/powerpoint/2010/main" val="1636746148"/>
              </p:ext>
            </p:extLst>
          </p:nvPr>
        </p:nvGraphicFramePr>
        <p:xfrm>
          <a:off x="1043608" y="5475312"/>
          <a:ext cx="4597400" cy="762000"/>
        </p:xfrm>
        <a:graphic>
          <a:graphicData uri="http://schemas.openxmlformats.org/drawingml/2006/table">
            <a:tbl>
              <a:tblPr/>
              <a:tblGrid>
                <a:gridCol w="2693715"/>
                <a:gridCol w="609179"/>
                <a:gridCol w="609179"/>
                <a:gridCol w="685327"/>
              </a:tblGrid>
              <a:tr h="190500">
                <a:tc>
                  <a:txBody>
                    <a:bodyPr/>
                    <a:lstStyle/>
                    <a:p>
                      <a:pPr algn="l" fontAlgn="b"/>
                      <a:r>
                        <a:rPr lang="pl-PL" sz="1200" b="1" i="0" u="none" strike="noStrike">
                          <a:effectLst/>
                          <a:latin typeface="Tahoma"/>
                        </a:rPr>
                        <a:t>Údaje ČSÚ do srpna (kt)</a:t>
                      </a:r>
                    </a:p>
                  </a:txBody>
                  <a:tcPr marL="0" marR="0" marT="0"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ctr" fontAlgn="b"/>
                      <a:r>
                        <a:rPr lang="cs-CZ" sz="1200" b="0" i="0" u="none" strike="noStrike">
                          <a:effectLst/>
                          <a:latin typeface="Tahoma"/>
                        </a:rPr>
                        <a:t>2016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1" i="0" u="none" strike="noStrike">
                          <a:effectLst/>
                          <a:latin typeface="Tahoma"/>
                        </a:rPr>
                        <a:t>2017</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endParaRPr lang="cs-CZ" sz="1200" b="0" i="0" u="none" strike="noStrike">
                        <a:effectLst/>
                        <a:latin typeface="Tahoma"/>
                      </a:endParaRPr>
                    </a:p>
                  </a:txBody>
                  <a:tcPr marL="0" marR="0" marT="0"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r>
              <a:tr h="190500">
                <a:tc>
                  <a:txBody>
                    <a:bodyPr/>
                    <a:lstStyle/>
                    <a:p>
                      <a:pPr algn="l" fontAlgn="b"/>
                      <a:r>
                        <a:rPr lang="cs-CZ" sz="1200" b="0" i="0" u="none" strike="noStrike">
                          <a:effectLst/>
                          <a:latin typeface="Tahoma"/>
                        </a:rPr>
                        <a:t>motorový benzin (vč. biosložek)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s-CZ" sz="1200" b="0" i="0" u="none" strike="noStrike">
                          <a:effectLst/>
                          <a:latin typeface="Tahoma"/>
                        </a:rPr>
                        <a:t>1 060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s-CZ" sz="1200" b="1" i="0" u="none" strike="noStrike">
                          <a:effectLst/>
                          <a:latin typeface="Tahoma"/>
                        </a:rPr>
                        <a:t>1 066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cs-CZ" sz="1200" b="0" i="1" u="none" strike="noStrike">
                          <a:effectLst/>
                          <a:latin typeface="Tahoma"/>
                        </a:rPr>
                        <a:t>100,6%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cs-CZ" sz="1200" b="0" i="0" u="none" strike="noStrike">
                          <a:effectLst/>
                          <a:latin typeface="Tahoma"/>
                        </a:rPr>
                        <a:t>motorová nafta (vč. biosložek)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s-CZ" sz="1200" b="0" i="0" u="none" strike="noStrike">
                          <a:effectLst/>
                          <a:latin typeface="Tahoma"/>
                        </a:rPr>
                        <a:t>3 076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b"/>
                      <a:r>
                        <a:rPr lang="cs-CZ" sz="1200" b="1" i="0" u="none" strike="noStrike">
                          <a:effectLst/>
                          <a:latin typeface="Tahoma"/>
                        </a:rPr>
                        <a:t>3 190</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ctr" fontAlgn="b"/>
                      <a:r>
                        <a:rPr lang="cs-CZ" sz="1200" b="0" i="1" u="none" strike="noStrike">
                          <a:effectLst/>
                          <a:latin typeface="Tahoma"/>
                        </a:rPr>
                        <a:t>103,7%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190500">
                <a:tc>
                  <a:txBody>
                    <a:bodyPr/>
                    <a:lstStyle/>
                    <a:p>
                      <a:pPr algn="l" fontAlgn="b"/>
                      <a:r>
                        <a:rPr lang="cs-CZ" sz="1200" b="0" i="0" u="none" strike="noStrike">
                          <a:effectLst/>
                          <a:latin typeface="Tahoma"/>
                        </a:rPr>
                        <a:t>Celkem</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200" b="0" i="0" u="none" strike="noStrike">
                          <a:effectLst/>
                          <a:latin typeface="Tahoma"/>
                        </a:rPr>
                        <a:t>4 136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cs-CZ" sz="1200" b="1" i="0" u="none" strike="noStrike">
                          <a:effectLst/>
                          <a:latin typeface="Tahoma"/>
                        </a:rPr>
                        <a:t>4 256</a:t>
                      </a:r>
                    </a:p>
                  </a:txBody>
                  <a:tcPr marL="0" marR="0" marT="0" marB="0" anchor="b">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cs-CZ" sz="1200" b="0" i="1" u="none" strike="noStrike" dirty="0">
                          <a:effectLst/>
                          <a:latin typeface="Tahoma"/>
                        </a:rPr>
                        <a:t>102,9%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2867117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634082"/>
          </a:xfrm>
        </p:spPr>
        <p:txBody>
          <a:bodyPr>
            <a:normAutofit/>
          </a:bodyPr>
          <a:lstStyle/>
          <a:p>
            <a:pPr algn="l"/>
            <a:r>
              <a:rPr lang="cs-CZ" sz="3200" b="1" dirty="0" smtClean="0"/>
              <a:t>Počet automobilů</a:t>
            </a:r>
            <a:endParaRPr lang="cs-CZ" sz="3200" b="1" dirty="0"/>
          </a:p>
        </p:txBody>
      </p:sp>
      <p:graphicFrame>
        <p:nvGraphicFramePr>
          <p:cNvPr id="4" name="Graf 3"/>
          <p:cNvGraphicFramePr>
            <a:graphicFrameLocks/>
          </p:cNvGraphicFramePr>
          <p:nvPr>
            <p:extLst>
              <p:ext uri="{D42A27DB-BD31-4B8C-83A1-F6EECF244321}">
                <p14:modId xmlns:p14="http://schemas.microsoft.com/office/powerpoint/2010/main" val="2049307950"/>
              </p:ext>
            </p:extLst>
          </p:nvPr>
        </p:nvGraphicFramePr>
        <p:xfrm>
          <a:off x="395536" y="836713"/>
          <a:ext cx="8076951" cy="41764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Tabulka 4"/>
          <p:cNvGraphicFramePr>
            <a:graphicFrameLocks noGrp="1"/>
          </p:cNvGraphicFramePr>
          <p:nvPr>
            <p:extLst>
              <p:ext uri="{D42A27DB-BD31-4B8C-83A1-F6EECF244321}">
                <p14:modId xmlns:p14="http://schemas.microsoft.com/office/powerpoint/2010/main" val="4213093724"/>
              </p:ext>
            </p:extLst>
          </p:nvPr>
        </p:nvGraphicFramePr>
        <p:xfrm>
          <a:off x="971598" y="4869159"/>
          <a:ext cx="6686502" cy="1080120"/>
        </p:xfrm>
        <a:graphic>
          <a:graphicData uri="http://schemas.openxmlformats.org/drawingml/2006/table">
            <a:tbl>
              <a:tblPr/>
              <a:tblGrid>
                <a:gridCol w="825494"/>
                <a:gridCol w="825494"/>
                <a:gridCol w="701670"/>
                <a:gridCol w="701670"/>
                <a:gridCol w="701670"/>
                <a:gridCol w="701670"/>
                <a:gridCol w="701670"/>
                <a:gridCol w="701670"/>
                <a:gridCol w="825494"/>
              </a:tblGrid>
              <a:tr h="270030">
                <a:tc>
                  <a:txBody>
                    <a:bodyPr/>
                    <a:lstStyle/>
                    <a:p>
                      <a:pPr algn="l" fontAlgn="ctr"/>
                      <a:r>
                        <a:rPr lang="cs-CZ" sz="900" b="1" i="0" u="none" strike="noStrike">
                          <a:solidFill>
                            <a:srgbClr val="000000"/>
                          </a:solidFill>
                          <a:effectLst/>
                          <a:latin typeface="Tahoma"/>
                        </a:rPr>
                        <a:t> </a:t>
                      </a:r>
                    </a:p>
                  </a:txBody>
                  <a:tcPr marL="0" marR="0" marT="0" marB="0" anchor="ctr">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ctr"/>
                      <a:r>
                        <a:rPr lang="cs-CZ" sz="900" b="1" i="0" u="none" strike="noStrike">
                          <a:solidFill>
                            <a:srgbClr val="000000"/>
                          </a:solidFill>
                          <a:effectLst/>
                          <a:latin typeface="Tahoma"/>
                        </a:rPr>
                        <a:t>Kategorie</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OA</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LUV</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BUS</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NA</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L</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T</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cs-CZ" sz="900" b="1" i="0" u="none" strike="noStrike">
                          <a:solidFill>
                            <a:srgbClr val="000000"/>
                          </a:solidFill>
                          <a:effectLst/>
                          <a:latin typeface="Tahoma"/>
                        </a:rPr>
                        <a:t>Celkem</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270030">
                <a:tc rowSpan="3">
                  <a:txBody>
                    <a:bodyPr/>
                    <a:lstStyle/>
                    <a:p>
                      <a:pPr algn="ctr" fontAlgn="ctr"/>
                      <a:r>
                        <a:rPr lang="cs-CZ" sz="900" b="0" i="0" u="none" strike="noStrike">
                          <a:solidFill>
                            <a:srgbClr val="000000"/>
                          </a:solidFill>
                          <a:effectLst/>
                          <a:latin typeface="Tahoma"/>
                        </a:rPr>
                        <a:t>3.q 2017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cs-CZ" sz="900" b="0" i="0" u="none" strike="noStrike">
                          <a:solidFill>
                            <a:srgbClr val="000000"/>
                          </a:solidFill>
                          <a:effectLst/>
                          <a:latin typeface="Tahoma"/>
                        </a:rPr>
                        <a:t>Rok</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5 543 800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558 389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20 732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189 978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1 116 212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176 005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7 605 116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dot"/>
                      <a:round/>
                      <a:headEnd type="none" w="med" len="med"/>
                      <a:tailEnd type="none" w="med" len="med"/>
                    </a:lnB>
                  </a:tcPr>
                </a:tc>
              </a:tr>
              <a:tr h="270030">
                <a:tc vMerge="1">
                  <a:txBody>
                    <a:bodyPr/>
                    <a:lstStyle/>
                    <a:p>
                      <a:endParaRPr lang="cs-CZ"/>
                    </a:p>
                  </a:txBody>
                  <a:tcPr/>
                </a:tc>
                <a:tc>
                  <a:txBody>
                    <a:bodyPr/>
                    <a:lstStyle/>
                    <a:p>
                      <a:pPr algn="l" fontAlgn="ctr"/>
                      <a:r>
                        <a:rPr lang="cs-CZ" sz="900" b="0" i="0" u="none" strike="noStrike">
                          <a:solidFill>
                            <a:srgbClr val="000000"/>
                          </a:solidFill>
                          <a:effectLst/>
                          <a:latin typeface="Tahoma"/>
                        </a:rPr>
                        <a:t>Dif.</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175 139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11 355</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508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6 418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26 829</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3 041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c>
                  <a:txBody>
                    <a:bodyPr/>
                    <a:lstStyle/>
                    <a:p>
                      <a:pPr algn="r" fontAlgn="ctr"/>
                      <a:r>
                        <a:rPr lang="cs-CZ" sz="900" b="0" i="0" u="none" strike="noStrike">
                          <a:solidFill>
                            <a:srgbClr val="000000"/>
                          </a:solidFill>
                          <a:effectLst/>
                          <a:latin typeface="Tahoma"/>
                        </a:rPr>
                        <a:t>223 290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dot"/>
                      <a:round/>
                      <a:headEnd type="none" w="med" len="med"/>
                      <a:tailEnd type="none" w="med" len="med"/>
                    </a:lnB>
                  </a:tcPr>
                </a:tc>
              </a:tr>
              <a:tr h="270030">
                <a:tc vMerge="1">
                  <a:txBody>
                    <a:bodyPr/>
                    <a:lstStyle/>
                    <a:p>
                      <a:endParaRPr lang="cs-CZ"/>
                    </a:p>
                  </a:txBody>
                  <a:tcPr/>
                </a:tc>
                <a:tc>
                  <a:txBody>
                    <a:bodyPr/>
                    <a:lstStyle/>
                    <a:p>
                      <a:pPr algn="l" fontAlgn="ctr"/>
                      <a:r>
                        <a:rPr lang="cs-CZ" sz="900" b="0" i="0" u="none" strike="noStrike">
                          <a:solidFill>
                            <a:srgbClr val="000000"/>
                          </a:solidFill>
                          <a:effectLst/>
                          <a:latin typeface="Tahoma"/>
                        </a:rPr>
                        <a:t>Stáří</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a:solidFill>
                            <a:srgbClr val="000000"/>
                          </a:solidFill>
                          <a:effectLst/>
                          <a:latin typeface="Tahoma"/>
                        </a:rPr>
                        <a:t>14,8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a:solidFill>
                            <a:srgbClr val="000000"/>
                          </a:solidFill>
                          <a:effectLst/>
                          <a:latin typeface="Tahoma"/>
                        </a:rPr>
                        <a:t>12,3</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a:solidFill>
                            <a:srgbClr val="000000"/>
                          </a:solidFill>
                          <a:effectLst/>
                          <a:latin typeface="Tahoma"/>
                        </a:rPr>
                        <a:t>14,8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a:solidFill>
                            <a:srgbClr val="000000"/>
                          </a:solidFill>
                          <a:effectLst/>
                          <a:latin typeface="Tahoma"/>
                        </a:rPr>
                        <a:t>17,2</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a:solidFill>
                            <a:srgbClr val="000000"/>
                          </a:solidFill>
                          <a:effectLst/>
                          <a:latin typeface="Tahoma"/>
                        </a:rPr>
                        <a:t>32,8</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dot"/>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a:solidFill>
                            <a:srgbClr val="000000"/>
                          </a:solidFill>
                          <a:effectLst/>
                          <a:latin typeface="Tahoma"/>
                        </a:rPr>
                        <a:t>32,1</a:t>
                      </a:r>
                    </a:p>
                  </a:txBody>
                  <a:tcPr marL="0" marR="0" marT="0" marB="0" anchor="ctr">
                    <a:lnL w="6350" cap="flat" cmpd="sng" algn="ctr">
                      <a:solidFill>
                        <a:srgbClr val="000000"/>
                      </a:solidFill>
                      <a:prstDash val="dot"/>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cs-CZ" sz="900" b="0" i="0" u="none" strike="noStrike" dirty="0">
                          <a:solidFill>
                            <a:srgbClr val="000000"/>
                          </a:solidFill>
                          <a:effectLst/>
                          <a:latin typeface="Tahoma"/>
                        </a:rPr>
                        <a:t>17,8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dot"/>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3080820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l"/>
            <a:r>
              <a:rPr lang="cs-CZ" sz="3200" b="1" dirty="0" smtClean="0"/>
              <a:t>Vývoj cen PHM</a:t>
            </a:r>
            <a:endParaRPr lang="cs-CZ" sz="3200" b="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052736"/>
            <a:ext cx="7488832" cy="48245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ovéPole 3"/>
          <p:cNvSpPr txBox="1"/>
          <p:nvPr/>
        </p:nvSpPr>
        <p:spPr>
          <a:xfrm>
            <a:off x="827584" y="6084004"/>
            <a:ext cx="7344816" cy="369332"/>
          </a:xfrm>
          <a:prstGeom prst="rect">
            <a:avLst/>
          </a:prstGeom>
          <a:noFill/>
        </p:spPr>
        <p:txBody>
          <a:bodyPr wrap="square" rtlCol="0">
            <a:spAutoFit/>
          </a:bodyPr>
          <a:lstStyle/>
          <a:p>
            <a:r>
              <a:rPr lang="cs-CZ" dirty="0" smtClean="0"/>
              <a:t>Teprve k 1. lednu 1997 ukončena regulace cen (věcně usměrňované ceny)</a:t>
            </a:r>
            <a:endParaRPr lang="cs-CZ" dirty="0"/>
          </a:p>
        </p:txBody>
      </p:sp>
    </p:spTree>
    <p:extLst>
      <p:ext uri="{BB962C8B-B14F-4D97-AF65-F5344CB8AC3E}">
        <p14:creationId xmlns:p14="http://schemas.microsoft.com/office/powerpoint/2010/main" val="1624328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57200" y="274638"/>
            <a:ext cx="8229600" cy="706090"/>
          </a:xfrm>
        </p:spPr>
        <p:txBody>
          <a:bodyPr>
            <a:normAutofit/>
          </a:bodyPr>
          <a:lstStyle/>
          <a:p>
            <a:pPr algn="l"/>
            <a:r>
              <a:rPr lang="cs-CZ" sz="3200" b="1" dirty="0" smtClean="0"/>
              <a:t>Spotřební daň z min. olejů</a:t>
            </a:r>
            <a:endParaRPr lang="cs-CZ" sz="3200" b="1" dirty="0"/>
          </a:p>
        </p:txBody>
      </p:sp>
      <p:graphicFrame>
        <p:nvGraphicFramePr>
          <p:cNvPr id="6" name="Graf 5"/>
          <p:cNvGraphicFramePr>
            <a:graphicFrameLocks/>
          </p:cNvGraphicFramePr>
          <p:nvPr>
            <p:extLst>
              <p:ext uri="{D42A27DB-BD31-4B8C-83A1-F6EECF244321}">
                <p14:modId xmlns:p14="http://schemas.microsoft.com/office/powerpoint/2010/main" val="146676538"/>
              </p:ext>
            </p:extLst>
          </p:nvPr>
        </p:nvGraphicFramePr>
        <p:xfrm>
          <a:off x="395536" y="908720"/>
          <a:ext cx="7992888" cy="547260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393814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67544" y="188640"/>
            <a:ext cx="8229600" cy="778098"/>
          </a:xfrm>
        </p:spPr>
        <p:txBody>
          <a:bodyPr>
            <a:normAutofit/>
          </a:bodyPr>
          <a:lstStyle/>
          <a:p>
            <a:pPr algn="l"/>
            <a:r>
              <a:rPr lang="cs-CZ" sz="3200" b="1" dirty="0" smtClean="0"/>
              <a:t>Cena ropy od roku 1946</a:t>
            </a:r>
            <a:endParaRPr lang="cs-CZ" sz="3200" b="1" dirty="0"/>
          </a:p>
        </p:txBody>
      </p:sp>
      <p:graphicFrame>
        <p:nvGraphicFramePr>
          <p:cNvPr id="4" name="Graf 3"/>
          <p:cNvGraphicFramePr>
            <a:graphicFrameLocks/>
          </p:cNvGraphicFramePr>
          <p:nvPr>
            <p:extLst>
              <p:ext uri="{D42A27DB-BD31-4B8C-83A1-F6EECF244321}">
                <p14:modId xmlns:p14="http://schemas.microsoft.com/office/powerpoint/2010/main" val="489220690"/>
              </p:ext>
            </p:extLst>
          </p:nvPr>
        </p:nvGraphicFramePr>
        <p:xfrm>
          <a:off x="179512" y="1052736"/>
          <a:ext cx="8629650" cy="511256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128993074"/>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1331</TotalTime>
  <Words>1265</Words>
  <Application>Microsoft Office PowerPoint</Application>
  <PresentationFormat>Předvádění na obrazovce (4:3)</PresentationFormat>
  <Paragraphs>219</Paragraphs>
  <Slides>23</Slides>
  <Notes>3</Notes>
  <HiddenSlides>0</HiddenSlides>
  <MMClips>0</MMClips>
  <ScaleCrop>false</ScaleCrop>
  <HeadingPairs>
    <vt:vector size="4" baseType="variant">
      <vt:variant>
        <vt:lpstr>Motiv</vt:lpstr>
      </vt:variant>
      <vt:variant>
        <vt:i4>1</vt:i4>
      </vt:variant>
      <vt:variant>
        <vt:lpstr>Nadpisy snímků</vt:lpstr>
      </vt:variant>
      <vt:variant>
        <vt:i4>23</vt:i4>
      </vt:variant>
    </vt:vector>
  </HeadingPairs>
  <TitlesOfParts>
    <vt:vector size="24" baseType="lpstr">
      <vt:lpstr>Motiv systému Office</vt:lpstr>
      <vt:lpstr>Trh pohonných hmot včera, dnes a zítra   Jan Mikulec výkonný ředitel ČAPPO </vt:lpstr>
      <vt:lpstr>Legislativa - PHM</vt:lpstr>
      <vt:lpstr>Prezentace aplikace PowerPoint</vt:lpstr>
      <vt:lpstr>Legislativa – zákon o ochraně ovzduší</vt:lpstr>
      <vt:lpstr>Dodávky PHM na trh od roku 1992 a v roce 2017</vt:lpstr>
      <vt:lpstr>Počet automobilů</vt:lpstr>
      <vt:lpstr>Vývoj cen PHM</vt:lpstr>
      <vt:lpstr>Spotřební daň z min. olejů</vt:lpstr>
      <vt:lpstr>Cena ropy od roku 1946</vt:lpstr>
      <vt:lpstr>Počet čerpacích stanic</vt:lpstr>
      <vt:lpstr>Pohony automobilů některé byly první (Cugnot 1771)</vt:lpstr>
      <vt:lpstr>Jiné ovládly svět (Benz Victoria 1893)</vt:lpstr>
      <vt:lpstr>Další se vracejí (Jenatzy 1899)</vt:lpstr>
      <vt:lpstr>Ani biopaliva nejsou novinkou</vt:lpstr>
      <vt:lpstr>E20+ - zákon 85/1932 Sb. ze dne 7. června 1932 o povinném mísení lihu s pohonnými látkami</vt:lpstr>
      <vt:lpstr>I meziresortní pracovní skupina byla</vt:lpstr>
      <vt:lpstr>A sankce byla citelná</vt:lpstr>
      <vt:lpstr>Struktura vozů v západní Evropě - 2016 (EU15 +EFTA)</vt:lpstr>
      <vt:lpstr>Registrace nových vozů - EU 2016</vt:lpstr>
      <vt:lpstr>Zítra: základ, ze kterého nutno vycházet Souhrnný přehled o silničních vozidlech registrovaných v ČR koncem roku 2016</vt:lpstr>
      <vt:lpstr>Zítra: Cíle a nástroje</vt:lpstr>
      <vt:lpstr>2017 – podpora alternativních paliv Vláda ČR projednala nebo má projednat</vt:lpstr>
      <vt:lpstr>Prezentace aplikace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Mikulec</dc:creator>
  <cp:lastModifiedBy>Mikulec</cp:lastModifiedBy>
  <cp:revision>61</cp:revision>
  <dcterms:created xsi:type="dcterms:W3CDTF">2017-10-25T10:24:12Z</dcterms:created>
  <dcterms:modified xsi:type="dcterms:W3CDTF">2017-11-01T08:45:47Z</dcterms:modified>
</cp:coreProperties>
</file>