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5" r:id="rId2"/>
  </p:sldMasterIdLst>
  <p:notesMasterIdLst>
    <p:notesMasterId r:id="rId21"/>
  </p:notesMasterIdLst>
  <p:handoutMasterIdLst>
    <p:handoutMasterId r:id="rId22"/>
  </p:handoutMasterIdLst>
  <p:sldIdLst>
    <p:sldId id="256" r:id="rId3"/>
    <p:sldId id="269" r:id="rId4"/>
    <p:sldId id="274" r:id="rId5"/>
    <p:sldId id="275" r:id="rId6"/>
    <p:sldId id="278" r:id="rId7"/>
    <p:sldId id="282" r:id="rId8"/>
    <p:sldId id="272" r:id="rId9"/>
    <p:sldId id="283" r:id="rId10"/>
    <p:sldId id="277" r:id="rId11"/>
    <p:sldId id="271" r:id="rId12"/>
    <p:sldId id="287" r:id="rId13"/>
    <p:sldId id="285" r:id="rId14"/>
    <p:sldId id="270" r:id="rId15"/>
    <p:sldId id="276" r:id="rId16"/>
    <p:sldId id="279" r:id="rId17"/>
    <p:sldId id="280" r:id="rId18"/>
    <p:sldId id="281" r:id="rId19"/>
    <p:sldId id="284"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6" autoAdjust="0"/>
  </p:normalViewPr>
  <p:slideViewPr>
    <p:cSldViewPr>
      <p:cViewPr varScale="1">
        <p:scale>
          <a:sx n="87" d="100"/>
          <a:sy n="87" d="100"/>
        </p:scale>
        <p:origin x="566" y="67"/>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ucek\Documents\soukrom\publikace\2016\petrol%20summit\dopad%20bioslo&#382;ek%20na%20cenu%20PHM%20(0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ucek\Documents\soukrom\publikace\2016\petrol%20summit\dopad%20bioslo&#382;ek%20na%20cenu%20PHM%20(0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60128362475393E-2"/>
          <c:y val="0.10017654663022621"/>
          <c:w val="0.93218543914167562"/>
          <c:h val="0.79098139431550274"/>
        </c:manualLayout>
      </c:layout>
      <c:lineChart>
        <c:grouping val="standard"/>
        <c:varyColors val="0"/>
        <c:ser>
          <c:idx val="2"/>
          <c:order val="0"/>
          <c:tx>
            <c:strRef>
              <c:f>BA!$C$5</c:f>
              <c:strCache>
                <c:ptCount val="1"/>
                <c:pt idx="0">
                  <c:v>Premium 10PPM - IP0 ᴓ MĚSÍCE</c:v>
                </c:pt>
              </c:strCache>
            </c:strRef>
          </c:tx>
          <c:spPr>
            <a:ln>
              <a:solidFill>
                <a:srgbClr val="B21832"/>
              </a:solidFill>
            </a:ln>
          </c:spPr>
          <c:marker>
            <c:spPr>
              <a:solidFill>
                <a:srgbClr val="FBBBBB"/>
              </a:solidFill>
              <a:ln>
                <a:solidFill>
                  <a:srgbClr val="FF0000"/>
                </a:solidFill>
              </a:ln>
            </c:spPr>
          </c:marker>
          <c:cat>
            <c:numRef>
              <c:f>BA!$B$7:$B$90</c:f>
              <c:numCache>
                <c:formatCode>[$-405]mmmm\ 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BA!$C$6:$C$90</c:f>
              <c:numCache>
                <c:formatCode>#,##0.00</c:formatCode>
                <c:ptCount val="85"/>
                <c:pt idx="1">
                  <c:v>9.77</c:v>
                </c:pt>
                <c:pt idx="2">
                  <c:v>9.9499999999999993</c:v>
                </c:pt>
                <c:pt idx="3">
                  <c:v>10.96</c:v>
                </c:pt>
                <c:pt idx="4">
                  <c:v>11.27</c:v>
                </c:pt>
                <c:pt idx="5">
                  <c:v>10.95</c:v>
                </c:pt>
                <c:pt idx="6">
                  <c:v>11.149999999999999</c:v>
                </c:pt>
                <c:pt idx="7">
                  <c:v>10.350000000000001</c:v>
                </c:pt>
                <c:pt idx="8">
                  <c:v>10.039999999999999</c:v>
                </c:pt>
                <c:pt idx="9">
                  <c:v>9.98</c:v>
                </c:pt>
                <c:pt idx="10">
                  <c:v>10.129999999999999</c:v>
                </c:pt>
                <c:pt idx="11">
                  <c:v>10.46</c:v>
                </c:pt>
                <c:pt idx="12">
                  <c:v>11.989999999999998</c:v>
                </c:pt>
                <c:pt idx="13">
                  <c:v>11.92</c:v>
                </c:pt>
                <c:pt idx="14">
                  <c:v>12.09</c:v>
                </c:pt>
                <c:pt idx="15">
                  <c:v>13.06</c:v>
                </c:pt>
                <c:pt idx="16">
                  <c:v>14.08</c:v>
                </c:pt>
                <c:pt idx="17">
                  <c:v>13.72</c:v>
                </c:pt>
                <c:pt idx="18">
                  <c:v>12.83</c:v>
                </c:pt>
                <c:pt idx="19">
                  <c:v>13.64</c:v>
                </c:pt>
                <c:pt idx="20">
                  <c:v>12.93</c:v>
                </c:pt>
                <c:pt idx="21">
                  <c:v>13.63</c:v>
                </c:pt>
                <c:pt idx="22">
                  <c:v>13.13</c:v>
                </c:pt>
                <c:pt idx="23">
                  <c:v>13.07</c:v>
                </c:pt>
                <c:pt idx="24">
                  <c:v>13.43</c:v>
                </c:pt>
                <c:pt idx="25">
                  <c:v>14.57</c:v>
                </c:pt>
                <c:pt idx="26">
                  <c:v>15.11</c:v>
                </c:pt>
                <c:pt idx="27">
                  <c:v>16.29</c:v>
                </c:pt>
                <c:pt idx="28">
                  <c:v>16.34</c:v>
                </c:pt>
                <c:pt idx="29">
                  <c:v>15.23</c:v>
                </c:pt>
                <c:pt idx="30">
                  <c:v>14.33</c:v>
                </c:pt>
                <c:pt idx="31">
                  <c:v>15.42</c:v>
                </c:pt>
                <c:pt idx="32">
                  <c:v>16.55</c:v>
                </c:pt>
                <c:pt idx="33">
                  <c:v>16.29</c:v>
                </c:pt>
                <c:pt idx="34">
                  <c:v>14.94</c:v>
                </c:pt>
                <c:pt idx="35">
                  <c:v>15.07</c:v>
                </c:pt>
                <c:pt idx="36">
                  <c:v>14.2</c:v>
                </c:pt>
                <c:pt idx="37">
                  <c:v>14.86</c:v>
                </c:pt>
                <c:pt idx="38">
                  <c:v>15.81</c:v>
                </c:pt>
                <c:pt idx="39">
                  <c:v>14.99</c:v>
                </c:pt>
                <c:pt idx="40">
                  <c:v>14.27</c:v>
                </c:pt>
                <c:pt idx="41">
                  <c:v>14.39</c:v>
                </c:pt>
                <c:pt idx="42">
                  <c:v>14.24</c:v>
                </c:pt>
                <c:pt idx="43">
                  <c:v>15.16</c:v>
                </c:pt>
                <c:pt idx="44">
                  <c:v>15.05</c:v>
                </c:pt>
                <c:pt idx="45">
                  <c:v>14.33</c:v>
                </c:pt>
                <c:pt idx="46">
                  <c:v>13.33</c:v>
                </c:pt>
                <c:pt idx="47">
                  <c:v>14.06</c:v>
                </c:pt>
                <c:pt idx="48">
                  <c:v>14.5</c:v>
                </c:pt>
                <c:pt idx="49">
                  <c:v>14.35</c:v>
                </c:pt>
                <c:pt idx="50">
                  <c:v>14.72</c:v>
                </c:pt>
                <c:pt idx="51">
                  <c:v>14.48</c:v>
                </c:pt>
                <c:pt idx="52">
                  <c:v>15.29</c:v>
                </c:pt>
                <c:pt idx="53">
                  <c:v>15.16</c:v>
                </c:pt>
                <c:pt idx="54">
                  <c:v>15.85</c:v>
                </c:pt>
                <c:pt idx="55">
                  <c:v>15.58</c:v>
                </c:pt>
                <c:pt idx="56">
                  <c:v>15.02</c:v>
                </c:pt>
                <c:pt idx="57">
                  <c:v>15.33</c:v>
                </c:pt>
                <c:pt idx="58">
                  <c:v>13.74</c:v>
                </c:pt>
                <c:pt idx="59">
                  <c:v>12.79</c:v>
                </c:pt>
                <c:pt idx="60">
                  <c:v>9.61</c:v>
                </c:pt>
                <c:pt idx="61">
                  <c:v>8.61</c:v>
                </c:pt>
                <c:pt idx="62">
                  <c:v>10.41</c:v>
                </c:pt>
                <c:pt idx="63">
                  <c:v>11.5</c:v>
                </c:pt>
                <c:pt idx="64">
                  <c:v>12.19</c:v>
                </c:pt>
                <c:pt idx="65">
                  <c:v>12.54</c:v>
                </c:pt>
                <c:pt idx="66">
                  <c:v>12.88</c:v>
                </c:pt>
                <c:pt idx="67">
                  <c:v>12.77</c:v>
                </c:pt>
                <c:pt idx="68">
                  <c:v>10.71</c:v>
                </c:pt>
                <c:pt idx="69">
                  <c:v>9.49</c:v>
                </c:pt>
                <c:pt idx="70">
                  <c:v>8.73</c:v>
                </c:pt>
                <c:pt idx="71">
                  <c:v>9.07</c:v>
                </c:pt>
                <c:pt idx="72">
                  <c:v>8.0500000000000007</c:v>
                </c:pt>
                <c:pt idx="73">
                  <c:v>7.35</c:v>
                </c:pt>
                <c:pt idx="74">
                  <c:v>6.49</c:v>
                </c:pt>
                <c:pt idx="75">
                  <c:v>7.63</c:v>
                </c:pt>
                <c:pt idx="76">
                  <c:v>8.74</c:v>
                </c:pt>
                <c:pt idx="77">
                  <c:v>9.2200000000000006</c:v>
                </c:pt>
                <c:pt idx="78">
                  <c:v>9.34</c:v>
                </c:pt>
                <c:pt idx="79">
                  <c:v>8.3699999999999992</c:v>
                </c:pt>
                <c:pt idx="80">
                  <c:v>8.58</c:v>
                </c:pt>
                <c:pt idx="81">
                  <c:v>8.9600000000000009</c:v>
                </c:pt>
              </c:numCache>
            </c:numRef>
          </c:val>
          <c:smooth val="0"/>
          <c:extLst>
            <c:ext xmlns:c16="http://schemas.microsoft.com/office/drawing/2014/chart" uri="{C3380CC4-5D6E-409C-BE32-E72D297353CC}">
              <c16:uniqueId val="{00000000-68D4-4011-92D0-BD576189404B}"/>
            </c:ext>
          </c:extLst>
        </c:ser>
        <c:ser>
          <c:idx val="3"/>
          <c:order val="1"/>
          <c:tx>
            <c:strRef>
              <c:f>BA!$D$5</c:f>
              <c:strCache>
                <c:ptCount val="1"/>
                <c:pt idx="0">
                  <c:v>Fuel Grade Ethanol - IP0 ᴓ MĚSÍCE</c:v>
                </c:pt>
              </c:strCache>
            </c:strRef>
          </c:tx>
          <c:spPr>
            <a:ln>
              <a:solidFill>
                <a:srgbClr val="3072C2"/>
              </a:solidFill>
            </a:ln>
          </c:spPr>
          <c:marker>
            <c:symbol val="circle"/>
            <c:size val="7"/>
            <c:spPr>
              <a:solidFill>
                <a:srgbClr val="4F81BD">
                  <a:lumMod val="20000"/>
                  <a:lumOff val="80000"/>
                </a:srgbClr>
              </a:solidFill>
              <a:ln>
                <a:solidFill>
                  <a:srgbClr val="3072C2"/>
                </a:solidFill>
              </a:ln>
            </c:spPr>
          </c:marker>
          <c:cat>
            <c:numRef>
              <c:f>BA!$B$7:$B$90</c:f>
              <c:numCache>
                <c:formatCode>[$-405]mmmm\ 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BA!$D$6:$D$90</c:f>
              <c:numCache>
                <c:formatCode>#,##0.00</c:formatCode>
                <c:ptCount val="85"/>
                <c:pt idx="1">
                  <c:v>14.82</c:v>
                </c:pt>
                <c:pt idx="2">
                  <c:v>13.87</c:v>
                </c:pt>
                <c:pt idx="3">
                  <c:v>11.58</c:v>
                </c:pt>
                <c:pt idx="4">
                  <c:v>10.93</c:v>
                </c:pt>
                <c:pt idx="5">
                  <c:v>11.99</c:v>
                </c:pt>
                <c:pt idx="6">
                  <c:v>12.24</c:v>
                </c:pt>
                <c:pt idx="7">
                  <c:v>12.76</c:v>
                </c:pt>
                <c:pt idx="8">
                  <c:v>13.61</c:v>
                </c:pt>
                <c:pt idx="9">
                  <c:v>15.53</c:v>
                </c:pt>
                <c:pt idx="10">
                  <c:v>14.74</c:v>
                </c:pt>
                <c:pt idx="11">
                  <c:v>14.83</c:v>
                </c:pt>
                <c:pt idx="12">
                  <c:v>14.48</c:v>
                </c:pt>
                <c:pt idx="13">
                  <c:v>14.86</c:v>
                </c:pt>
                <c:pt idx="14">
                  <c:v>15.45</c:v>
                </c:pt>
                <c:pt idx="15">
                  <c:v>15.36</c:v>
                </c:pt>
                <c:pt idx="16">
                  <c:v>14.94</c:v>
                </c:pt>
                <c:pt idx="17">
                  <c:v>15.27</c:v>
                </c:pt>
                <c:pt idx="18">
                  <c:v>15.14</c:v>
                </c:pt>
                <c:pt idx="19">
                  <c:v>15.16</c:v>
                </c:pt>
                <c:pt idx="20">
                  <c:v>15.08</c:v>
                </c:pt>
                <c:pt idx="21">
                  <c:v>15.35</c:v>
                </c:pt>
                <c:pt idx="22">
                  <c:v>15.25</c:v>
                </c:pt>
                <c:pt idx="23">
                  <c:v>15.05</c:v>
                </c:pt>
                <c:pt idx="24">
                  <c:v>14.28</c:v>
                </c:pt>
                <c:pt idx="25">
                  <c:v>14.74</c:v>
                </c:pt>
                <c:pt idx="26">
                  <c:v>14.24</c:v>
                </c:pt>
                <c:pt idx="27">
                  <c:v>14.31</c:v>
                </c:pt>
                <c:pt idx="28">
                  <c:v>14.72</c:v>
                </c:pt>
                <c:pt idx="29">
                  <c:v>15.1</c:v>
                </c:pt>
                <c:pt idx="30">
                  <c:v>15.39</c:v>
                </c:pt>
                <c:pt idx="31">
                  <c:v>17.850000000000001</c:v>
                </c:pt>
                <c:pt idx="32">
                  <c:v>18.18</c:v>
                </c:pt>
                <c:pt idx="33">
                  <c:v>17.809999999999999</c:v>
                </c:pt>
                <c:pt idx="34">
                  <c:v>16.690000000000001</c:v>
                </c:pt>
                <c:pt idx="35">
                  <c:v>17.850000000000001</c:v>
                </c:pt>
                <c:pt idx="36">
                  <c:v>16</c:v>
                </c:pt>
                <c:pt idx="37">
                  <c:v>16.16</c:v>
                </c:pt>
                <c:pt idx="38">
                  <c:v>16.28</c:v>
                </c:pt>
                <c:pt idx="39">
                  <c:v>16.02</c:v>
                </c:pt>
                <c:pt idx="40">
                  <c:v>16.32</c:v>
                </c:pt>
                <c:pt idx="41">
                  <c:v>16.940000000000001</c:v>
                </c:pt>
                <c:pt idx="42">
                  <c:v>16.239999999999998</c:v>
                </c:pt>
                <c:pt idx="43">
                  <c:v>16.54</c:v>
                </c:pt>
                <c:pt idx="44">
                  <c:v>15.6</c:v>
                </c:pt>
                <c:pt idx="45">
                  <c:v>15.15</c:v>
                </c:pt>
                <c:pt idx="46">
                  <c:v>15.33</c:v>
                </c:pt>
                <c:pt idx="47">
                  <c:v>14.53</c:v>
                </c:pt>
                <c:pt idx="48">
                  <c:v>13.53</c:v>
                </c:pt>
                <c:pt idx="49">
                  <c:v>12.99</c:v>
                </c:pt>
                <c:pt idx="50">
                  <c:v>12.64</c:v>
                </c:pt>
                <c:pt idx="51">
                  <c:v>13.79</c:v>
                </c:pt>
                <c:pt idx="52">
                  <c:v>13.39</c:v>
                </c:pt>
                <c:pt idx="53">
                  <c:v>13.31</c:v>
                </c:pt>
                <c:pt idx="54">
                  <c:v>13.24</c:v>
                </c:pt>
                <c:pt idx="55">
                  <c:v>12.32</c:v>
                </c:pt>
                <c:pt idx="56">
                  <c:v>13.66</c:v>
                </c:pt>
                <c:pt idx="57">
                  <c:v>14.79</c:v>
                </c:pt>
                <c:pt idx="58">
                  <c:v>13.54</c:v>
                </c:pt>
                <c:pt idx="59">
                  <c:v>12.63</c:v>
                </c:pt>
                <c:pt idx="60">
                  <c:v>12.65</c:v>
                </c:pt>
                <c:pt idx="61">
                  <c:v>12.19</c:v>
                </c:pt>
                <c:pt idx="62">
                  <c:v>12.27</c:v>
                </c:pt>
                <c:pt idx="63">
                  <c:v>14.13</c:v>
                </c:pt>
                <c:pt idx="64">
                  <c:v>15.41</c:v>
                </c:pt>
                <c:pt idx="65">
                  <c:v>14.9</c:v>
                </c:pt>
                <c:pt idx="66">
                  <c:v>15.2</c:v>
                </c:pt>
                <c:pt idx="67">
                  <c:v>15.57</c:v>
                </c:pt>
                <c:pt idx="68">
                  <c:v>15.74</c:v>
                </c:pt>
                <c:pt idx="69">
                  <c:v>15.74</c:v>
                </c:pt>
                <c:pt idx="70">
                  <c:v>15.67</c:v>
                </c:pt>
                <c:pt idx="71">
                  <c:v>17.420000000000002</c:v>
                </c:pt>
                <c:pt idx="72">
                  <c:v>16.600000000000001</c:v>
                </c:pt>
                <c:pt idx="73">
                  <c:v>15.54</c:v>
                </c:pt>
                <c:pt idx="74">
                  <c:v>13.81</c:v>
                </c:pt>
                <c:pt idx="75">
                  <c:v>12.4</c:v>
                </c:pt>
                <c:pt idx="76">
                  <c:v>12.59</c:v>
                </c:pt>
                <c:pt idx="77">
                  <c:v>15.08</c:v>
                </c:pt>
                <c:pt idx="78">
                  <c:v>15.2</c:v>
                </c:pt>
                <c:pt idx="79">
                  <c:v>14.25</c:v>
                </c:pt>
                <c:pt idx="80">
                  <c:v>12.52</c:v>
                </c:pt>
                <c:pt idx="81">
                  <c:v>12.39</c:v>
                </c:pt>
              </c:numCache>
            </c:numRef>
          </c:val>
          <c:smooth val="0"/>
          <c:extLst>
            <c:ext xmlns:c16="http://schemas.microsoft.com/office/drawing/2014/chart" uri="{C3380CC4-5D6E-409C-BE32-E72D297353CC}">
              <c16:uniqueId val="{00000001-68D4-4011-92D0-BD576189404B}"/>
            </c:ext>
          </c:extLst>
        </c:ser>
        <c:dLbls>
          <c:showLegendKey val="0"/>
          <c:showVal val="0"/>
          <c:showCatName val="0"/>
          <c:showSerName val="0"/>
          <c:showPercent val="0"/>
          <c:showBubbleSize val="0"/>
        </c:dLbls>
        <c:hiLowLines>
          <c:spPr>
            <a:ln>
              <a:solidFill>
                <a:schemeClr val="bg1">
                  <a:lumMod val="75000"/>
                </a:schemeClr>
              </a:solidFill>
            </a:ln>
          </c:spPr>
        </c:hiLowLines>
        <c:marker val="1"/>
        <c:smooth val="0"/>
        <c:axId val="476235544"/>
        <c:axId val="476235936"/>
      </c:lineChart>
      <c:dateAx>
        <c:axId val="476235544"/>
        <c:scaling>
          <c:orientation val="minMax"/>
        </c:scaling>
        <c:delete val="0"/>
        <c:axPos val="b"/>
        <c:numFmt formatCode="[$-405]mmmm\ yy;@" sourceLinked="1"/>
        <c:majorTickMark val="out"/>
        <c:minorTickMark val="none"/>
        <c:tickLblPos val="nextTo"/>
        <c:txPr>
          <a:bodyPr rot="-3900000"/>
          <a:lstStyle/>
          <a:p>
            <a:pPr>
              <a:defRPr sz="800"/>
            </a:pPr>
            <a:endParaRPr lang="cs-CZ"/>
          </a:p>
        </c:txPr>
        <c:crossAx val="476235936"/>
        <c:crosses val="autoZero"/>
        <c:auto val="1"/>
        <c:lblOffset val="100"/>
        <c:baseTimeUnit val="months"/>
      </c:dateAx>
      <c:valAx>
        <c:axId val="476235936"/>
        <c:scaling>
          <c:orientation val="minMax"/>
          <c:min val="6"/>
        </c:scaling>
        <c:delete val="0"/>
        <c:axPos val="l"/>
        <c:majorGridlines>
          <c:spPr>
            <a:ln>
              <a:solidFill>
                <a:sysClr val="window" lastClr="FFFFFF">
                  <a:lumMod val="75000"/>
                  <a:alpha val="50000"/>
                </a:sysClr>
              </a:solidFill>
            </a:ln>
          </c:spPr>
        </c:majorGridlines>
        <c:numFmt formatCode="#,##0.00\ &quot;Kč&quot;" sourceLinked="0"/>
        <c:majorTickMark val="out"/>
        <c:minorTickMark val="none"/>
        <c:tickLblPos val="nextTo"/>
        <c:txPr>
          <a:bodyPr/>
          <a:lstStyle/>
          <a:p>
            <a:pPr>
              <a:defRPr sz="700"/>
            </a:pPr>
            <a:endParaRPr lang="cs-CZ"/>
          </a:p>
        </c:txPr>
        <c:crossAx val="476235544"/>
        <c:crosses val="autoZero"/>
        <c:crossBetween val="between"/>
        <c:majorUnit val="1"/>
      </c:valAx>
      <c:spPr>
        <a:gradFill>
          <a:gsLst>
            <a:gs pos="96000">
              <a:sysClr val="window" lastClr="FFFFFF"/>
            </a:gs>
            <a:gs pos="100000">
              <a:schemeClr val="accent5">
                <a:lumMod val="75000"/>
              </a:schemeClr>
            </a:gs>
          </a:gsLst>
          <a:lin ang="5400000" scaled="1"/>
        </a:gradFill>
      </c:spPr>
    </c:plotArea>
    <c:legend>
      <c:legendPos val="t"/>
      <c:layout>
        <c:manualLayout>
          <c:xMode val="edge"/>
          <c:yMode val="edge"/>
          <c:x val="0"/>
          <c:y val="2.1229436938309588E-3"/>
          <c:w val="0.99872473762236302"/>
          <c:h val="6.1744179068199526E-2"/>
        </c:manualLayout>
      </c:layout>
      <c:overlay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cs-CZ"/>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60128362475393E-2"/>
          <c:y val="0.10017654663022622"/>
          <c:w val="0.93218543914167562"/>
          <c:h val="0.79098139431550274"/>
        </c:manualLayout>
      </c:layout>
      <c:lineChart>
        <c:grouping val="standard"/>
        <c:varyColors val="0"/>
        <c:ser>
          <c:idx val="0"/>
          <c:order val="0"/>
          <c:tx>
            <c:strRef>
              <c:f>MN!$C$5</c:f>
              <c:strCache>
                <c:ptCount val="1"/>
                <c:pt idx="0">
                  <c:v>Diesel 
10PPM - IP0 ᴓ MĚSÍCE</c:v>
                </c:pt>
              </c:strCache>
            </c:strRef>
          </c:tx>
          <c:spPr>
            <a:ln w="31750">
              <a:solidFill>
                <a:srgbClr val="3072C2"/>
              </a:solidFill>
            </a:ln>
          </c:spPr>
          <c:marker>
            <c:spPr>
              <a:solidFill>
                <a:schemeClr val="accent1">
                  <a:lumMod val="20000"/>
                  <a:lumOff val="80000"/>
                </a:schemeClr>
              </a:solidFill>
            </c:spPr>
          </c:marker>
          <c:cat>
            <c:numRef>
              <c:f>MN!$B$7:$B$90</c:f>
              <c:numCache>
                <c:formatCode>[$-405]mmmm\ 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MN!$C$7:$C$90</c:f>
              <c:numCache>
                <c:formatCode>#,##0.00</c:formatCode>
                <c:ptCount val="84"/>
                <c:pt idx="0">
                  <c:v>9.86</c:v>
                </c:pt>
                <c:pt idx="1">
                  <c:v>9.91</c:v>
                </c:pt>
                <c:pt idx="2">
                  <c:v>10.7</c:v>
                </c:pt>
                <c:pt idx="3">
                  <c:v>11.58</c:v>
                </c:pt>
                <c:pt idx="4">
                  <c:v>11.49</c:v>
                </c:pt>
                <c:pt idx="5">
                  <c:v>11.83</c:v>
                </c:pt>
                <c:pt idx="6">
                  <c:v>10.86</c:v>
                </c:pt>
                <c:pt idx="7">
                  <c:v>10.87</c:v>
                </c:pt>
                <c:pt idx="8">
                  <c:v>10.95</c:v>
                </c:pt>
                <c:pt idx="9">
                  <c:v>10.94</c:v>
                </c:pt>
                <c:pt idx="10">
                  <c:v>11.39</c:v>
                </c:pt>
                <c:pt idx="11">
                  <c:v>12.66</c:v>
                </c:pt>
                <c:pt idx="12">
                  <c:v>12.89</c:v>
                </c:pt>
                <c:pt idx="13">
                  <c:v>13.48</c:v>
                </c:pt>
                <c:pt idx="14">
                  <c:v>14.63</c:v>
                </c:pt>
                <c:pt idx="15">
                  <c:v>14.7</c:v>
                </c:pt>
                <c:pt idx="16">
                  <c:v>13.72</c:v>
                </c:pt>
                <c:pt idx="17">
                  <c:v>13.8</c:v>
                </c:pt>
                <c:pt idx="18">
                  <c:v>14.33</c:v>
                </c:pt>
                <c:pt idx="19">
                  <c:v>13.63</c:v>
                </c:pt>
                <c:pt idx="20">
                  <c:v>14.42</c:v>
                </c:pt>
                <c:pt idx="21">
                  <c:v>15.01</c:v>
                </c:pt>
                <c:pt idx="22">
                  <c:v>15.84</c:v>
                </c:pt>
                <c:pt idx="23">
                  <c:v>15.38</c:v>
                </c:pt>
                <c:pt idx="24">
                  <c:v>16.239999999999998</c:v>
                </c:pt>
                <c:pt idx="25">
                  <c:v>16.28</c:v>
                </c:pt>
                <c:pt idx="26">
                  <c:v>16.48</c:v>
                </c:pt>
                <c:pt idx="27">
                  <c:v>16.28</c:v>
                </c:pt>
                <c:pt idx="28">
                  <c:v>15.85</c:v>
                </c:pt>
                <c:pt idx="29">
                  <c:v>14.87</c:v>
                </c:pt>
                <c:pt idx="30">
                  <c:v>16.100000000000001</c:v>
                </c:pt>
                <c:pt idx="31">
                  <c:v>16.97</c:v>
                </c:pt>
                <c:pt idx="32">
                  <c:v>16.61</c:v>
                </c:pt>
                <c:pt idx="33">
                  <c:v>16.670000000000002</c:v>
                </c:pt>
                <c:pt idx="34">
                  <c:v>17.88</c:v>
                </c:pt>
                <c:pt idx="35">
                  <c:v>15.36</c:v>
                </c:pt>
                <c:pt idx="36">
                  <c:v>15.83</c:v>
                </c:pt>
                <c:pt idx="37">
                  <c:v>16.28</c:v>
                </c:pt>
                <c:pt idx="38">
                  <c:v>15.71</c:v>
                </c:pt>
                <c:pt idx="39">
                  <c:v>14.9</c:v>
                </c:pt>
                <c:pt idx="40">
                  <c:v>14.89</c:v>
                </c:pt>
                <c:pt idx="41">
                  <c:v>14.8</c:v>
                </c:pt>
                <c:pt idx="42">
                  <c:v>15.57</c:v>
                </c:pt>
                <c:pt idx="43">
                  <c:v>15.65</c:v>
                </c:pt>
                <c:pt idx="44">
                  <c:v>15.75</c:v>
                </c:pt>
                <c:pt idx="45">
                  <c:v>15.04</c:v>
                </c:pt>
                <c:pt idx="46">
                  <c:v>15.65</c:v>
                </c:pt>
                <c:pt idx="47">
                  <c:v>16.14</c:v>
                </c:pt>
                <c:pt idx="48">
                  <c:v>15.76</c:v>
                </c:pt>
                <c:pt idx="49">
                  <c:v>15.86</c:v>
                </c:pt>
                <c:pt idx="50">
                  <c:v>15.36</c:v>
                </c:pt>
                <c:pt idx="51">
                  <c:v>15.54</c:v>
                </c:pt>
                <c:pt idx="52">
                  <c:v>15.53</c:v>
                </c:pt>
                <c:pt idx="53">
                  <c:v>15.72</c:v>
                </c:pt>
                <c:pt idx="54">
                  <c:v>15.48</c:v>
                </c:pt>
                <c:pt idx="55">
                  <c:v>15.6</c:v>
                </c:pt>
                <c:pt idx="56">
                  <c:v>15.33</c:v>
                </c:pt>
                <c:pt idx="57">
                  <c:v>14.27</c:v>
                </c:pt>
                <c:pt idx="58">
                  <c:v>13.67</c:v>
                </c:pt>
                <c:pt idx="59">
                  <c:v>11.11</c:v>
                </c:pt>
                <c:pt idx="60">
                  <c:v>9.7200000000000006</c:v>
                </c:pt>
                <c:pt idx="61">
                  <c:v>11.68</c:v>
                </c:pt>
                <c:pt idx="62">
                  <c:v>11.61</c:v>
                </c:pt>
                <c:pt idx="63">
                  <c:v>12.09</c:v>
                </c:pt>
                <c:pt idx="64">
                  <c:v>12.46</c:v>
                </c:pt>
                <c:pt idx="65">
                  <c:v>11.91</c:v>
                </c:pt>
                <c:pt idx="66">
                  <c:v>10.82</c:v>
                </c:pt>
                <c:pt idx="67">
                  <c:v>9.43</c:v>
                </c:pt>
                <c:pt idx="68">
                  <c:v>9.49</c:v>
                </c:pt>
                <c:pt idx="69">
                  <c:v>9.83</c:v>
                </c:pt>
                <c:pt idx="70">
                  <c:v>9.1999999999999993</c:v>
                </c:pt>
                <c:pt idx="71">
                  <c:v>7.27</c:v>
                </c:pt>
                <c:pt idx="72">
                  <c:v>5.98</c:v>
                </c:pt>
                <c:pt idx="73">
                  <c:v>6.19</c:v>
                </c:pt>
                <c:pt idx="74">
                  <c:v>7.23</c:v>
                </c:pt>
                <c:pt idx="75">
                  <c:v>7.43</c:v>
                </c:pt>
                <c:pt idx="76">
                  <c:v>8.52</c:v>
                </c:pt>
                <c:pt idx="77">
                  <c:v>9</c:v>
                </c:pt>
                <c:pt idx="78">
                  <c:v>8.27</c:v>
                </c:pt>
                <c:pt idx="79">
                  <c:v>8.23</c:v>
                </c:pt>
                <c:pt idx="80">
                  <c:v>8.48</c:v>
                </c:pt>
              </c:numCache>
            </c:numRef>
          </c:val>
          <c:smooth val="0"/>
          <c:extLst>
            <c:ext xmlns:c16="http://schemas.microsoft.com/office/drawing/2014/chart" uri="{C3380CC4-5D6E-409C-BE32-E72D297353CC}">
              <c16:uniqueId val="{00000000-276A-4AE9-9EBC-5949A82F1C1F}"/>
            </c:ext>
          </c:extLst>
        </c:ser>
        <c:ser>
          <c:idx val="1"/>
          <c:order val="1"/>
          <c:tx>
            <c:strRef>
              <c:f>MN!$D$5</c:f>
              <c:strCache>
                <c:ptCount val="1"/>
                <c:pt idx="0">
                  <c:v>BIODIESEL FAME RED - 10IP0 ᴓ MĚSÍCE</c:v>
                </c:pt>
              </c:strCache>
            </c:strRef>
          </c:tx>
          <c:spPr>
            <a:ln>
              <a:solidFill>
                <a:srgbClr val="DDB215"/>
              </a:solidFill>
            </a:ln>
          </c:spPr>
          <c:marker>
            <c:symbol val="circle"/>
            <c:size val="7"/>
            <c:spPr>
              <a:solidFill>
                <a:srgbClr val="FFFF00"/>
              </a:solidFill>
            </c:spPr>
          </c:marker>
          <c:cat>
            <c:numRef>
              <c:f>MN!$B$7:$B$90</c:f>
              <c:numCache>
                <c:formatCode>[$-405]mmmm\ 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MN!$D$7:$D$90</c:f>
              <c:numCache>
                <c:formatCode>#,##0.00</c:formatCode>
                <c:ptCount val="84"/>
                <c:pt idx="0">
                  <c:v>16.03</c:v>
                </c:pt>
                <c:pt idx="1">
                  <c:v>16.07</c:v>
                </c:pt>
                <c:pt idx="2">
                  <c:v>16.16</c:v>
                </c:pt>
                <c:pt idx="3">
                  <c:v>15.75</c:v>
                </c:pt>
                <c:pt idx="4">
                  <c:v>16.170000000000002</c:v>
                </c:pt>
                <c:pt idx="5">
                  <c:v>17.329999999999998</c:v>
                </c:pt>
                <c:pt idx="6">
                  <c:v>17.02</c:v>
                </c:pt>
                <c:pt idx="7">
                  <c:v>17.96</c:v>
                </c:pt>
                <c:pt idx="8">
                  <c:v>18.11</c:v>
                </c:pt>
                <c:pt idx="9">
                  <c:v>18.77</c:v>
                </c:pt>
                <c:pt idx="10">
                  <c:v>20.81</c:v>
                </c:pt>
                <c:pt idx="11">
                  <c:v>23.79</c:v>
                </c:pt>
                <c:pt idx="12">
                  <c:v>23.72</c:v>
                </c:pt>
                <c:pt idx="13">
                  <c:v>22.87</c:v>
                </c:pt>
                <c:pt idx="14">
                  <c:v>22.21</c:v>
                </c:pt>
                <c:pt idx="15">
                  <c:v>22.3</c:v>
                </c:pt>
                <c:pt idx="16">
                  <c:v>22.07</c:v>
                </c:pt>
                <c:pt idx="17">
                  <c:v>22.26</c:v>
                </c:pt>
                <c:pt idx="18">
                  <c:v>22.32</c:v>
                </c:pt>
                <c:pt idx="19">
                  <c:v>21.88</c:v>
                </c:pt>
                <c:pt idx="20">
                  <c:v>22.62</c:v>
                </c:pt>
                <c:pt idx="21">
                  <c:v>22.17</c:v>
                </c:pt>
                <c:pt idx="22">
                  <c:v>23.55</c:v>
                </c:pt>
                <c:pt idx="23">
                  <c:v>23.5</c:v>
                </c:pt>
                <c:pt idx="24">
                  <c:v>23.12</c:v>
                </c:pt>
                <c:pt idx="25">
                  <c:v>22.31</c:v>
                </c:pt>
                <c:pt idx="26">
                  <c:v>21.35</c:v>
                </c:pt>
                <c:pt idx="27">
                  <c:v>21.69</c:v>
                </c:pt>
                <c:pt idx="28">
                  <c:v>21.69</c:v>
                </c:pt>
                <c:pt idx="29">
                  <c:v>21.61</c:v>
                </c:pt>
                <c:pt idx="30">
                  <c:v>22.61</c:v>
                </c:pt>
                <c:pt idx="31">
                  <c:v>22.4</c:v>
                </c:pt>
                <c:pt idx="32">
                  <c:v>22.09</c:v>
                </c:pt>
                <c:pt idx="33">
                  <c:v>20.87</c:v>
                </c:pt>
                <c:pt idx="34">
                  <c:v>21.19</c:v>
                </c:pt>
                <c:pt idx="35">
                  <c:v>20.78</c:v>
                </c:pt>
                <c:pt idx="36">
                  <c:v>21.14</c:v>
                </c:pt>
                <c:pt idx="37">
                  <c:v>21.32</c:v>
                </c:pt>
                <c:pt idx="38">
                  <c:v>20.88</c:v>
                </c:pt>
                <c:pt idx="39">
                  <c:v>19.57</c:v>
                </c:pt>
                <c:pt idx="40">
                  <c:v>20.100000000000001</c:v>
                </c:pt>
                <c:pt idx="41">
                  <c:v>20.45</c:v>
                </c:pt>
                <c:pt idx="42">
                  <c:v>20.07</c:v>
                </c:pt>
                <c:pt idx="43">
                  <c:v>20.12</c:v>
                </c:pt>
                <c:pt idx="44">
                  <c:v>20.32</c:v>
                </c:pt>
                <c:pt idx="45">
                  <c:v>19.66</c:v>
                </c:pt>
                <c:pt idx="46">
                  <c:v>20.03</c:v>
                </c:pt>
                <c:pt idx="47">
                  <c:v>19.84</c:v>
                </c:pt>
                <c:pt idx="48">
                  <c:v>18.68</c:v>
                </c:pt>
                <c:pt idx="49">
                  <c:v>19.2</c:v>
                </c:pt>
                <c:pt idx="50">
                  <c:v>19.399999999999999</c:v>
                </c:pt>
                <c:pt idx="51">
                  <c:v>19.43</c:v>
                </c:pt>
                <c:pt idx="52">
                  <c:v>18.79</c:v>
                </c:pt>
                <c:pt idx="53">
                  <c:v>18.78</c:v>
                </c:pt>
                <c:pt idx="54">
                  <c:v>18.05</c:v>
                </c:pt>
                <c:pt idx="55">
                  <c:v>18.32</c:v>
                </c:pt>
                <c:pt idx="56">
                  <c:v>18.11</c:v>
                </c:pt>
                <c:pt idx="57">
                  <c:v>18.170000000000002</c:v>
                </c:pt>
                <c:pt idx="58">
                  <c:v>18.329999999999998</c:v>
                </c:pt>
                <c:pt idx="59">
                  <c:v>17.78</c:v>
                </c:pt>
                <c:pt idx="60">
                  <c:v>17.850000000000001</c:v>
                </c:pt>
                <c:pt idx="61">
                  <c:v>17.420000000000002</c:v>
                </c:pt>
                <c:pt idx="62">
                  <c:v>17.809999999999999</c:v>
                </c:pt>
                <c:pt idx="63">
                  <c:v>17.79</c:v>
                </c:pt>
                <c:pt idx="64">
                  <c:v>17.77</c:v>
                </c:pt>
                <c:pt idx="65">
                  <c:v>19.14</c:v>
                </c:pt>
                <c:pt idx="66">
                  <c:v>18.45</c:v>
                </c:pt>
                <c:pt idx="67">
                  <c:v>18.079999999999998</c:v>
                </c:pt>
                <c:pt idx="68">
                  <c:v>18.3</c:v>
                </c:pt>
                <c:pt idx="69">
                  <c:v>19.3</c:v>
                </c:pt>
                <c:pt idx="70">
                  <c:v>19.43</c:v>
                </c:pt>
                <c:pt idx="71">
                  <c:v>19.47</c:v>
                </c:pt>
                <c:pt idx="72">
                  <c:v>18.53</c:v>
                </c:pt>
                <c:pt idx="73">
                  <c:v>17.71</c:v>
                </c:pt>
                <c:pt idx="74">
                  <c:v>17.71</c:v>
                </c:pt>
                <c:pt idx="75">
                  <c:v>18.29</c:v>
                </c:pt>
                <c:pt idx="76">
                  <c:v>18.27</c:v>
                </c:pt>
                <c:pt idx="77">
                  <c:v>18.32</c:v>
                </c:pt>
                <c:pt idx="78">
                  <c:v>17.940000000000001</c:v>
                </c:pt>
                <c:pt idx="79">
                  <c:v>18.920000000000002</c:v>
                </c:pt>
                <c:pt idx="80">
                  <c:v>20.11</c:v>
                </c:pt>
              </c:numCache>
            </c:numRef>
          </c:val>
          <c:smooth val="0"/>
          <c:extLst>
            <c:ext xmlns:c16="http://schemas.microsoft.com/office/drawing/2014/chart" uri="{C3380CC4-5D6E-409C-BE32-E72D297353CC}">
              <c16:uniqueId val="{00000001-276A-4AE9-9EBC-5949A82F1C1F}"/>
            </c:ext>
          </c:extLst>
        </c:ser>
        <c:ser>
          <c:idx val="2"/>
          <c:order val="2"/>
          <c:tx>
            <c:strRef>
              <c:f>MN!$E$5</c:f>
              <c:strCache>
                <c:ptCount val="1"/>
                <c:pt idx="0">
                  <c:v>BIODIESEL FAME  RED 0 - IP0 ᴓ MĚSÍCE</c:v>
                </c:pt>
              </c:strCache>
            </c:strRef>
          </c:tx>
          <c:spPr>
            <a:ln>
              <a:solidFill>
                <a:srgbClr val="76B531"/>
              </a:solidFill>
            </a:ln>
          </c:spPr>
          <c:marker>
            <c:spPr>
              <a:solidFill>
                <a:schemeClr val="accent3">
                  <a:lumMod val="20000"/>
                  <a:lumOff val="80000"/>
                </a:schemeClr>
              </a:solidFill>
            </c:spPr>
          </c:marker>
          <c:cat>
            <c:numRef>
              <c:f>MN!$B$7:$B$90</c:f>
              <c:numCache>
                <c:formatCode>[$-405]mmmm\ 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MN!$E$7:$E$90</c:f>
              <c:numCache>
                <c:formatCode>#,##0.00</c:formatCode>
                <c:ptCount val="84"/>
                <c:pt idx="0">
                  <c:v>14.91</c:v>
                </c:pt>
                <c:pt idx="1">
                  <c:v>15.49</c:v>
                </c:pt>
                <c:pt idx="2">
                  <c:v>15.65</c:v>
                </c:pt>
                <c:pt idx="3">
                  <c:v>15.32</c:v>
                </c:pt>
                <c:pt idx="4">
                  <c:v>15.88</c:v>
                </c:pt>
                <c:pt idx="5">
                  <c:v>16.45</c:v>
                </c:pt>
                <c:pt idx="6">
                  <c:v>16.21</c:v>
                </c:pt>
                <c:pt idx="7">
                  <c:v>17</c:v>
                </c:pt>
                <c:pt idx="8">
                  <c:v>17.399999999999999</c:v>
                </c:pt>
                <c:pt idx="9">
                  <c:v>17.52</c:v>
                </c:pt>
                <c:pt idx="10">
                  <c:v>19.010000000000002</c:v>
                </c:pt>
                <c:pt idx="11">
                  <c:v>20.39</c:v>
                </c:pt>
                <c:pt idx="12">
                  <c:v>21.47</c:v>
                </c:pt>
                <c:pt idx="13">
                  <c:v>21.35</c:v>
                </c:pt>
                <c:pt idx="14">
                  <c:v>21.11</c:v>
                </c:pt>
                <c:pt idx="15">
                  <c:v>21.14</c:v>
                </c:pt>
                <c:pt idx="16">
                  <c:v>20.78</c:v>
                </c:pt>
                <c:pt idx="17">
                  <c:v>20.99</c:v>
                </c:pt>
                <c:pt idx="18">
                  <c:v>21.56</c:v>
                </c:pt>
                <c:pt idx="19">
                  <c:v>21.06</c:v>
                </c:pt>
                <c:pt idx="20">
                  <c:v>21.55</c:v>
                </c:pt>
                <c:pt idx="21">
                  <c:v>19.57</c:v>
                </c:pt>
                <c:pt idx="22">
                  <c:v>20.11</c:v>
                </c:pt>
                <c:pt idx="23">
                  <c:v>20.98</c:v>
                </c:pt>
                <c:pt idx="24">
                  <c:v>21.59</c:v>
                </c:pt>
                <c:pt idx="25">
                  <c:v>21</c:v>
                </c:pt>
                <c:pt idx="26">
                  <c:v>20.079999999999998</c:v>
                </c:pt>
                <c:pt idx="27">
                  <c:v>19.96</c:v>
                </c:pt>
                <c:pt idx="28">
                  <c:v>19.72</c:v>
                </c:pt>
                <c:pt idx="29">
                  <c:v>20.04</c:v>
                </c:pt>
                <c:pt idx="30">
                  <c:v>21.09</c:v>
                </c:pt>
                <c:pt idx="31">
                  <c:v>21.17</c:v>
                </c:pt>
                <c:pt idx="32">
                  <c:v>20.53</c:v>
                </c:pt>
                <c:pt idx="33">
                  <c:v>18.59</c:v>
                </c:pt>
                <c:pt idx="34">
                  <c:v>18.22</c:v>
                </c:pt>
                <c:pt idx="35">
                  <c:v>18.2</c:v>
                </c:pt>
                <c:pt idx="36">
                  <c:v>18.989999999999998</c:v>
                </c:pt>
                <c:pt idx="37">
                  <c:v>19.71</c:v>
                </c:pt>
                <c:pt idx="38">
                  <c:v>19.07</c:v>
                </c:pt>
                <c:pt idx="39">
                  <c:v>18.95</c:v>
                </c:pt>
                <c:pt idx="40">
                  <c:v>19.68</c:v>
                </c:pt>
                <c:pt idx="41">
                  <c:v>19.850000000000001</c:v>
                </c:pt>
                <c:pt idx="42">
                  <c:v>19.23</c:v>
                </c:pt>
                <c:pt idx="43">
                  <c:v>19.309999999999999</c:v>
                </c:pt>
                <c:pt idx="44">
                  <c:v>18.399999999999999</c:v>
                </c:pt>
                <c:pt idx="45">
                  <c:v>17.93</c:v>
                </c:pt>
                <c:pt idx="46">
                  <c:v>18.760000000000002</c:v>
                </c:pt>
                <c:pt idx="47">
                  <c:v>19.07</c:v>
                </c:pt>
                <c:pt idx="48">
                  <c:v>18.489999999999998</c:v>
                </c:pt>
                <c:pt idx="49">
                  <c:v>19</c:v>
                </c:pt>
                <c:pt idx="50">
                  <c:v>19.34</c:v>
                </c:pt>
                <c:pt idx="51">
                  <c:v>19.399999999999999</c:v>
                </c:pt>
                <c:pt idx="52">
                  <c:v>18.61</c:v>
                </c:pt>
                <c:pt idx="53">
                  <c:v>18.64</c:v>
                </c:pt>
                <c:pt idx="54">
                  <c:v>17.97</c:v>
                </c:pt>
                <c:pt idx="55">
                  <c:v>18.16</c:v>
                </c:pt>
                <c:pt idx="56">
                  <c:v>17.86</c:v>
                </c:pt>
                <c:pt idx="57">
                  <c:v>17.13</c:v>
                </c:pt>
                <c:pt idx="58">
                  <c:v>16.690000000000001</c:v>
                </c:pt>
                <c:pt idx="59">
                  <c:v>16.63</c:v>
                </c:pt>
                <c:pt idx="60">
                  <c:v>17.09</c:v>
                </c:pt>
                <c:pt idx="61">
                  <c:v>17.100000000000001</c:v>
                </c:pt>
                <c:pt idx="62">
                  <c:v>17.600000000000001</c:v>
                </c:pt>
                <c:pt idx="63">
                  <c:v>17.72</c:v>
                </c:pt>
                <c:pt idx="64">
                  <c:v>17.73</c:v>
                </c:pt>
                <c:pt idx="65">
                  <c:v>19.09</c:v>
                </c:pt>
                <c:pt idx="66">
                  <c:v>18.190000000000001</c:v>
                </c:pt>
                <c:pt idx="67">
                  <c:v>17.84</c:v>
                </c:pt>
                <c:pt idx="68">
                  <c:v>17</c:v>
                </c:pt>
                <c:pt idx="69">
                  <c:v>16.53</c:v>
                </c:pt>
                <c:pt idx="70">
                  <c:v>16.940000000000001</c:v>
                </c:pt>
                <c:pt idx="71">
                  <c:v>17.309999999999999</c:v>
                </c:pt>
                <c:pt idx="72">
                  <c:v>16.47</c:v>
                </c:pt>
                <c:pt idx="73">
                  <c:v>16.3</c:v>
                </c:pt>
                <c:pt idx="74">
                  <c:v>17.010000000000002</c:v>
                </c:pt>
                <c:pt idx="75">
                  <c:v>18.05</c:v>
                </c:pt>
                <c:pt idx="76">
                  <c:v>18.21</c:v>
                </c:pt>
                <c:pt idx="77">
                  <c:v>18.29</c:v>
                </c:pt>
                <c:pt idx="78">
                  <c:v>17.87</c:v>
                </c:pt>
                <c:pt idx="79">
                  <c:v>18.850000000000001</c:v>
                </c:pt>
                <c:pt idx="80">
                  <c:v>19.89</c:v>
                </c:pt>
              </c:numCache>
            </c:numRef>
          </c:val>
          <c:smooth val="0"/>
          <c:extLst>
            <c:ext xmlns:c16="http://schemas.microsoft.com/office/drawing/2014/chart" uri="{C3380CC4-5D6E-409C-BE32-E72D297353CC}">
              <c16:uniqueId val="{00000002-276A-4AE9-9EBC-5949A82F1C1F}"/>
            </c:ext>
          </c:extLst>
        </c:ser>
        <c:dLbls>
          <c:showLegendKey val="0"/>
          <c:showVal val="0"/>
          <c:showCatName val="0"/>
          <c:showSerName val="0"/>
          <c:showPercent val="0"/>
          <c:showBubbleSize val="0"/>
        </c:dLbls>
        <c:hiLowLines>
          <c:spPr>
            <a:ln>
              <a:solidFill>
                <a:sysClr val="window" lastClr="FFFFFF">
                  <a:lumMod val="75000"/>
                </a:sysClr>
              </a:solidFill>
            </a:ln>
          </c:spPr>
        </c:hiLowLines>
        <c:marker val="1"/>
        <c:smooth val="0"/>
        <c:axId val="476237896"/>
        <c:axId val="476238288"/>
      </c:lineChart>
      <c:dateAx>
        <c:axId val="476237896"/>
        <c:scaling>
          <c:orientation val="minMax"/>
        </c:scaling>
        <c:delete val="0"/>
        <c:axPos val="b"/>
        <c:numFmt formatCode="[$-405]mmmm\ yy;@" sourceLinked="1"/>
        <c:majorTickMark val="out"/>
        <c:minorTickMark val="none"/>
        <c:tickLblPos val="nextTo"/>
        <c:txPr>
          <a:bodyPr rot="-3900000"/>
          <a:lstStyle/>
          <a:p>
            <a:pPr>
              <a:defRPr sz="800"/>
            </a:pPr>
            <a:endParaRPr lang="cs-CZ"/>
          </a:p>
        </c:txPr>
        <c:crossAx val="476238288"/>
        <c:crosses val="autoZero"/>
        <c:auto val="1"/>
        <c:lblOffset val="100"/>
        <c:baseTimeUnit val="months"/>
      </c:dateAx>
      <c:valAx>
        <c:axId val="476238288"/>
        <c:scaling>
          <c:orientation val="minMax"/>
          <c:min val="6"/>
        </c:scaling>
        <c:delete val="0"/>
        <c:axPos val="l"/>
        <c:majorGridlines>
          <c:spPr>
            <a:ln>
              <a:solidFill>
                <a:sysClr val="window" lastClr="FFFFFF">
                  <a:lumMod val="75000"/>
                  <a:alpha val="50000"/>
                </a:sysClr>
              </a:solidFill>
            </a:ln>
          </c:spPr>
        </c:majorGridlines>
        <c:numFmt formatCode="#,##0.00\ &quot;Kč&quot;" sourceLinked="0"/>
        <c:majorTickMark val="out"/>
        <c:minorTickMark val="none"/>
        <c:tickLblPos val="nextTo"/>
        <c:txPr>
          <a:bodyPr/>
          <a:lstStyle/>
          <a:p>
            <a:pPr>
              <a:defRPr sz="700"/>
            </a:pPr>
            <a:endParaRPr lang="cs-CZ"/>
          </a:p>
        </c:txPr>
        <c:crossAx val="476237896"/>
        <c:crosses val="autoZero"/>
        <c:crossBetween val="between"/>
        <c:majorUnit val="1"/>
      </c:valAx>
      <c:spPr>
        <a:gradFill>
          <a:gsLst>
            <a:gs pos="96000">
              <a:sysClr val="window" lastClr="FFFFFF"/>
            </a:gs>
            <a:gs pos="100000">
              <a:schemeClr val="accent3">
                <a:lumMod val="50000"/>
              </a:schemeClr>
            </a:gs>
          </a:gsLst>
          <a:lin ang="5400000" scaled="1"/>
        </a:gradFill>
      </c:spPr>
    </c:plotArea>
    <c:legend>
      <c:legendPos val="t"/>
      <c:layout>
        <c:manualLayout>
          <c:xMode val="edge"/>
          <c:yMode val="edge"/>
          <c:x val="0"/>
          <c:y val="1.4861277745579281E-2"/>
          <c:w val="0.99722209619987146"/>
          <c:h val="6.4043247154082023E-2"/>
        </c:manualLayout>
      </c:layout>
      <c:overlay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100">
              <a:solidFill>
                <a:schemeClr val="lt1"/>
              </a:solidFill>
              <a:latin typeface="+mn-lt"/>
              <a:ea typeface="+mn-ea"/>
              <a:cs typeface="+mn-cs"/>
            </a:defRPr>
          </a:pPr>
          <a:endParaRPr lang="cs-CZ"/>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10A63A4-3572-4B27-B383-84D7D9E3D83F}" type="datetimeFigureOut">
              <a:rPr lang="en-US" smtClean="0"/>
              <a:pPr/>
              <a:t>10/24/2016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0D0F4D-A9BC-4899-8372-3ED277D83E2A}" type="slidenum">
              <a:rPr lang="en-US" smtClean="0"/>
              <a:pPr/>
              <a:t>‹#›</a:t>
            </a:fld>
            <a:endParaRPr lang="en-US"/>
          </a:p>
        </p:txBody>
      </p:sp>
    </p:spTree>
    <p:extLst>
      <p:ext uri="{BB962C8B-B14F-4D97-AF65-F5344CB8AC3E}">
        <p14:creationId xmlns:p14="http://schemas.microsoft.com/office/powerpoint/2010/main" val="360883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58EE69-A876-4E74-86C2-628494CDF3AA}" type="datetimeFigureOut">
              <a:rPr lang="en-US" smtClean="0"/>
              <a:pPr/>
              <a:t>10/24/2016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16532C-7DFC-4EC2-AFA5-3731AA0E8AFA}" type="slidenum">
              <a:rPr lang="en-US" smtClean="0"/>
              <a:pPr/>
              <a:t>‹#›</a:t>
            </a:fld>
            <a:endParaRPr lang="en-US"/>
          </a:p>
        </p:txBody>
      </p:sp>
    </p:spTree>
    <p:extLst>
      <p:ext uri="{BB962C8B-B14F-4D97-AF65-F5344CB8AC3E}">
        <p14:creationId xmlns:p14="http://schemas.microsoft.com/office/powerpoint/2010/main" val="211089487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a:t>
            </a:fld>
            <a:endParaRPr lang="en-US"/>
          </a:p>
        </p:txBody>
      </p:sp>
    </p:spTree>
    <p:extLst>
      <p:ext uri="{BB962C8B-B14F-4D97-AF65-F5344CB8AC3E}">
        <p14:creationId xmlns:p14="http://schemas.microsoft.com/office/powerpoint/2010/main" val="106841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cs-CZ"/>
              <a:t>Kliknutím lze upravit styl.</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A591646-5A88-468A-87E1-EE7810F0D549}" type="datetimeFigureOut">
              <a:rPr lang="cs-CZ" smtClean="0"/>
              <a:t>24.10.2016</a:t>
            </a:fld>
            <a:endParaRPr lang="cs-CZ"/>
          </a:p>
        </p:txBody>
      </p:sp>
      <p:sp>
        <p:nvSpPr>
          <p:cNvPr id="5" name="Footer Placeholder 4"/>
          <p:cNvSpPr>
            <a:spLocks noGrp="1"/>
          </p:cNvSpPr>
          <p:nvPr>
            <p:ph type="ftr" sz="quarter" idx="11"/>
          </p:nvPr>
        </p:nvSpPr>
        <p:spPr>
          <a:xfrm>
            <a:off x="2396319" y="329308"/>
            <a:ext cx="3086292" cy="309201"/>
          </a:xfrm>
        </p:spPr>
        <p:txBody>
          <a:bodyPr/>
          <a:lstStyle/>
          <a:p>
            <a:endParaRPr lang="cs-CZ"/>
          </a:p>
        </p:txBody>
      </p:sp>
      <p:sp>
        <p:nvSpPr>
          <p:cNvPr id="6" name="Slide Number Placeholder 5"/>
          <p:cNvSpPr>
            <a:spLocks noGrp="1"/>
          </p:cNvSpPr>
          <p:nvPr>
            <p:ph type="sldNum" sz="quarter" idx="12"/>
          </p:nvPr>
        </p:nvSpPr>
        <p:spPr>
          <a:xfrm>
            <a:off x="1434703" y="798973"/>
            <a:ext cx="802005" cy="503578"/>
          </a:xfrm>
        </p:spPr>
        <p:txBody>
          <a:bodyPr/>
          <a:lstStyle/>
          <a:p>
            <a:fld id="{AB4E3DB5-3E48-4F8D-A35A-0625A2AB3AEE}" type="slidenum">
              <a:rPr lang="cs-CZ" smtClean="0"/>
              <a:t>‹#›</a:t>
            </a:fld>
            <a:endParaRPr lang="cs-CZ"/>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023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C22852-A508-4967-A48D-48354254F1AE}" type="datetimeFigureOut">
              <a:rPr lang="en-US" smtClean="0">
                <a:solidFill>
                  <a:schemeClr val="tx1"/>
                </a:solidFill>
              </a:rPr>
              <a:pPr/>
              <a:t>10/24/2016</a:t>
            </a:fld>
            <a:endParaRPr lang="en-US">
              <a:solidFill>
                <a:schemeClr val="tx1"/>
              </a:solidFill>
            </a:endParaRPr>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009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C22852-A508-4967-A48D-48354254F1AE}" type="datetimeFigureOut">
              <a:rPr lang="en-US" smtClean="0">
                <a:solidFill>
                  <a:schemeClr val="tx1"/>
                </a:solidFill>
              </a:rPr>
              <a:pPr/>
              <a:t>10/24/2016</a:t>
            </a:fld>
            <a:endParaRPr lang="en-US">
              <a:solidFill>
                <a:schemeClr val="tx1"/>
              </a:solidFill>
            </a:endParaRPr>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633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 i podnaslov">
    <p:spTree>
      <p:nvGrpSpPr>
        <p:cNvPr id="1" name=""/>
        <p:cNvGrpSpPr/>
        <p:nvPr/>
      </p:nvGrpSpPr>
      <p:grpSpPr>
        <a:xfrm>
          <a:off x="0" y="0"/>
          <a:ext cx="0" cy="0"/>
          <a:chOff x="0" y="0"/>
          <a:chExt cx="0" cy="0"/>
        </a:xfrm>
      </p:grpSpPr>
      <p:pic>
        <p:nvPicPr>
          <p:cNvPr id="5" name="Picture 7" descr="strane-devic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26113" y="6264275"/>
            <a:ext cx="3417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6"/>
          <p:cNvSpPr>
            <a:spLocks noGrp="1"/>
          </p:cNvSpPr>
          <p:nvPr>
            <p:ph type="body" sz="quarter" idx="13"/>
          </p:nvPr>
        </p:nvSpPr>
        <p:spPr>
          <a:xfrm>
            <a:off x="348722" y="296337"/>
            <a:ext cx="5937790" cy="571496"/>
          </a:xfrm>
          <a:prstGeom prst="rect">
            <a:avLst/>
          </a:prstGeom>
        </p:spPr>
        <p:txBody>
          <a:bodyPr lIns="0" tIns="0" rIns="0" bIns="0">
            <a:normAutofit/>
          </a:bodyPr>
          <a:lstStyle>
            <a:lvl1pPr>
              <a:buNone/>
              <a:defRPr sz="2000" b="1" i="0">
                <a:solidFill>
                  <a:srgbClr val="C30C21"/>
                </a:solidFill>
                <a:latin typeface="Arial"/>
                <a:cs typeface="Arial"/>
              </a:defRPr>
            </a:lvl1pPr>
            <a:lvl2pPr>
              <a:buNone/>
              <a:defRPr/>
            </a:lvl2pPr>
          </a:lstStyle>
          <a:p>
            <a:pPr lvl="0"/>
            <a:r>
              <a:rPr lang="en-US" dirty="0"/>
              <a:t>Click to edit Master text styles</a:t>
            </a:r>
          </a:p>
        </p:txBody>
      </p:sp>
      <p:sp>
        <p:nvSpPr>
          <p:cNvPr id="9" name="Text Placeholder 8"/>
          <p:cNvSpPr>
            <a:spLocks noGrp="1"/>
          </p:cNvSpPr>
          <p:nvPr>
            <p:ph type="body" sz="quarter" idx="14"/>
          </p:nvPr>
        </p:nvSpPr>
        <p:spPr>
          <a:xfrm>
            <a:off x="349781" y="889003"/>
            <a:ext cx="5936731" cy="349247"/>
          </a:xfrm>
          <a:prstGeom prst="rect">
            <a:avLst/>
          </a:prstGeom>
        </p:spPr>
        <p:txBody>
          <a:bodyPr lIns="0" tIns="0" rIns="0" bIns="0">
            <a:normAutofit/>
          </a:bodyPr>
          <a:lstStyle>
            <a:lvl1pPr>
              <a:buNone/>
              <a:defRPr sz="1500">
                <a:solidFill>
                  <a:srgbClr val="005A9B"/>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294093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C22852-A508-4967-A48D-48354254F1AE}" type="datetimeFigureOut">
              <a:rPr lang="en-US" smtClean="0">
                <a:solidFill>
                  <a:schemeClr val="tx1"/>
                </a:solidFill>
              </a:rPr>
              <a:pPr/>
              <a:t>10/24/2016</a:t>
            </a:fld>
            <a:endParaRPr lang="en-US">
              <a:solidFill>
                <a:schemeClr val="tx1"/>
              </a:solidFill>
            </a:endParaRPr>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4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cs-CZ"/>
              <a:t>Kliknutím lze upravit styl.</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0C22852-A508-4967-A48D-48354254F1AE}"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AAFC-84C7-4BE1-BC5E-CE208EE20C26}"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62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0C22852-A508-4967-A48D-48354254F1AE}"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AAFC-84C7-4BE1-BC5E-CE208EE20C26}"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64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Content Placeholder 3"/>
          <p:cNvSpPr>
            <a:spLocks noGrp="1"/>
          </p:cNvSpPr>
          <p:nvPr>
            <p:ph sz="half" idx="2"/>
          </p:nvPr>
        </p:nvSpPr>
        <p:spPr>
          <a:xfrm>
            <a:off x="1443491" y="2824270"/>
            <a:ext cx="3125766" cy="264445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Content Placeholder 5"/>
          <p:cNvSpPr>
            <a:spLocks noGrp="1"/>
          </p:cNvSpPr>
          <p:nvPr>
            <p:ph sz="quarter" idx="4"/>
          </p:nvPr>
        </p:nvSpPr>
        <p:spPr>
          <a:xfrm>
            <a:off x="4889182" y="2821491"/>
            <a:ext cx="3125652" cy="263737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C22852-A508-4967-A48D-48354254F1AE}" type="datetimeFigureOut">
              <a:rPr lang="en-US" smtClean="0"/>
              <a:pPr/>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EAAFC-84C7-4BE1-BC5E-CE208EE20C26}" type="slidenum">
              <a:rPr lang="en-US" smtClean="0"/>
              <a:pPr/>
              <a:t>‹#›</a:t>
            </a:fld>
            <a:endParaRPr lang="en-US"/>
          </a:p>
        </p:txBody>
      </p:sp>
    </p:spTree>
    <p:extLst>
      <p:ext uri="{BB962C8B-B14F-4D97-AF65-F5344CB8AC3E}">
        <p14:creationId xmlns:p14="http://schemas.microsoft.com/office/powerpoint/2010/main" val="372519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0C22852-A508-4967-A48D-48354254F1AE}" type="datetimeFigureOut">
              <a:rPr lang="en-US" smtClean="0">
                <a:solidFill>
                  <a:schemeClr val="tx1"/>
                </a:solidFill>
              </a:rPr>
              <a:pPr/>
              <a:t>10/24/2016</a:t>
            </a:fld>
            <a:endParaRPr lang="en-US">
              <a:solidFill>
                <a:schemeClr val="tx1"/>
              </a:solidFill>
            </a:endParaRPr>
          </a:p>
        </p:txBody>
      </p:sp>
      <p:sp>
        <p:nvSpPr>
          <p:cNvPr id="4" name="Footer Placeholder 3"/>
          <p:cNvSpPr>
            <a:spLocks noGrp="1"/>
          </p:cNvSpPr>
          <p:nvPr>
            <p:ph type="ftr" sz="quarter" idx="11"/>
          </p:nvPr>
        </p:nvSpPr>
        <p:spPr/>
        <p:txBody>
          <a:bodyPr/>
          <a:lstStyle/>
          <a:p>
            <a:endParaRPr lang="en-US">
              <a:solidFill>
                <a:schemeClr val="tx1"/>
              </a:solidFill>
            </a:endParaRPr>
          </a:p>
        </p:txBody>
      </p:sp>
      <p:sp>
        <p:nvSpPr>
          <p:cNvPr id="5" name="Slide Number Placeholder 4"/>
          <p:cNvSpPr>
            <a:spLocks noGrp="1"/>
          </p:cNvSpPr>
          <p:nvPr>
            <p:ph type="sldNum" sz="quarter" idx="12"/>
          </p:nvPr>
        </p:nvSpPr>
        <p:spPr/>
        <p:txBody>
          <a:bodyPr/>
          <a:lstStyle/>
          <a:p>
            <a:fld id="{4B6EAAFC-84C7-4BE1-BC5E-CE208EE20C2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7097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91646-5A88-468A-87E1-EE7810F0D549}" type="datetimeFigureOut">
              <a:rPr lang="cs-CZ" smtClean="0"/>
              <a:t>24.10.2016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B4E3DB5-3E48-4F8D-A35A-0625A2AB3AEE}" type="slidenum">
              <a:rPr lang="cs-CZ" smtClean="0"/>
              <a:t>‹#›</a:t>
            </a:fld>
            <a:endParaRPr lang="cs-CZ"/>
          </a:p>
        </p:txBody>
      </p:sp>
    </p:spTree>
    <p:extLst>
      <p:ext uri="{BB962C8B-B14F-4D97-AF65-F5344CB8AC3E}">
        <p14:creationId xmlns:p14="http://schemas.microsoft.com/office/powerpoint/2010/main" val="187623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Date Placeholder 4"/>
          <p:cNvSpPr>
            <a:spLocks noGrp="1"/>
          </p:cNvSpPr>
          <p:nvPr>
            <p:ph type="dt" sz="half" idx="10"/>
          </p:nvPr>
        </p:nvSpPr>
        <p:spPr/>
        <p:txBody>
          <a:bodyPr/>
          <a:lstStyle/>
          <a:p>
            <a:fld id="{F0C22852-A508-4967-A48D-48354254F1AE}"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AAFC-84C7-4BE1-BC5E-CE208EE20C26}"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469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a:t>Kliknutím na ikonu přidáte obrázek.</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0C22852-A508-4967-A48D-48354254F1AE}" type="datetimeFigureOut">
              <a:rPr lang="en-US" smtClean="0"/>
              <a:pPr/>
              <a:t>10/24/2016</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4B6EAAFC-84C7-4BE1-BC5E-CE208EE20C26}"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6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0C22852-A508-4967-A48D-48354254F1AE}" type="datetimeFigureOut">
              <a:rPr lang="en-US" smtClean="0">
                <a:solidFill>
                  <a:schemeClr val="tx1"/>
                </a:solidFill>
              </a:rPr>
              <a:pPr/>
              <a:t>10/24/2016</a:t>
            </a:fld>
            <a:endParaRPr lang="en-US">
              <a:solidFill>
                <a:schemeClr val="tx1"/>
              </a:solidFill>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schemeClr val="tx1"/>
              </a:solidFill>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B6EAAFC-84C7-4BE1-BC5E-CE208EE20C2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8654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ransition>
    <p:fade/>
  </p:transition>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van.souceki@vscht.cz" TargetMode="External"/><Relationship Id="rId2" Type="http://schemas.openxmlformats.org/officeDocument/2006/relationships/hyperlink" Target="http://www.shell.co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ivan.soucek@schp.cz"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a:bodyPr>
          <a:lstStyle/>
          <a:p>
            <a:r>
              <a:rPr lang="cs-CZ" sz="2800" dirty="0"/>
              <a:t>Konkurenceschopnost rafinérií ve středoevropském</a:t>
            </a:r>
            <a:br>
              <a:rPr lang="cs-CZ" sz="2800" dirty="0"/>
            </a:br>
            <a:r>
              <a:rPr lang="cs-CZ" sz="2800" dirty="0"/>
              <a:t>Regionu</a:t>
            </a:r>
            <a:endParaRPr lang="cs-CZ" sz="2800" noProof="0" dirty="0"/>
          </a:p>
        </p:txBody>
      </p:sp>
      <p:sp>
        <p:nvSpPr>
          <p:cNvPr id="3" name="Rectangle 2"/>
          <p:cNvSpPr>
            <a:spLocks noGrp="1"/>
          </p:cNvSpPr>
          <p:nvPr>
            <p:ph type="subTitle" idx="1"/>
          </p:nvPr>
        </p:nvSpPr>
        <p:spPr/>
        <p:txBody>
          <a:bodyPr>
            <a:normAutofit/>
          </a:bodyPr>
          <a:lstStyle/>
          <a:p>
            <a:r>
              <a:rPr lang="cs-CZ" cap="none" dirty="0" err="1"/>
              <a:t>PETROLsummit</a:t>
            </a:r>
            <a:r>
              <a:rPr lang="cs-CZ" dirty="0"/>
              <a:t> 16			Praha 1.11.2016</a:t>
            </a:r>
          </a:p>
          <a:p>
            <a:r>
              <a:rPr lang="cs-CZ" sz="1600" kern="1200" cap="none" spc="0" baseline="0" noProof="0" dirty="0">
                <a:solidFill>
                  <a:schemeClr val="tx1"/>
                </a:solidFill>
                <a:latin typeface="+mn-lt"/>
                <a:ea typeface="+mn-ea"/>
                <a:cs typeface="+mn-cs"/>
              </a:rPr>
              <a:t>Ing. Ivan Souček, Ph.D.</a:t>
            </a:r>
            <a:endParaRPr lang="cs-CZ" noProof="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1026" name="obrázek 1" descr="SCHP 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7761"/>
            <a:ext cx="605210" cy="60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457201"/>
            <a:ext cx="6552728" cy="1315615"/>
          </a:xfrm>
        </p:spPr>
        <p:txBody>
          <a:bodyPr>
            <a:normAutofit/>
          </a:bodyPr>
          <a:lstStyle/>
          <a:p>
            <a:r>
              <a:rPr lang="cs-CZ" dirty="0"/>
              <a:t>Trendy uplatňování alternativních paliv</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5" name="table"/>
          <p:cNvPicPr>
            <a:picLocks noChangeAspect="1"/>
          </p:cNvPicPr>
          <p:nvPr/>
        </p:nvPicPr>
        <p:blipFill>
          <a:blip r:embed="rId3"/>
          <a:stretch>
            <a:fillRect/>
          </a:stretch>
        </p:blipFill>
        <p:spPr>
          <a:xfrm>
            <a:off x="35497" y="4653136"/>
            <a:ext cx="6480720" cy="1455094"/>
          </a:xfrm>
          <a:prstGeom prst="rect">
            <a:avLst/>
          </a:prstGeom>
        </p:spPr>
      </p:pic>
      <p:graphicFrame>
        <p:nvGraphicFramePr>
          <p:cNvPr id="7" name="Graf 6"/>
          <p:cNvGraphicFramePr>
            <a:graphicFrameLocks noGrp="1"/>
          </p:cNvGraphicFramePr>
          <p:nvPr>
            <p:extLst>
              <p:ext uri="{D42A27DB-BD31-4B8C-83A1-F6EECF244321}">
                <p14:modId xmlns:p14="http://schemas.microsoft.com/office/powerpoint/2010/main" val="415618017"/>
              </p:ext>
            </p:extLst>
          </p:nvPr>
        </p:nvGraphicFramePr>
        <p:xfrm>
          <a:off x="-36511" y="1916832"/>
          <a:ext cx="4320480" cy="28549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 7"/>
          <p:cNvGraphicFramePr>
            <a:graphicFrameLocks noGrp="1"/>
          </p:cNvGraphicFramePr>
          <p:nvPr>
            <p:extLst>
              <p:ext uri="{D42A27DB-BD31-4B8C-83A1-F6EECF244321}">
                <p14:modId xmlns:p14="http://schemas.microsoft.com/office/powerpoint/2010/main" val="1461906749"/>
              </p:ext>
            </p:extLst>
          </p:nvPr>
        </p:nvGraphicFramePr>
        <p:xfrm>
          <a:off x="4355976" y="1916832"/>
          <a:ext cx="4536504" cy="285499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ovéPole 8"/>
          <p:cNvSpPr txBox="1"/>
          <p:nvPr/>
        </p:nvSpPr>
        <p:spPr>
          <a:xfrm>
            <a:off x="6444208" y="4650039"/>
            <a:ext cx="2836033" cy="1323439"/>
          </a:xfrm>
          <a:prstGeom prst="rect">
            <a:avLst/>
          </a:prstGeom>
          <a:noFill/>
        </p:spPr>
        <p:txBody>
          <a:bodyPr wrap="none" rtlCol="0">
            <a:spAutoFit/>
          </a:bodyPr>
          <a:lstStyle/>
          <a:p>
            <a:r>
              <a:rPr lang="cs-CZ" sz="1600" dirty="0"/>
              <a:t>Konkurenceschopnost </a:t>
            </a:r>
          </a:p>
          <a:p>
            <a:r>
              <a:rPr lang="cs-CZ" sz="1600" dirty="0"/>
              <a:t>rafinérského zpracování </a:t>
            </a:r>
          </a:p>
          <a:p>
            <a:r>
              <a:rPr lang="cs-CZ" sz="1600" dirty="0"/>
              <a:t>je dána povinnosti mísení </a:t>
            </a:r>
          </a:p>
          <a:p>
            <a:r>
              <a:rPr lang="cs-CZ" sz="1600" dirty="0"/>
              <a:t>biosložek vs. náhrada </a:t>
            </a:r>
          </a:p>
          <a:p>
            <a:r>
              <a:rPr lang="cs-CZ" sz="1600" dirty="0"/>
              <a:t>minerálních paliv biopalivy</a:t>
            </a:r>
          </a:p>
        </p:txBody>
      </p:sp>
    </p:spTree>
    <p:extLst>
      <p:ext uri="{BB962C8B-B14F-4D97-AF65-F5344CB8AC3E}">
        <p14:creationId xmlns:p14="http://schemas.microsoft.com/office/powerpoint/2010/main" val="79532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457201"/>
            <a:ext cx="6552728" cy="1315615"/>
          </a:xfrm>
        </p:spPr>
        <p:txBody>
          <a:bodyPr>
            <a:normAutofit/>
          </a:bodyPr>
          <a:lstStyle/>
          <a:p>
            <a:r>
              <a:rPr lang="cs-CZ" dirty="0"/>
              <a:t>Trendy uplatňování alternativních paliv</a:t>
            </a:r>
          </a:p>
        </p:txBody>
      </p:sp>
      <p:sp>
        <p:nvSpPr>
          <p:cNvPr id="3" name="Zástupný symbol pro obsah 2"/>
          <p:cNvSpPr>
            <a:spLocks noGrp="1"/>
          </p:cNvSpPr>
          <p:nvPr>
            <p:ph idx="1"/>
          </p:nvPr>
        </p:nvSpPr>
        <p:spPr>
          <a:xfrm>
            <a:off x="323527" y="1916832"/>
            <a:ext cx="8496945" cy="4032448"/>
          </a:xfrm>
        </p:spPr>
        <p:txBody>
          <a:bodyPr>
            <a:noAutofit/>
          </a:bodyPr>
          <a:lstStyle/>
          <a:p>
            <a:pPr marL="0" indent="0">
              <a:lnSpc>
                <a:spcPct val="100000"/>
              </a:lnSpc>
              <a:buNone/>
            </a:pPr>
            <a:r>
              <a:rPr lang="cs-CZ" sz="1600" dirty="0"/>
              <a:t>Ze směrnice Evropského parlamentu a Rady č. 2009/28/ES, o podpoře využívání energie z obnovitelných zdrojů vyplývá pro Evropskou unii jako celek </a:t>
            </a:r>
            <a:r>
              <a:rPr lang="cs-CZ" sz="1600" b="1" dirty="0">
                <a:solidFill>
                  <a:srgbClr val="FF0000"/>
                </a:solidFill>
              </a:rPr>
              <a:t>v roce 2020 cíl 20% podílu energie z obnovitelných zdrojů a cíl 10 % podílu energie z obnovitelných zdrojů v dopravě</a:t>
            </a:r>
            <a:r>
              <a:rPr lang="cs-CZ" sz="1600" dirty="0"/>
              <a:t>. </a:t>
            </a:r>
          </a:p>
          <a:p>
            <a:pPr marL="0" indent="0">
              <a:lnSpc>
                <a:spcPct val="100000"/>
              </a:lnSpc>
              <a:buNone/>
            </a:pPr>
            <a:r>
              <a:rPr lang="cs-CZ" sz="1600" dirty="0"/>
              <a:t>Pro Českou republiku byl Evropskou Komisí stanoven minimálně </a:t>
            </a:r>
            <a:r>
              <a:rPr lang="cs-CZ" sz="1600" b="1" dirty="0">
                <a:solidFill>
                  <a:srgbClr val="FF0000"/>
                </a:solidFill>
              </a:rPr>
              <a:t>13 % podíl energie z obnovitelných zdrojů na hrubé konečné spotřebě energie</a:t>
            </a:r>
            <a:r>
              <a:rPr lang="cs-CZ" sz="1600" dirty="0"/>
              <a:t>. Splnění tohoto cíle musí zároveň zajistit </a:t>
            </a:r>
            <a:r>
              <a:rPr lang="cs-CZ" sz="1600" b="1" dirty="0">
                <a:solidFill>
                  <a:srgbClr val="FF0000"/>
                </a:solidFill>
              </a:rPr>
              <a:t>minimálně 10 % podíl obnovitelných zdrojů v dopravě, z toho max. 7 % biopaliv 1, generace a indikativně min. 0,5 % vyspělých paliv.</a:t>
            </a:r>
          </a:p>
          <a:p>
            <a:pPr marL="0" indent="0">
              <a:lnSpc>
                <a:spcPct val="100000"/>
              </a:lnSpc>
              <a:buNone/>
            </a:pPr>
            <a:r>
              <a:rPr lang="cs-CZ" sz="1600" dirty="0"/>
              <a:t>Podle směrnice 2009/28/ES, o podpoře využívání energie z obnovitelných zdrojů a zákona č. 201/2012 Sb., o ochraně </a:t>
            </a:r>
            <a:r>
              <a:rPr lang="cs-CZ" sz="1600" b="1" dirty="0">
                <a:solidFill>
                  <a:srgbClr val="FF0000"/>
                </a:solidFill>
              </a:rPr>
              <a:t>ovzduší  je ČR povinna v r. 2020 zajistit úsporu GHG plynů z dopravy ve výši 6 % v porovnání s referenčním stavem spotřeby klasických fosilních pohonných hmot </a:t>
            </a:r>
            <a:r>
              <a:rPr lang="cs-CZ" sz="1600" dirty="0"/>
              <a:t>(r. 1994). Současně by v r. 2018 měla úspora GHG plynů dosáhnout 3,5% (viz novela zákona o ochraně ovzduší z 10/2016).</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spTree>
    <p:extLst>
      <p:ext uri="{BB962C8B-B14F-4D97-AF65-F5344CB8AC3E}">
        <p14:creationId xmlns:p14="http://schemas.microsoft.com/office/powerpoint/2010/main" val="309996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457201"/>
            <a:ext cx="6552728" cy="1315615"/>
          </a:xfrm>
        </p:spPr>
        <p:txBody>
          <a:bodyPr>
            <a:normAutofit/>
          </a:bodyPr>
          <a:lstStyle/>
          <a:p>
            <a:r>
              <a:rPr lang="cs-CZ" dirty="0"/>
              <a:t>Závěry</a:t>
            </a:r>
          </a:p>
        </p:txBody>
      </p:sp>
      <p:sp>
        <p:nvSpPr>
          <p:cNvPr id="3" name="Zástupný symbol pro obsah 2"/>
          <p:cNvSpPr>
            <a:spLocks noGrp="1"/>
          </p:cNvSpPr>
          <p:nvPr>
            <p:ph idx="1"/>
          </p:nvPr>
        </p:nvSpPr>
        <p:spPr>
          <a:xfrm>
            <a:off x="95140" y="1844824"/>
            <a:ext cx="9013364" cy="4248472"/>
          </a:xfrm>
        </p:spPr>
        <p:txBody>
          <a:bodyPr>
            <a:normAutofit fontScale="70000" lnSpcReduction="20000"/>
          </a:bodyPr>
          <a:lstStyle/>
          <a:p>
            <a:pPr marL="457200" indent="-457200">
              <a:buAutoNum type="arabicPeriod"/>
            </a:pPr>
            <a:r>
              <a:rPr lang="cs-CZ" dirty="0"/>
              <a:t>V případě chemického průmyslu (na rozdíl od rafinérského průmyslu) je očekáván trvalý mírný dlouhodobý růst (mírně nad růstem HDP). </a:t>
            </a:r>
            <a:r>
              <a:rPr lang="cs-CZ" b="1" dirty="0"/>
              <a:t>Rafinérský průmysl se střednědobě musí přizpůsobit trendům při uplatňování alternativních paliv, zatímco zůstává klíčovým odvětvím pro navazující (</a:t>
            </a:r>
            <a:r>
              <a:rPr lang="cs-CZ" b="1" dirty="0" err="1"/>
              <a:t>petro</a:t>
            </a:r>
            <a:r>
              <a:rPr lang="cs-CZ" b="1" dirty="0"/>
              <a:t>)chemický průmysl.</a:t>
            </a:r>
          </a:p>
          <a:p>
            <a:pPr marL="457200" indent="-457200">
              <a:buAutoNum type="arabicPeriod"/>
            </a:pPr>
            <a:r>
              <a:rPr lang="cs-CZ" dirty="0"/>
              <a:t>Výtěžnost a efektivnost zpracování ropy do lehkých produktů (pro střednědobé uplatnění v motorových palivech a dlouhodobé uplatnění jako vstup na navazující petrochemické zpracování) bude zásadně ovlivňovat perspektivu instalovaných rafinérských kapacit a jejich možný další rozvoj  v regionu a jejich vzájemnou konkurenceschopnost. </a:t>
            </a:r>
            <a:r>
              <a:rPr lang="cs-CZ" b="1" dirty="0"/>
              <a:t>Velikost instalované kapacity však nemusí být zásadní. Zásadní pro rafinérie zůstává dostupnost trhu motorových paliv a petrochemického zpracování.</a:t>
            </a:r>
          </a:p>
          <a:p>
            <a:pPr marL="457200" indent="-457200">
              <a:buAutoNum type="arabicPeriod"/>
            </a:pPr>
            <a:r>
              <a:rPr lang="cs-CZ" b="1" dirty="0"/>
              <a:t>Širší využití alternativních zdrojů energie bude záviset na uplatňované fiskální podpoře a nákladovosti výroby vs. disponibilita a nákladovost zpracování ropy</a:t>
            </a:r>
            <a:r>
              <a:rPr lang="cs-CZ" dirty="0"/>
              <a:t> (zásadně odvislé od ceny ropy na světových trzích)</a:t>
            </a:r>
          </a:p>
          <a:p>
            <a:pPr marL="457200" indent="-457200">
              <a:buFont typeface="Arial" panose="020B0604020202020204" pitchFamily="34" charset="0"/>
              <a:buAutoNum type="arabicPeriod"/>
            </a:pPr>
            <a:r>
              <a:rPr lang="cs-CZ" dirty="0"/>
              <a:t>Chemický a rafinérský průmysl je zásadně závislý na spotřebě a ceně energií a surovin, od těchto parametrů se bude dále rozvíjet konkurenceschopnost odvětví v Evropě, resp. ve Střední Evropě. </a:t>
            </a:r>
            <a:r>
              <a:rPr lang="cs-CZ" b="1" dirty="0"/>
              <a:t>Lze očekávat, že kapacita zpracování ropy ve středoevropském regionu bude střednědobě klesat při současném zvyšování výtěžku ropy a postupném uplatňování alternativních paliv.</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2050" name="obrázek 1" descr="SCHP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25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457201"/>
            <a:ext cx="6552728" cy="1315615"/>
          </a:xfrm>
        </p:spPr>
        <p:txBody>
          <a:bodyPr>
            <a:normAutofit fontScale="90000"/>
          </a:bodyPr>
          <a:lstStyle/>
          <a:p>
            <a:r>
              <a:rPr lang="cs-CZ" dirty="0"/>
              <a:t>Závěry KE konkurenceschopnosti středoevropských rafinérií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2050" name="obrázek 1" descr="SCHP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p:nvPr/>
        </p:nvSpPr>
        <p:spPr>
          <a:xfrm>
            <a:off x="199707" y="1845979"/>
            <a:ext cx="8620765" cy="4247317"/>
          </a:xfrm>
          <a:prstGeom prst="rect">
            <a:avLst/>
          </a:prstGeom>
        </p:spPr>
        <p:txBody>
          <a:bodyPr wrap="square" anchor="ctr">
            <a:spAutoFit/>
          </a:bodyPr>
          <a:lstStyle/>
          <a:p>
            <a:pPr marL="0" lvl="1" algn="just" fontAlgn="auto">
              <a:spcBef>
                <a:spcPts val="600"/>
              </a:spcBef>
              <a:spcAft>
                <a:spcPts val="0"/>
              </a:spcAft>
              <a:defRPr/>
            </a:pPr>
            <a:r>
              <a:rPr lang="cs-CZ" sz="1400" b="1" u="sng" dirty="0">
                <a:latin typeface="Arial" pitchFamily="34" charset="0"/>
                <a:cs typeface="Arial" pitchFamily="34" charset="0"/>
              </a:rPr>
              <a:t>Konkurenceschopná rafinerie k 2021 (upraveno dle A.T. Kearney):</a:t>
            </a:r>
          </a:p>
          <a:p>
            <a:pPr marL="171450" indent="-171450">
              <a:buFont typeface="Arial" pitchFamily="34" charset="0"/>
              <a:buChar char="•"/>
              <a:defRPr/>
            </a:pPr>
            <a:r>
              <a:rPr lang="sr-Latn-RS" sz="1400" b="1" dirty="0">
                <a:latin typeface="Arial" pitchFamily="34" charset="0"/>
                <a:cs typeface="Arial" pitchFamily="34" charset="0"/>
              </a:rPr>
              <a:t>Významná instalovaná kapacita (&gt;20mil. t/rok) – </a:t>
            </a:r>
            <a:r>
              <a:rPr lang="sr-Latn-RS" sz="1400" b="1" i="1" dirty="0">
                <a:latin typeface="Arial" pitchFamily="34" charset="0"/>
                <a:cs typeface="Arial" pitchFamily="34" charset="0"/>
              </a:rPr>
              <a:t>žádná z rafinerií v regionu nesplňuje toto kritérium (přičemž PKN Orlen Plock se k této kapacitě blíží)</a:t>
            </a:r>
            <a:endParaRPr lang="sr-Latn-RS" sz="1400" b="1" dirty="0">
              <a:latin typeface="Arial" pitchFamily="34" charset="0"/>
              <a:cs typeface="Arial" pitchFamily="34" charset="0"/>
            </a:endParaRPr>
          </a:p>
          <a:p>
            <a:pPr marL="171450" indent="-171450">
              <a:buFont typeface="Arial" pitchFamily="34" charset="0"/>
              <a:buChar char="•"/>
              <a:defRPr/>
            </a:pPr>
            <a:r>
              <a:rPr lang="sr-Latn-RS" sz="1400" b="1" dirty="0">
                <a:latin typeface="Arial" pitchFamily="34" charset="0"/>
                <a:cs typeface="Arial" pitchFamily="34" charset="0"/>
              </a:rPr>
              <a:t>Komplexita: NCI:&gt;10 nebo vyšší</a:t>
            </a:r>
            <a:r>
              <a:rPr lang="sr-Latn-RS" sz="1400" b="1" i="1" dirty="0">
                <a:latin typeface="Arial" pitchFamily="34" charset="0"/>
                <a:cs typeface="Arial" pitchFamily="34" charset="0"/>
              </a:rPr>
              <a:t> – více regionálních rafinérií toto kritérium splňují</a:t>
            </a:r>
            <a:r>
              <a:rPr lang="sr-Latn-RS" sz="1400" b="1" dirty="0">
                <a:latin typeface="Arial" pitchFamily="34" charset="0"/>
                <a:cs typeface="Arial" pitchFamily="34" charset="0"/>
              </a:rPr>
              <a:t> (z nich Slovnaft má NCI nejvyšší)</a:t>
            </a:r>
          </a:p>
          <a:p>
            <a:pPr marL="171450" indent="-171450">
              <a:buFont typeface="Arial" pitchFamily="34" charset="0"/>
              <a:buChar char="•"/>
              <a:defRPr/>
            </a:pPr>
            <a:r>
              <a:rPr lang="sr-Latn-RS" sz="1400" b="1" dirty="0">
                <a:latin typeface="Arial" pitchFamily="34" charset="0"/>
                <a:cs typeface="Arial" pitchFamily="34" charset="0"/>
              </a:rPr>
              <a:t>State-of-the-art technologie </a:t>
            </a:r>
            <a:r>
              <a:rPr lang="sr-Latn-RS" sz="1400" b="1" i="1" dirty="0">
                <a:latin typeface="Arial" pitchFamily="34" charset="0"/>
                <a:cs typeface="Arial" pitchFamily="34" charset="0"/>
              </a:rPr>
              <a:t> – více regionálních rafinérií toto kritérium (technologie hlubokého zpracování ropy) splňují nebo jej budou splňovat</a:t>
            </a:r>
          </a:p>
          <a:p>
            <a:pPr marL="171450" indent="-171450">
              <a:buFont typeface="Arial" pitchFamily="34" charset="0"/>
              <a:buChar char="•"/>
              <a:defRPr/>
            </a:pPr>
            <a:r>
              <a:rPr lang="sr-Latn-RS" sz="1400" b="1" dirty="0">
                <a:latin typeface="Arial" pitchFamily="34" charset="0"/>
                <a:cs typeface="Arial" pitchFamily="34" charset="0"/>
              </a:rPr>
              <a:t>Modernizace řídících systémů a instalovaných tradičních technologií - </a:t>
            </a:r>
            <a:r>
              <a:rPr lang="sr-Latn-RS" sz="1400" b="1" i="1" dirty="0">
                <a:latin typeface="Arial" pitchFamily="34" charset="0"/>
                <a:cs typeface="Arial" pitchFamily="34" charset="0"/>
              </a:rPr>
              <a:t>více regionálních rafinérií toto kritérium splňují zaměřením na optimalizaci provozu (DCS, APC) a úsporu energií (EII dle Solomon</a:t>
            </a:r>
            <a:r>
              <a:rPr lang="cs-CZ" sz="1400" b="1" i="1" dirty="0">
                <a:latin typeface="Arial" pitchFamily="34" charset="0"/>
                <a:cs typeface="Arial" pitchFamily="34" charset="0"/>
              </a:rPr>
              <a:t>: </a:t>
            </a:r>
            <a:r>
              <a:rPr lang="en-US" sz="1400" b="1" i="1" dirty="0">
                <a:latin typeface="Arial" pitchFamily="34" charset="0"/>
                <a:cs typeface="Arial" pitchFamily="34" charset="0"/>
              </a:rPr>
              <a:t>&lt;</a:t>
            </a:r>
            <a:r>
              <a:rPr lang="sr-Latn-RS" sz="1400" b="1" i="1" dirty="0">
                <a:latin typeface="Arial" pitchFamily="34" charset="0"/>
                <a:cs typeface="Arial" pitchFamily="34" charset="0"/>
              </a:rPr>
              <a:t>80 nebo nižší)</a:t>
            </a:r>
          </a:p>
          <a:p>
            <a:pPr marL="171450" indent="-171450">
              <a:buFont typeface="Arial" pitchFamily="34" charset="0"/>
              <a:buChar char="•"/>
              <a:defRPr/>
            </a:pPr>
            <a:r>
              <a:rPr lang="sr-Latn-RS" sz="1400" b="1" dirty="0">
                <a:latin typeface="Arial" pitchFamily="34" charset="0"/>
                <a:cs typeface="Arial" pitchFamily="34" charset="0"/>
              </a:rPr>
              <a:t>Naplňování HSSE standardů dle mezinárodní praxe –</a:t>
            </a:r>
            <a:r>
              <a:rPr lang="sr-Latn-RS" sz="1400" b="1" i="1" dirty="0">
                <a:latin typeface="Arial" pitchFamily="34" charset="0"/>
                <a:cs typeface="Arial" pitchFamily="34" charset="0"/>
              </a:rPr>
              <a:t> regionální rafinérie toto kritérium více či méně splňují</a:t>
            </a:r>
            <a:r>
              <a:rPr lang="sr-Latn-RS" sz="1400" b="1" dirty="0">
                <a:latin typeface="Arial" pitchFamily="34" charset="0"/>
                <a:cs typeface="Arial" pitchFamily="34" charset="0"/>
              </a:rPr>
              <a:t> </a:t>
            </a:r>
            <a:endParaRPr lang="sr-Latn-RS" sz="1400" b="1" i="1" dirty="0">
              <a:latin typeface="Arial" pitchFamily="34" charset="0"/>
              <a:cs typeface="Arial" pitchFamily="34" charset="0"/>
            </a:endParaRPr>
          </a:p>
          <a:p>
            <a:pPr marL="171450" indent="-171450">
              <a:buFont typeface="Arial" pitchFamily="34" charset="0"/>
              <a:buChar char="•"/>
              <a:defRPr/>
            </a:pPr>
            <a:r>
              <a:rPr lang="sr-Latn-RS" sz="1400" b="1" dirty="0">
                <a:latin typeface="Arial" pitchFamily="34" charset="0"/>
                <a:cs typeface="Arial" pitchFamily="34" charset="0"/>
              </a:rPr>
              <a:t>Rafinerie s přístupem k moři </a:t>
            </a:r>
            <a:r>
              <a:rPr lang="sr-Latn-RS" sz="1400" b="1" i="1" dirty="0">
                <a:latin typeface="Arial" pitchFamily="34" charset="0"/>
                <a:cs typeface="Arial" pitchFamily="34" charset="0"/>
              </a:rPr>
              <a:t>– pouze INA Rijeka (MOL) a LOTOS Gdaňsk toto kritérium splňují</a:t>
            </a:r>
          </a:p>
          <a:p>
            <a:pPr marL="171450" indent="-171450">
              <a:buFont typeface="Arial" pitchFamily="34" charset="0"/>
              <a:buChar char="•"/>
              <a:defRPr/>
            </a:pPr>
            <a:r>
              <a:rPr lang="sr-Latn-RS" sz="1400" b="1" dirty="0">
                <a:latin typeface="Arial" pitchFamily="34" charset="0"/>
                <a:cs typeface="Arial" pitchFamily="34" charset="0"/>
              </a:rPr>
              <a:t>Přístup k systému produktovodní sítě, možnost logistických cest prostřednictvím lodní (říční nebo mořské), železniční a silniční dopravy </a:t>
            </a:r>
            <a:r>
              <a:rPr lang="sr-Latn-RS" sz="1400" b="1" i="1" dirty="0">
                <a:latin typeface="Arial" pitchFamily="34" charset="0"/>
                <a:cs typeface="Arial" pitchFamily="34" charset="0"/>
              </a:rPr>
              <a:t>– více regionálních rafinérií toto kritérium splňují z podstatné části, většině však chybí některý z dílčích aspektů</a:t>
            </a:r>
          </a:p>
          <a:p>
            <a:pPr>
              <a:defRPr/>
            </a:pPr>
            <a:endParaRPr lang="sr-Latn-RS" sz="1400" b="1" i="1" dirty="0">
              <a:latin typeface="Arial" pitchFamily="34" charset="0"/>
              <a:cs typeface="Arial" pitchFamily="34" charset="0"/>
            </a:endParaRPr>
          </a:p>
          <a:p>
            <a:pPr>
              <a:defRPr/>
            </a:pPr>
            <a:r>
              <a:rPr lang="sr-Latn-RS" sz="1600" b="1" i="1" dirty="0">
                <a:latin typeface="Arial" pitchFamily="34" charset="0"/>
                <a:cs typeface="Arial" pitchFamily="34" charset="0"/>
              </a:rPr>
              <a:t>Souhrn: Ve středoevropském regionu není provozována žádná „ideální“ (plně konkurenceschopná) rafinérie.</a:t>
            </a:r>
          </a:p>
        </p:txBody>
      </p:sp>
      <p:sp>
        <p:nvSpPr>
          <p:cNvPr id="8" name="TextBox 4"/>
          <p:cNvSpPr txBox="1">
            <a:spLocks noChangeArrowheads="1"/>
          </p:cNvSpPr>
          <p:nvPr/>
        </p:nvSpPr>
        <p:spPr bwMode="auto">
          <a:xfrm>
            <a:off x="4283508" y="5737039"/>
            <a:ext cx="854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sr-Latn-RS" sz="900" dirty="0"/>
              <a:t>Pozn: NCI - Nelson Complexity index; HSSE - health, safety, security, environment.</a:t>
            </a:r>
          </a:p>
          <a:p>
            <a:pPr eaLnBrk="1" hangingPunct="1"/>
            <a:r>
              <a:rPr lang="sr-Latn-RS" sz="900" dirty="0"/>
              <a:t>Source: A.T. Kearney analysis</a:t>
            </a:r>
            <a:endParaRPr lang="en-US" sz="900" dirty="0"/>
          </a:p>
        </p:txBody>
      </p:sp>
    </p:spTree>
    <p:extLst>
      <p:ext uri="{BB962C8B-B14F-4D97-AF65-F5344CB8AC3E}">
        <p14:creationId xmlns:p14="http://schemas.microsoft.com/office/powerpoint/2010/main" val="192210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457201"/>
            <a:ext cx="6552728" cy="1315615"/>
          </a:xfrm>
        </p:spPr>
        <p:txBody>
          <a:bodyPr>
            <a:normAutofit/>
          </a:bodyPr>
          <a:lstStyle/>
          <a:p>
            <a:r>
              <a:rPr lang="cs-CZ" dirty="0"/>
              <a:t>Použité zdroje</a:t>
            </a:r>
          </a:p>
        </p:txBody>
      </p:sp>
      <p:sp>
        <p:nvSpPr>
          <p:cNvPr id="3" name="Zástupný symbol pro obsah 2"/>
          <p:cNvSpPr>
            <a:spLocks noGrp="1"/>
          </p:cNvSpPr>
          <p:nvPr>
            <p:ph idx="1"/>
          </p:nvPr>
        </p:nvSpPr>
        <p:spPr>
          <a:xfrm>
            <a:off x="212153" y="1916832"/>
            <a:ext cx="8801211" cy="4032448"/>
          </a:xfrm>
        </p:spPr>
        <p:txBody>
          <a:bodyPr>
            <a:normAutofit fontScale="62500" lnSpcReduction="20000"/>
          </a:bodyPr>
          <a:lstStyle/>
          <a:p>
            <a:pPr marL="457200" indent="-457200">
              <a:buFont typeface="Arial" panose="020B0604020202020204" pitchFamily="34" charset="0"/>
              <a:buAutoNum type="arabicPeriod"/>
            </a:pPr>
            <a:r>
              <a:rPr lang="cs-CZ" dirty="0"/>
              <a:t>A.T. </a:t>
            </a:r>
            <a:r>
              <a:rPr lang="cs-CZ" dirty="0" err="1"/>
              <a:t>Kearney</a:t>
            </a:r>
            <a:r>
              <a:rPr lang="cs-CZ" dirty="0"/>
              <a:t>: </a:t>
            </a:r>
            <a:r>
              <a:rPr lang="cs-CZ" dirty="0" err="1"/>
              <a:t>Refinery</a:t>
            </a:r>
            <a:r>
              <a:rPr lang="cs-CZ" dirty="0"/>
              <a:t> </a:t>
            </a:r>
            <a:r>
              <a:rPr lang="cs-CZ" dirty="0" err="1"/>
              <a:t>competitivenss</a:t>
            </a:r>
            <a:r>
              <a:rPr lang="cs-CZ" dirty="0"/>
              <a:t> </a:t>
            </a:r>
            <a:r>
              <a:rPr lang="cs-CZ" dirty="0" err="1"/>
              <a:t>analysis</a:t>
            </a:r>
            <a:r>
              <a:rPr lang="cs-CZ" dirty="0"/>
              <a:t>, 2011</a:t>
            </a:r>
          </a:p>
          <a:p>
            <a:pPr marL="457200" indent="-457200">
              <a:buFont typeface="Arial" panose="020B0604020202020204" pitchFamily="34" charset="0"/>
              <a:buAutoNum type="arabicPeriod"/>
            </a:pPr>
            <a:r>
              <a:rPr lang="cs-CZ" dirty="0"/>
              <a:t>I. Souček, Z. Popovič, O. </a:t>
            </a:r>
            <a:r>
              <a:rPr lang="cs-CZ" dirty="0" err="1"/>
              <a:t>Ocič</a:t>
            </a:r>
            <a:r>
              <a:rPr lang="cs-CZ" dirty="0"/>
              <a:t>: </a:t>
            </a:r>
            <a:r>
              <a:rPr lang="cs-CZ" dirty="0" err="1"/>
              <a:t>Refinery</a:t>
            </a:r>
            <a:r>
              <a:rPr lang="cs-CZ" dirty="0"/>
              <a:t> and </a:t>
            </a:r>
            <a:r>
              <a:rPr lang="cs-CZ" dirty="0" err="1"/>
              <a:t>Petrochemical</a:t>
            </a:r>
            <a:r>
              <a:rPr lang="cs-CZ" dirty="0"/>
              <a:t> </a:t>
            </a:r>
            <a:r>
              <a:rPr lang="cs-CZ" dirty="0" err="1"/>
              <a:t>Inteface</a:t>
            </a:r>
            <a:r>
              <a:rPr lang="cs-CZ" dirty="0"/>
              <a:t>, WRA, 2012</a:t>
            </a:r>
          </a:p>
          <a:p>
            <a:pPr marL="457200" indent="-457200">
              <a:buAutoNum type="arabicPeriod"/>
            </a:pPr>
            <a:r>
              <a:rPr lang="cs-CZ" dirty="0"/>
              <a:t>R. </a:t>
            </a:r>
            <a:r>
              <a:rPr lang="cs-CZ" dirty="0" err="1"/>
              <a:t>Gonzales</a:t>
            </a:r>
            <a:r>
              <a:rPr lang="cs-CZ" dirty="0"/>
              <a:t>: </a:t>
            </a:r>
            <a:r>
              <a:rPr lang="cs-CZ" dirty="0" err="1"/>
              <a:t>Is</a:t>
            </a:r>
            <a:r>
              <a:rPr lang="cs-CZ" dirty="0"/>
              <a:t> </a:t>
            </a:r>
            <a:r>
              <a:rPr lang="cs-CZ" dirty="0" err="1"/>
              <a:t>Bigger</a:t>
            </a:r>
            <a:r>
              <a:rPr lang="cs-CZ" dirty="0"/>
              <a:t> </a:t>
            </a:r>
            <a:r>
              <a:rPr lang="cs-CZ" dirty="0" err="1"/>
              <a:t>always</a:t>
            </a:r>
            <a:r>
              <a:rPr lang="cs-CZ" dirty="0"/>
              <a:t> </a:t>
            </a:r>
            <a:r>
              <a:rPr lang="cs-CZ" dirty="0" err="1"/>
              <a:t>Better</a:t>
            </a:r>
            <a:r>
              <a:rPr lang="cs-CZ" dirty="0"/>
              <a:t>?, </a:t>
            </a:r>
            <a:r>
              <a:rPr lang="cs-CZ" dirty="0" err="1"/>
              <a:t>Fuel</a:t>
            </a:r>
            <a:r>
              <a:rPr lang="cs-CZ" dirty="0"/>
              <a:t>, 2013</a:t>
            </a:r>
          </a:p>
          <a:p>
            <a:pPr marL="457200" indent="-457200">
              <a:buAutoNum type="arabicPeriod"/>
            </a:pPr>
            <a:r>
              <a:rPr lang="cs-CZ" dirty="0"/>
              <a:t>A. </a:t>
            </a:r>
            <a:r>
              <a:rPr lang="cs-CZ" dirty="0" err="1"/>
              <a:t>Borusso</a:t>
            </a:r>
            <a:r>
              <a:rPr lang="cs-CZ" dirty="0"/>
              <a:t>: Market </a:t>
            </a:r>
            <a:r>
              <a:rPr lang="cs-CZ" dirty="0" err="1"/>
              <a:t>dynamics</a:t>
            </a:r>
            <a:r>
              <a:rPr lang="cs-CZ" dirty="0"/>
              <a:t> and </a:t>
            </a:r>
            <a:r>
              <a:rPr lang="cs-CZ" dirty="0" err="1"/>
              <a:t>trends</a:t>
            </a:r>
            <a:r>
              <a:rPr lang="cs-CZ" dirty="0"/>
              <a:t>, </a:t>
            </a:r>
            <a:r>
              <a:rPr lang="cs-CZ" dirty="0" err="1"/>
              <a:t>Petrochemicals</a:t>
            </a:r>
            <a:r>
              <a:rPr lang="cs-CZ" dirty="0"/>
              <a:t>: </a:t>
            </a:r>
            <a:r>
              <a:rPr lang="cs-CZ" dirty="0" err="1"/>
              <a:t>an</a:t>
            </a:r>
            <a:r>
              <a:rPr lang="cs-CZ" dirty="0"/>
              <a:t> </a:t>
            </a:r>
            <a:r>
              <a:rPr lang="cs-CZ" dirty="0" err="1"/>
              <a:t>opportunity</a:t>
            </a:r>
            <a:r>
              <a:rPr lang="cs-CZ" dirty="0"/>
              <a:t> to </a:t>
            </a:r>
            <a:r>
              <a:rPr lang="cs-CZ" dirty="0" err="1"/>
              <a:t>add</a:t>
            </a:r>
            <a:r>
              <a:rPr lang="cs-CZ" dirty="0"/>
              <a:t> </a:t>
            </a:r>
            <a:r>
              <a:rPr lang="cs-CZ" dirty="0" err="1"/>
              <a:t>value</a:t>
            </a:r>
            <a:r>
              <a:rPr lang="cs-CZ" dirty="0"/>
              <a:t>, IHS, WRA </a:t>
            </a:r>
            <a:r>
              <a:rPr lang="cs-CZ" dirty="0" err="1"/>
              <a:t>Conference</a:t>
            </a:r>
            <a:r>
              <a:rPr lang="cs-CZ" dirty="0"/>
              <a:t>, 2014</a:t>
            </a:r>
          </a:p>
          <a:p>
            <a:pPr marL="457200" indent="-457200">
              <a:buAutoNum type="arabicPeriod"/>
            </a:pPr>
            <a:r>
              <a:rPr lang="cs-CZ" dirty="0"/>
              <a:t>I. Souček: </a:t>
            </a:r>
            <a:r>
              <a:rPr lang="cs-CZ" dirty="0" err="1"/>
              <a:t>Meet</a:t>
            </a:r>
            <a:r>
              <a:rPr lang="cs-CZ" dirty="0"/>
              <a:t> </a:t>
            </a:r>
            <a:r>
              <a:rPr lang="cs-CZ" dirty="0" err="1"/>
              <a:t>the</a:t>
            </a:r>
            <a:r>
              <a:rPr lang="cs-CZ" dirty="0"/>
              <a:t> expert, </a:t>
            </a:r>
            <a:r>
              <a:rPr lang="cs-CZ" dirty="0" err="1"/>
              <a:t>Refining-petrochemical</a:t>
            </a:r>
            <a:r>
              <a:rPr lang="cs-CZ" dirty="0"/>
              <a:t> </a:t>
            </a:r>
            <a:r>
              <a:rPr lang="cs-CZ" dirty="0" err="1"/>
              <a:t>integration</a:t>
            </a:r>
            <a:r>
              <a:rPr lang="cs-CZ" dirty="0"/>
              <a:t>, WRA, 2014</a:t>
            </a:r>
          </a:p>
          <a:p>
            <a:pPr marL="457200" indent="-457200">
              <a:buAutoNum type="arabicPeriod"/>
            </a:pPr>
            <a:r>
              <a:rPr lang="cs-CZ" dirty="0">
                <a:hlinkClick r:id="rId2"/>
              </a:rPr>
              <a:t>www.shell.com</a:t>
            </a:r>
            <a:r>
              <a:rPr lang="cs-CZ" dirty="0"/>
              <a:t>: </a:t>
            </a:r>
            <a:r>
              <a:rPr lang="cs-CZ" dirty="0" err="1"/>
              <a:t>Exploiting</a:t>
            </a:r>
            <a:r>
              <a:rPr lang="cs-CZ" dirty="0"/>
              <a:t> </a:t>
            </a:r>
            <a:r>
              <a:rPr lang="cs-CZ" dirty="0" err="1"/>
              <a:t>refinery</a:t>
            </a:r>
            <a:r>
              <a:rPr lang="cs-CZ" dirty="0"/>
              <a:t> and </a:t>
            </a:r>
            <a:r>
              <a:rPr lang="cs-CZ" dirty="0" err="1"/>
              <a:t>petrochemical</a:t>
            </a:r>
            <a:r>
              <a:rPr lang="cs-CZ" dirty="0"/>
              <a:t> </a:t>
            </a:r>
            <a:r>
              <a:rPr lang="cs-CZ" dirty="0" err="1"/>
              <a:t>integration</a:t>
            </a:r>
            <a:r>
              <a:rPr lang="cs-CZ" dirty="0"/>
              <a:t>, 2014</a:t>
            </a:r>
          </a:p>
          <a:p>
            <a:pPr marL="457200" indent="-457200">
              <a:buFont typeface="Arial" panose="020B0604020202020204" pitchFamily="34" charset="0"/>
              <a:buAutoNum type="arabicPeriod"/>
            </a:pPr>
            <a:r>
              <a:rPr lang="cs-CZ" dirty="0"/>
              <a:t>J. Souček, M. Kubů: Fiskální podpora, Energetika/</a:t>
            </a:r>
            <a:r>
              <a:rPr lang="cs-CZ" dirty="0" err="1"/>
              <a:t>ProEnergy</a:t>
            </a:r>
            <a:r>
              <a:rPr lang="cs-CZ" dirty="0"/>
              <a:t>, 2015</a:t>
            </a:r>
          </a:p>
          <a:p>
            <a:pPr marL="457200" indent="-457200">
              <a:buAutoNum type="arabicPeriod"/>
            </a:pPr>
            <a:r>
              <a:rPr lang="cs-CZ" dirty="0"/>
              <a:t>Kolektiv autorů: návrh pro aktualizaci NAP ČR pro obnovitelné zdroje, VŠCHT, 2016</a:t>
            </a:r>
          </a:p>
          <a:p>
            <a:pPr marL="457200" indent="-457200">
              <a:buAutoNum type="arabicPeriod"/>
            </a:pPr>
            <a:endParaRPr lang="cs-CZ" dirty="0"/>
          </a:p>
          <a:p>
            <a:pPr marL="457200" indent="-457200">
              <a:buAutoNum type="arabicPeriod"/>
            </a:pPr>
            <a:endParaRPr lang="cs-CZ" dirty="0"/>
          </a:p>
          <a:p>
            <a:pPr marL="0" indent="0" algn="ctr">
              <a:buNone/>
            </a:pPr>
            <a:r>
              <a:rPr lang="cs-CZ" sz="3400" dirty="0"/>
              <a:t>Kontakt: </a:t>
            </a:r>
            <a:r>
              <a:rPr lang="cs-CZ" sz="3400" dirty="0">
                <a:hlinkClick r:id="rId3"/>
              </a:rPr>
              <a:t>souceki@vscht.cz</a:t>
            </a:r>
            <a:r>
              <a:rPr lang="cs-CZ" sz="3400" dirty="0"/>
              <a:t> nebo </a:t>
            </a:r>
            <a:r>
              <a:rPr lang="cs-CZ" sz="3400" dirty="0">
                <a:hlinkClick r:id="rId4"/>
              </a:rPr>
              <a:t>ivan.soucek@schp.cz</a:t>
            </a:r>
            <a:r>
              <a:rPr lang="cs-CZ" sz="3400" dirty="0"/>
              <a:t> </a:t>
            </a:r>
          </a:p>
        </p:txBody>
      </p:sp>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2050" name="obrázek 1" descr="SCHP m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79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2780928"/>
            <a:ext cx="6552728" cy="1315615"/>
          </a:xfrm>
        </p:spPr>
        <p:txBody>
          <a:bodyPr>
            <a:normAutofit/>
          </a:bodyPr>
          <a:lstStyle/>
          <a:p>
            <a:r>
              <a:rPr lang="cs-CZ" dirty="0" err="1"/>
              <a:t>Back</a:t>
            </a:r>
            <a:r>
              <a:rPr lang="cs-CZ" dirty="0"/>
              <a:t>-up </a:t>
            </a:r>
            <a:r>
              <a:rPr lang="cs-CZ" dirty="0" err="1"/>
              <a:t>slides</a:t>
            </a:r>
            <a:endParaRPr lang="cs-CZ" dirty="0"/>
          </a:p>
        </p:txBody>
      </p:sp>
    </p:spTree>
    <p:extLst>
      <p:ext uri="{BB962C8B-B14F-4D97-AF65-F5344CB8AC3E}">
        <p14:creationId xmlns:p14="http://schemas.microsoft.com/office/powerpoint/2010/main" val="367049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7"/>
          <p:cNvSpPr>
            <a:spLocks noGrp="1"/>
          </p:cNvSpPr>
          <p:nvPr>
            <p:ph type="body" sz="quarter" idx="13"/>
          </p:nvPr>
        </p:nvSpPr>
        <p:spPr bwMode="auto">
          <a:xfrm>
            <a:off x="349250" y="296863"/>
            <a:ext cx="6094958" cy="571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10000"/>
          </a:bodyPr>
          <a:lstStyle/>
          <a:p>
            <a:pPr>
              <a:defRPr/>
            </a:pPr>
            <a:r>
              <a:rPr lang="sr-Latn-RS" dirty="0">
                <a:latin typeface="Arial" charset="0"/>
                <a:cs typeface="Arial" charset="0"/>
              </a:rPr>
              <a:t>Asset - related factors move through four stages to total value creation</a:t>
            </a:r>
            <a:endParaRPr lang="en-US" dirty="0">
              <a:latin typeface="Arial" charset="0"/>
              <a:cs typeface="Arial" charset="0"/>
            </a:endParaRPr>
          </a:p>
        </p:txBody>
      </p:sp>
      <p:graphicFrame>
        <p:nvGraphicFramePr>
          <p:cNvPr id="9" name="Table 8"/>
          <p:cNvGraphicFramePr>
            <a:graphicFrameLocks noGrp="1"/>
          </p:cNvGraphicFramePr>
          <p:nvPr>
            <p:extLst/>
          </p:nvPr>
        </p:nvGraphicFramePr>
        <p:xfrm>
          <a:off x="419100" y="1755775"/>
          <a:ext cx="8186738" cy="3683000"/>
        </p:xfrm>
        <a:graphic>
          <a:graphicData uri="http://schemas.openxmlformats.org/drawingml/2006/table">
            <a:tbl>
              <a:tblPr firstRow="1" bandRow="1">
                <a:tableStyleId>{5C22544A-7EE6-4342-B048-85BDC9FD1C3A}</a:tableStyleId>
              </a:tblPr>
              <a:tblGrid>
                <a:gridCol w="1637347">
                  <a:extLst>
                    <a:ext uri="{9D8B030D-6E8A-4147-A177-3AD203B41FA5}">
                      <a16:colId xmlns:a16="http://schemas.microsoft.com/office/drawing/2014/main" val="20000"/>
                    </a:ext>
                  </a:extLst>
                </a:gridCol>
                <a:gridCol w="1863647">
                  <a:extLst>
                    <a:ext uri="{9D8B030D-6E8A-4147-A177-3AD203B41FA5}">
                      <a16:colId xmlns:a16="http://schemas.microsoft.com/office/drawing/2014/main" val="20001"/>
                    </a:ext>
                  </a:extLst>
                </a:gridCol>
                <a:gridCol w="1516002">
                  <a:extLst>
                    <a:ext uri="{9D8B030D-6E8A-4147-A177-3AD203B41FA5}">
                      <a16:colId xmlns:a16="http://schemas.microsoft.com/office/drawing/2014/main" val="20002"/>
                    </a:ext>
                  </a:extLst>
                </a:gridCol>
                <a:gridCol w="1705447">
                  <a:extLst>
                    <a:ext uri="{9D8B030D-6E8A-4147-A177-3AD203B41FA5}">
                      <a16:colId xmlns:a16="http://schemas.microsoft.com/office/drawing/2014/main" val="20003"/>
                    </a:ext>
                  </a:extLst>
                </a:gridCol>
                <a:gridCol w="1464295">
                  <a:extLst>
                    <a:ext uri="{9D8B030D-6E8A-4147-A177-3AD203B41FA5}">
                      <a16:colId xmlns:a16="http://schemas.microsoft.com/office/drawing/2014/main" val="20004"/>
                    </a:ext>
                  </a:extLst>
                </a:gridCol>
              </a:tblGrid>
              <a:tr h="1610307">
                <a:tc>
                  <a:txBody>
                    <a:bodyPr/>
                    <a:lstStyle/>
                    <a:p>
                      <a:pPr algn="ctr"/>
                      <a:r>
                        <a:rPr lang="sr-Latn-RS" sz="1200" dirty="0" err="1">
                          <a:solidFill>
                            <a:schemeClr val="tx1"/>
                          </a:solidFill>
                          <a:latin typeface="Arial" pitchFamily="34" charset="0"/>
                          <a:cs typeface="Arial" pitchFamily="34" charset="0"/>
                        </a:rPr>
                        <a:t>Scale</a:t>
                      </a:r>
                      <a:r>
                        <a:rPr lang="sr-Latn-RS" sz="1200" baseline="0" dirty="0">
                          <a:solidFill>
                            <a:schemeClr val="tx1"/>
                          </a:solidFill>
                          <a:latin typeface="Arial" pitchFamily="34" charset="0"/>
                          <a:cs typeface="Arial" pitchFamily="34" charset="0"/>
                        </a:rPr>
                        <a:t> </a:t>
                      </a:r>
                      <a:r>
                        <a:rPr lang="sr-Latn-RS" sz="1200" baseline="0" dirty="0" err="1">
                          <a:solidFill>
                            <a:schemeClr val="tx1"/>
                          </a:solidFill>
                          <a:latin typeface="Arial" pitchFamily="34" charset="0"/>
                          <a:cs typeface="Arial" pitchFamily="34" charset="0"/>
                        </a:rPr>
                        <a:t>and</a:t>
                      </a:r>
                      <a:r>
                        <a:rPr lang="sr-Latn-RS" sz="1200" baseline="0" dirty="0">
                          <a:solidFill>
                            <a:schemeClr val="tx1"/>
                          </a:solidFill>
                          <a:latin typeface="Arial" pitchFamily="34" charset="0"/>
                          <a:cs typeface="Arial" pitchFamily="34" charset="0"/>
                        </a:rPr>
                        <a:t> </a:t>
                      </a:r>
                      <a:r>
                        <a:rPr lang="sr-Latn-RS" sz="1200" baseline="0" dirty="0" err="1">
                          <a:solidFill>
                            <a:schemeClr val="tx1"/>
                          </a:solidFill>
                          <a:latin typeface="Arial" pitchFamily="34" charset="0"/>
                          <a:cs typeface="Arial" pitchFamily="34" charset="0"/>
                        </a:rPr>
                        <a:t>technology</a:t>
                      </a:r>
                      <a:endParaRPr lang="en-US" sz="1200" dirty="0">
                        <a:solidFill>
                          <a:schemeClr val="tx1"/>
                        </a:solidFill>
                        <a:latin typeface="Arial" pitchFamily="34" charset="0"/>
                        <a:cs typeface="Arial" pitchFamily="34" charset="0"/>
                      </a:endParaRPr>
                    </a:p>
                  </a:txBody>
                  <a:tcPr marL="91448" marR="91448" marT="45721" marB="45721" anchor="ctr">
                    <a:solidFill>
                      <a:schemeClr val="accent1">
                        <a:lumMod val="40000"/>
                        <a:lumOff val="60000"/>
                      </a:schemeClr>
                    </a:solidFill>
                  </a:tcPr>
                </a:tc>
                <a:tc>
                  <a:txBody>
                    <a:bodyPr/>
                    <a:lstStyle/>
                    <a:p>
                      <a:pPr marL="171450" indent="-171450">
                        <a:buFont typeface="Arial" pitchFamily="34" charset="0"/>
                        <a:buChar char="•"/>
                      </a:pPr>
                      <a:r>
                        <a:rPr lang="sr-Latn-RS" sz="1000" b="0" dirty="0" err="1">
                          <a:solidFill>
                            <a:schemeClr val="tx1"/>
                          </a:solidFill>
                          <a:latin typeface="Arial" pitchFamily="34" charset="0"/>
                          <a:cs typeface="Arial" pitchFamily="34" charset="0"/>
                        </a:rPr>
                        <a:t>Small</a:t>
                      </a:r>
                      <a:r>
                        <a:rPr lang="sr-Latn-RS" sz="1000" b="0" baseline="0" dirty="0">
                          <a:solidFill>
                            <a:schemeClr val="tx1"/>
                          </a:solidFill>
                          <a:latin typeface="Arial" pitchFamily="34" charset="0"/>
                          <a:cs typeface="Arial" pitchFamily="34" charset="0"/>
                        </a:rPr>
                        <a:t>-</a:t>
                      </a:r>
                      <a:r>
                        <a:rPr lang="sr-Latn-RS" sz="1000" b="0" baseline="0" dirty="0" err="1">
                          <a:solidFill>
                            <a:schemeClr val="tx1"/>
                          </a:solidFill>
                          <a:latin typeface="Arial" pitchFamily="34" charset="0"/>
                          <a:cs typeface="Arial" pitchFamily="34" charset="0"/>
                        </a:rPr>
                        <a:t>scale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asset</a:t>
                      </a:r>
                      <a:r>
                        <a:rPr lang="sr-Latn-RS" sz="1000" b="0" baseline="0" dirty="0">
                          <a:solidFill>
                            <a:schemeClr val="tx1"/>
                          </a:solidFill>
                          <a:latin typeface="Arial" pitchFamily="34" charset="0"/>
                          <a:cs typeface="Arial" pitchFamily="34" charset="0"/>
                        </a:rPr>
                        <a:t> </a:t>
                      </a:r>
                    </a:p>
                    <a:p>
                      <a:pPr marL="0" indent="0">
                        <a:buFont typeface="Arial" pitchFamily="34" charset="0"/>
                        <a:buNone/>
                      </a:pPr>
                      <a:r>
                        <a:rPr lang="sr-Latn-RS" sz="1000" b="0" baseline="0" dirty="0">
                          <a:solidFill>
                            <a:schemeClr val="tx1"/>
                          </a:solidFill>
                          <a:latin typeface="Arial" pitchFamily="34" charset="0"/>
                          <a:cs typeface="Arial" pitchFamily="34" charset="0"/>
                        </a:rPr>
                        <a:t>      (&lt; 10mtpa)</a:t>
                      </a: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Complexity</a:t>
                      </a:r>
                      <a:endParaRPr lang="sr-Latn-RS" sz="1000" b="0" baseline="0" dirty="0">
                        <a:solidFill>
                          <a:schemeClr val="tx1"/>
                        </a:solidFill>
                        <a:latin typeface="Arial" pitchFamily="34" charset="0"/>
                        <a:cs typeface="Arial" pitchFamily="34" charset="0"/>
                      </a:endParaRPr>
                    </a:p>
                    <a:p>
                      <a:pPr marL="0" indent="0">
                        <a:buFont typeface="Arial" pitchFamily="34" charset="0"/>
                        <a:buNone/>
                      </a:pPr>
                      <a:r>
                        <a:rPr lang="sr-Latn-RS" sz="1000" b="0" baseline="0" dirty="0">
                          <a:solidFill>
                            <a:schemeClr val="tx1"/>
                          </a:solidFill>
                          <a:latin typeface="Arial" pitchFamily="34" charset="0"/>
                          <a:cs typeface="Arial" pitchFamily="34" charset="0"/>
                        </a:rPr>
                        <a:t>      (NCI&lt;5)</a:t>
                      </a:r>
                    </a:p>
                    <a:p>
                      <a:pPr marL="0" indent="0">
                        <a:buFont typeface="Arial" pitchFamily="34" charset="0"/>
                        <a:buNone/>
                      </a:pP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Dated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technology</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No </a:t>
                      </a:r>
                      <a:r>
                        <a:rPr lang="sr-Latn-RS" sz="1000" b="0" baseline="0" dirty="0" err="1">
                          <a:solidFill>
                            <a:schemeClr val="tx1"/>
                          </a:solidFill>
                          <a:latin typeface="Arial" pitchFamily="34" charset="0"/>
                          <a:cs typeface="Arial" pitchFamily="34" charset="0"/>
                        </a:rPr>
                        <a:t>recent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upgrades</a:t>
                      </a:r>
                      <a:endParaRPr lang="en-US" sz="1000" b="0" dirty="0">
                        <a:solidFill>
                          <a:schemeClr val="tx1"/>
                        </a:solidFill>
                        <a:latin typeface="Arial" pitchFamily="34" charset="0"/>
                        <a:cs typeface="Arial" pitchFamily="34" charset="0"/>
                      </a:endParaRPr>
                    </a:p>
                  </a:txBody>
                  <a:tcPr marL="91448" marR="91448" marT="45721" marB="45721">
                    <a:solidFill>
                      <a:schemeClr val="accent1">
                        <a:lumMod val="40000"/>
                        <a:lumOff val="60000"/>
                      </a:schemeClr>
                    </a:solidFill>
                  </a:tcPr>
                </a:tc>
                <a:tc>
                  <a:txBody>
                    <a:bodyPr/>
                    <a:lstStyle/>
                    <a:p>
                      <a:pPr marL="171450" indent="-171450">
                        <a:buFont typeface="Arial" pitchFamily="34" charset="0"/>
                        <a:buChar char="•"/>
                      </a:pPr>
                      <a:r>
                        <a:rPr lang="sr-Latn-RS" sz="1000" b="0" dirty="0" err="1">
                          <a:solidFill>
                            <a:schemeClr val="tx1"/>
                          </a:solidFill>
                          <a:latin typeface="Arial" pitchFamily="34" charset="0"/>
                          <a:cs typeface="Arial" pitchFamily="34" charset="0"/>
                        </a:rPr>
                        <a:t>Medium</a:t>
                      </a:r>
                      <a:r>
                        <a:rPr lang="sr-Latn-RS" sz="1000" b="0" dirty="0">
                          <a:solidFill>
                            <a:schemeClr val="tx1"/>
                          </a:solidFill>
                          <a:latin typeface="Arial" pitchFamily="34" charset="0"/>
                          <a:cs typeface="Arial" pitchFamily="34" charset="0"/>
                        </a:rPr>
                        <a:t>-</a:t>
                      </a:r>
                      <a:r>
                        <a:rPr lang="sr-Latn-RS" sz="1000" b="0" dirty="0" err="1">
                          <a:solidFill>
                            <a:schemeClr val="tx1"/>
                          </a:solidFill>
                          <a:latin typeface="Arial" pitchFamily="34" charset="0"/>
                          <a:cs typeface="Arial" pitchFamily="34" charset="0"/>
                        </a:rPr>
                        <a:t>scale</a:t>
                      </a:r>
                      <a:r>
                        <a:rPr lang="sr-Latn-RS" sz="1000" b="0" dirty="0">
                          <a:solidFill>
                            <a:schemeClr val="tx1"/>
                          </a:solidFill>
                          <a:latin typeface="Arial" pitchFamily="34" charset="0"/>
                          <a:cs typeface="Arial" pitchFamily="34" charset="0"/>
                        </a:rPr>
                        <a:t> </a:t>
                      </a:r>
                      <a:r>
                        <a:rPr lang="sr-Latn-RS" sz="1000" b="0" dirty="0" err="1">
                          <a:solidFill>
                            <a:schemeClr val="tx1"/>
                          </a:solidFill>
                          <a:latin typeface="Arial" pitchFamily="34" charset="0"/>
                          <a:cs typeface="Arial" pitchFamily="34" charset="0"/>
                        </a:rPr>
                        <a:t>asset</a:t>
                      </a:r>
                      <a:r>
                        <a:rPr lang="sr-Latn-RS" sz="1000" b="0" baseline="0" dirty="0">
                          <a:solidFill>
                            <a:schemeClr val="tx1"/>
                          </a:solidFill>
                          <a:latin typeface="Arial" pitchFamily="34" charset="0"/>
                          <a:cs typeface="Arial" pitchFamily="34" charset="0"/>
                        </a:rPr>
                        <a:t> </a:t>
                      </a:r>
                      <a:r>
                        <a:rPr lang="sr-Latn-RS" sz="1000" b="0" dirty="0">
                          <a:solidFill>
                            <a:schemeClr val="tx1"/>
                          </a:solidFill>
                          <a:latin typeface="Arial" pitchFamily="34" charset="0"/>
                          <a:cs typeface="Arial" pitchFamily="34" charset="0"/>
                        </a:rPr>
                        <a:t>(&gt;10mtpa)</a:t>
                      </a:r>
                    </a:p>
                    <a:p>
                      <a:pPr marL="171450" indent="-171450">
                        <a:buFont typeface="Arial" pitchFamily="34" charset="0"/>
                        <a:buChar char="•"/>
                      </a:pPr>
                      <a:r>
                        <a:rPr lang="sr-Latn-RS" sz="1000" b="0" dirty="0" err="1">
                          <a:solidFill>
                            <a:schemeClr val="tx1"/>
                          </a:solidFill>
                          <a:latin typeface="Arial" pitchFamily="34" charset="0"/>
                          <a:cs typeface="Arial" pitchFamily="34" charset="0"/>
                        </a:rPr>
                        <a:t>Complexity</a:t>
                      </a:r>
                      <a:endParaRPr lang="sr-Latn-RS" sz="1000" b="0" dirty="0">
                        <a:solidFill>
                          <a:schemeClr val="tx1"/>
                        </a:solidFill>
                        <a:latin typeface="Arial" pitchFamily="34" charset="0"/>
                        <a:cs typeface="Arial" pitchFamily="34" charset="0"/>
                      </a:endParaRPr>
                    </a:p>
                    <a:p>
                      <a:pPr marL="0" indent="0">
                        <a:buFont typeface="Arial" pitchFamily="34" charset="0"/>
                        <a:buNone/>
                      </a:pPr>
                      <a:r>
                        <a:rPr lang="sr-Latn-RS" sz="1000" b="0" baseline="0" dirty="0">
                          <a:solidFill>
                            <a:schemeClr val="tx1"/>
                          </a:solidFill>
                          <a:latin typeface="Arial" pitchFamily="34" charset="0"/>
                          <a:cs typeface="Arial" pitchFamily="34" charset="0"/>
                        </a:rPr>
                        <a:t>     (NCI: 5 -9)</a:t>
                      </a:r>
                    </a:p>
                    <a:p>
                      <a:pPr marL="0" indent="0">
                        <a:buFont typeface="Arial" pitchFamily="34" charset="0"/>
                        <a:buNone/>
                      </a:pP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Dated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technology</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Continual small upgrade</a:t>
                      </a:r>
                      <a:endParaRPr lang="en-US" sz="1000" b="0" dirty="0">
                        <a:solidFill>
                          <a:schemeClr val="tx1"/>
                        </a:solidFill>
                        <a:latin typeface="Arial" pitchFamily="34" charset="0"/>
                        <a:cs typeface="Arial" pitchFamily="34" charset="0"/>
                      </a:endParaRPr>
                    </a:p>
                  </a:txBody>
                  <a:tcPr marL="91448" marR="91448" marT="45721" marB="45721">
                    <a:solidFill>
                      <a:schemeClr val="accent1">
                        <a:lumMod val="40000"/>
                        <a:lumOff val="60000"/>
                      </a:schemeClr>
                    </a:solidFill>
                  </a:tcPr>
                </a:tc>
                <a:tc>
                  <a:txBody>
                    <a:bodyPr/>
                    <a:lstStyle/>
                    <a:p>
                      <a:pPr marL="171450" indent="-171450">
                        <a:buFont typeface="Arial" pitchFamily="34" charset="0"/>
                        <a:buChar char="•"/>
                      </a:pPr>
                      <a:r>
                        <a:rPr lang="sr-Latn-RS" sz="1100" b="1" dirty="0">
                          <a:solidFill>
                            <a:schemeClr val="tx1"/>
                          </a:solidFill>
                          <a:latin typeface="Arial" pitchFamily="34" charset="0"/>
                          <a:cs typeface="Arial" pitchFamily="34" charset="0"/>
                        </a:rPr>
                        <a:t>Large-scale</a:t>
                      </a:r>
                      <a:r>
                        <a:rPr lang="sr-Latn-RS" sz="1100" b="1" baseline="0" dirty="0">
                          <a:solidFill>
                            <a:schemeClr val="tx1"/>
                          </a:solidFill>
                          <a:latin typeface="Arial" pitchFamily="34" charset="0"/>
                          <a:cs typeface="Arial" pitchFamily="34" charset="0"/>
                        </a:rPr>
                        <a:t> asset (&gt;20mtpa)</a:t>
                      </a:r>
                    </a:p>
                    <a:p>
                      <a:pPr marL="171450" indent="-171450">
                        <a:buFont typeface="Arial" pitchFamily="34" charset="0"/>
                        <a:buChar char="•"/>
                      </a:pPr>
                      <a:r>
                        <a:rPr lang="sr-Latn-RS" sz="1100" b="1" baseline="0" dirty="0" err="1">
                          <a:solidFill>
                            <a:schemeClr val="tx1"/>
                          </a:solidFill>
                          <a:latin typeface="Arial" pitchFamily="34" charset="0"/>
                          <a:cs typeface="Arial" pitchFamily="34" charset="0"/>
                        </a:rPr>
                        <a:t>Complexity</a:t>
                      </a:r>
                      <a:endParaRPr lang="sr-Latn-RS" sz="1100" b="1" baseline="0" dirty="0">
                        <a:solidFill>
                          <a:schemeClr val="tx1"/>
                        </a:solidFill>
                        <a:latin typeface="Arial" pitchFamily="34" charset="0"/>
                        <a:cs typeface="Arial" pitchFamily="34" charset="0"/>
                      </a:endParaRPr>
                    </a:p>
                    <a:p>
                      <a:pPr marL="0" indent="0">
                        <a:buFont typeface="Arial" pitchFamily="34" charset="0"/>
                        <a:buNone/>
                      </a:pPr>
                      <a:r>
                        <a:rPr lang="sr-Latn-RS" sz="1100" b="1" baseline="0" dirty="0">
                          <a:solidFill>
                            <a:schemeClr val="tx1"/>
                          </a:solidFill>
                          <a:latin typeface="Arial" pitchFamily="34" charset="0"/>
                          <a:cs typeface="Arial" pitchFamily="34" charset="0"/>
                        </a:rPr>
                        <a:t>    ( NCI&gt;10 or higher)       </a:t>
                      </a:r>
                    </a:p>
                    <a:p>
                      <a:pPr marL="171450" indent="-171450">
                        <a:buFont typeface="Arial" pitchFamily="34" charset="0"/>
                        <a:buChar char="•"/>
                      </a:pPr>
                      <a:r>
                        <a:rPr lang="sr-Latn-RS" sz="1100" b="1" baseline="0" dirty="0" err="1">
                          <a:solidFill>
                            <a:schemeClr val="tx1"/>
                          </a:solidFill>
                          <a:latin typeface="Arial" pitchFamily="34" charset="0"/>
                          <a:cs typeface="Arial" pitchFamily="34" charset="0"/>
                        </a:rPr>
                        <a:t>State</a:t>
                      </a:r>
                      <a:r>
                        <a:rPr lang="sr-Latn-RS" sz="1100" b="1" baseline="0" dirty="0">
                          <a:solidFill>
                            <a:schemeClr val="tx1"/>
                          </a:solidFill>
                          <a:latin typeface="Arial" pitchFamily="34" charset="0"/>
                          <a:cs typeface="Arial" pitchFamily="34" charset="0"/>
                        </a:rPr>
                        <a:t>-of-the-</a:t>
                      </a:r>
                      <a:r>
                        <a:rPr lang="sr-Latn-RS" sz="1100" b="1" baseline="0" dirty="0" err="1">
                          <a:solidFill>
                            <a:schemeClr val="tx1"/>
                          </a:solidFill>
                          <a:latin typeface="Arial" pitchFamily="34" charset="0"/>
                          <a:cs typeface="Arial" pitchFamily="34" charset="0"/>
                        </a:rPr>
                        <a:t>art</a:t>
                      </a:r>
                      <a:r>
                        <a:rPr lang="sr-Latn-RS" sz="1100" b="1" baseline="0" dirty="0">
                          <a:solidFill>
                            <a:schemeClr val="tx1"/>
                          </a:solidFill>
                          <a:latin typeface="Arial" pitchFamily="34" charset="0"/>
                          <a:cs typeface="Arial" pitchFamily="34" charset="0"/>
                        </a:rPr>
                        <a:t> </a:t>
                      </a:r>
                      <a:r>
                        <a:rPr lang="sr-Latn-RS" sz="1100" b="1" baseline="0" dirty="0" err="1">
                          <a:solidFill>
                            <a:schemeClr val="tx1"/>
                          </a:solidFill>
                          <a:latin typeface="Arial" pitchFamily="34" charset="0"/>
                          <a:cs typeface="Arial" pitchFamily="34" charset="0"/>
                        </a:rPr>
                        <a:t>technology</a:t>
                      </a:r>
                      <a:endParaRPr lang="sr-Latn-RS" sz="1100" b="1" baseline="0" dirty="0">
                        <a:solidFill>
                          <a:schemeClr val="tx1"/>
                        </a:solidFill>
                        <a:latin typeface="Arial" pitchFamily="34" charset="0"/>
                        <a:cs typeface="Arial" pitchFamily="34" charset="0"/>
                      </a:endParaRPr>
                    </a:p>
                    <a:p>
                      <a:pPr marL="171450" indent="-171450">
                        <a:buFont typeface="Arial" pitchFamily="34" charset="0"/>
                        <a:buChar char="•"/>
                      </a:pPr>
                      <a:r>
                        <a:rPr lang="sr-Latn-RS" sz="1100" b="1" baseline="0" dirty="0">
                          <a:solidFill>
                            <a:schemeClr val="tx1"/>
                          </a:solidFill>
                          <a:latin typeface="Arial" pitchFamily="34" charset="0"/>
                          <a:cs typeface="Arial" pitchFamily="34" charset="0"/>
                        </a:rPr>
                        <a:t>Recent up-grades</a:t>
                      </a:r>
                      <a:endParaRPr lang="en-US" sz="1100" b="1" dirty="0">
                        <a:solidFill>
                          <a:schemeClr val="tx1"/>
                        </a:solidFill>
                        <a:latin typeface="Arial" pitchFamily="34" charset="0"/>
                        <a:cs typeface="Arial" pitchFamily="34" charset="0"/>
                      </a:endParaRPr>
                    </a:p>
                  </a:txBody>
                  <a:tcPr marL="91448" marR="91448" marT="45721" marB="45721">
                    <a:solidFill>
                      <a:schemeClr val="accent1">
                        <a:lumMod val="40000"/>
                        <a:lumOff val="60000"/>
                      </a:schemeClr>
                    </a:solidFill>
                  </a:tcPr>
                </a:tc>
                <a:tc>
                  <a:txBody>
                    <a:bodyPr/>
                    <a:lstStyle/>
                    <a:p>
                      <a:pPr marL="171450" indent="-171450">
                        <a:buFont typeface="Arial" pitchFamily="34" charset="0"/>
                        <a:buChar char="•"/>
                      </a:pPr>
                      <a:r>
                        <a:rPr lang="sr-Latn-RS" sz="1000" b="0" dirty="0" err="1">
                          <a:solidFill>
                            <a:schemeClr val="tx1"/>
                          </a:solidFill>
                          <a:latin typeface="Arial" pitchFamily="34" charset="0"/>
                          <a:cs typeface="Arial" pitchFamily="34" charset="0"/>
                        </a:rPr>
                        <a:t>World</a:t>
                      </a:r>
                      <a:r>
                        <a:rPr lang="sr-Latn-RS" sz="1000" b="0" dirty="0">
                          <a:solidFill>
                            <a:schemeClr val="tx1"/>
                          </a:solidFill>
                          <a:latin typeface="Arial" pitchFamily="34" charset="0"/>
                          <a:cs typeface="Arial" pitchFamily="34" charset="0"/>
                        </a:rPr>
                        <a:t> </a:t>
                      </a:r>
                      <a:r>
                        <a:rPr lang="sr-Latn-RS" sz="1000" b="0" dirty="0" err="1">
                          <a:solidFill>
                            <a:schemeClr val="tx1"/>
                          </a:solidFill>
                          <a:latin typeface="Arial" pitchFamily="34" charset="0"/>
                          <a:cs typeface="Arial" pitchFamily="34" charset="0"/>
                        </a:rPr>
                        <a:t>scale</a:t>
                      </a:r>
                      <a:r>
                        <a:rPr lang="sr-Latn-RS" sz="1000" b="0" dirty="0">
                          <a:solidFill>
                            <a:schemeClr val="tx1"/>
                          </a:solidFill>
                          <a:latin typeface="Arial" pitchFamily="34" charset="0"/>
                          <a:cs typeface="Arial" pitchFamily="34" charset="0"/>
                        </a:rPr>
                        <a:t> </a:t>
                      </a:r>
                      <a:r>
                        <a:rPr lang="sr-Latn-RS" sz="1000" b="0" dirty="0" err="1">
                          <a:solidFill>
                            <a:schemeClr val="tx1"/>
                          </a:solidFill>
                          <a:latin typeface="Arial" pitchFamily="34" charset="0"/>
                          <a:cs typeface="Arial" pitchFamily="34" charset="0"/>
                        </a:rPr>
                        <a:t>asset</a:t>
                      </a:r>
                      <a:r>
                        <a:rPr lang="sr-Latn-RS" sz="1000" b="0" dirty="0">
                          <a:solidFill>
                            <a:schemeClr val="tx1"/>
                          </a:solidFill>
                          <a:latin typeface="Arial" pitchFamily="34" charset="0"/>
                          <a:cs typeface="Arial" pitchFamily="34" charset="0"/>
                        </a:rPr>
                        <a:t> (&gt;30mtpa)</a:t>
                      </a:r>
                    </a:p>
                    <a:p>
                      <a:pPr marL="171450" indent="-171450">
                        <a:buFont typeface="Arial" pitchFamily="34" charset="0"/>
                        <a:buChar char="•"/>
                      </a:pPr>
                      <a:r>
                        <a:rPr lang="sr-Latn-RS" sz="1000" b="0" dirty="0">
                          <a:solidFill>
                            <a:schemeClr val="tx1"/>
                          </a:solidFill>
                          <a:latin typeface="Arial" pitchFamily="34" charset="0"/>
                          <a:cs typeface="Arial" pitchFamily="34" charset="0"/>
                        </a:rPr>
                        <a:t>Complexity</a:t>
                      </a:r>
                      <a:r>
                        <a:rPr lang="sr-Latn-RS" sz="1000" b="0" baseline="0" dirty="0">
                          <a:solidFill>
                            <a:schemeClr val="tx1"/>
                          </a:solidFill>
                          <a:latin typeface="Arial" pitchFamily="34" charset="0"/>
                          <a:cs typeface="Arial" pitchFamily="34" charset="0"/>
                        </a:rPr>
                        <a:t> (NCI:&gt;10)</a:t>
                      </a: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Protected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state</a:t>
                      </a:r>
                      <a:r>
                        <a:rPr lang="sr-Latn-RS" sz="1000" b="0" baseline="0" dirty="0">
                          <a:solidFill>
                            <a:schemeClr val="tx1"/>
                          </a:solidFill>
                          <a:latin typeface="Arial" pitchFamily="34" charset="0"/>
                          <a:cs typeface="Arial" pitchFamily="34" charset="0"/>
                        </a:rPr>
                        <a:t>-</a:t>
                      </a:r>
                      <a:r>
                        <a:rPr lang="sr-Latn-RS" sz="1000" b="0" baseline="0" dirty="0" err="1">
                          <a:solidFill>
                            <a:schemeClr val="tx1"/>
                          </a:solidFill>
                          <a:latin typeface="Arial" pitchFamily="34" charset="0"/>
                          <a:cs typeface="Arial" pitchFamily="34" charset="0"/>
                        </a:rPr>
                        <a:t>of.the</a:t>
                      </a:r>
                      <a:r>
                        <a:rPr lang="sr-Latn-RS" sz="1000" b="0" baseline="0" dirty="0">
                          <a:solidFill>
                            <a:schemeClr val="tx1"/>
                          </a:solidFill>
                          <a:latin typeface="Arial" pitchFamily="34" charset="0"/>
                          <a:cs typeface="Arial" pitchFamily="34" charset="0"/>
                        </a:rPr>
                        <a:t>-</a:t>
                      </a:r>
                      <a:r>
                        <a:rPr lang="sr-Latn-RS" sz="1000" b="0" baseline="0" dirty="0" err="1">
                          <a:solidFill>
                            <a:schemeClr val="tx1"/>
                          </a:solidFill>
                          <a:latin typeface="Arial" pitchFamily="34" charset="0"/>
                          <a:cs typeface="Arial" pitchFamily="34" charset="0"/>
                        </a:rPr>
                        <a:t>art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technology</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Recent</a:t>
                      </a:r>
                      <a:r>
                        <a:rPr lang="sr-Latn-RS" sz="1000" b="0" baseline="0" dirty="0">
                          <a:solidFill>
                            <a:schemeClr val="tx1"/>
                          </a:solidFill>
                          <a:latin typeface="Arial" pitchFamily="34" charset="0"/>
                          <a:cs typeface="Arial" pitchFamily="34" charset="0"/>
                        </a:rPr>
                        <a:t> major </a:t>
                      </a:r>
                      <a:r>
                        <a:rPr lang="sr-Latn-RS" sz="1000" b="0" baseline="0" dirty="0" err="1">
                          <a:solidFill>
                            <a:schemeClr val="tx1"/>
                          </a:solidFill>
                          <a:latin typeface="Arial" pitchFamily="34" charset="0"/>
                          <a:cs typeface="Arial" pitchFamily="34" charset="0"/>
                        </a:rPr>
                        <a:t>upgrades</a:t>
                      </a:r>
                      <a:endParaRPr lang="en-US" sz="1000" b="0" dirty="0">
                        <a:solidFill>
                          <a:schemeClr val="tx1"/>
                        </a:solidFill>
                        <a:latin typeface="Arial" pitchFamily="34" charset="0"/>
                        <a:cs typeface="Arial" pitchFamily="34" charset="0"/>
                      </a:endParaRPr>
                    </a:p>
                  </a:txBody>
                  <a:tcPr marL="91448" marR="91448" marT="45721" marB="45721">
                    <a:solidFill>
                      <a:schemeClr val="accent1">
                        <a:lumMod val="40000"/>
                        <a:lumOff val="60000"/>
                      </a:schemeClr>
                    </a:solidFill>
                  </a:tcPr>
                </a:tc>
                <a:extLst>
                  <a:ext uri="{0D108BD9-81ED-4DB2-BD59-A6C34878D82A}">
                    <a16:rowId xmlns:a16="http://schemas.microsoft.com/office/drawing/2014/main" val="10000"/>
                  </a:ext>
                </a:extLst>
              </a:tr>
              <a:tr h="2072693">
                <a:tc>
                  <a:txBody>
                    <a:bodyPr/>
                    <a:lstStyle/>
                    <a:p>
                      <a:pPr algn="ctr"/>
                      <a:r>
                        <a:rPr lang="sr-Latn-RS" sz="1200" b="1" dirty="0" err="1">
                          <a:latin typeface="Arial" pitchFamily="34" charset="0"/>
                          <a:cs typeface="Arial" pitchFamily="34" charset="0"/>
                        </a:rPr>
                        <a:t>Scale</a:t>
                      </a:r>
                      <a:r>
                        <a:rPr lang="sr-Latn-RS" sz="1200" b="1" dirty="0">
                          <a:latin typeface="Arial" pitchFamily="34" charset="0"/>
                          <a:cs typeface="Arial" pitchFamily="34" charset="0"/>
                        </a:rPr>
                        <a:t> </a:t>
                      </a:r>
                      <a:r>
                        <a:rPr lang="sr-Latn-RS" sz="1200" b="1" dirty="0" err="1">
                          <a:latin typeface="Arial" pitchFamily="34" charset="0"/>
                          <a:cs typeface="Arial" pitchFamily="34" charset="0"/>
                        </a:rPr>
                        <a:t>and</a:t>
                      </a:r>
                      <a:r>
                        <a:rPr lang="sr-Latn-RS" sz="1200" b="1" dirty="0">
                          <a:latin typeface="Arial" pitchFamily="34" charset="0"/>
                          <a:cs typeface="Arial" pitchFamily="34" charset="0"/>
                        </a:rPr>
                        <a:t> </a:t>
                      </a:r>
                      <a:r>
                        <a:rPr lang="sr-Latn-RS" sz="1200" b="1" dirty="0" err="1">
                          <a:latin typeface="Arial" pitchFamily="34" charset="0"/>
                          <a:cs typeface="Arial" pitchFamily="34" charset="0"/>
                        </a:rPr>
                        <a:t>technology</a:t>
                      </a:r>
                      <a:endParaRPr lang="en-US" sz="1200" b="1" dirty="0">
                        <a:latin typeface="Arial" pitchFamily="34" charset="0"/>
                        <a:cs typeface="Arial" pitchFamily="34" charset="0"/>
                      </a:endParaRPr>
                    </a:p>
                  </a:txBody>
                  <a:tcPr marL="91448" marR="91448" marT="45721" marB="45721" anchor="ctr">
                    <a:solidFill>
                      <a:schemeClr val="accent1">
                        <a:lumMod val="40000"/>
                        <a:lumOff val="60000"/>
                      </a:schemeClr>
                    </a:solidFill>
                  </a:tcPr>
                </a:tc>
                <a:tc>
                  <a:txBody>
                    <a:bodyPr/>
                    <a:lstStyle/>
                    <a:p>
                      <a:pPr marL="171450" indent="-171450">
                        <a:buFont typeface="Arial" pitchFamily="34" charset="0"/>
                        <a:buChar char="•"/>
                      </a:pPr>
                      <a:r>
                        <a:rPr lang="sr-Latn-RS" sz="1000" dirty="0" err="1">
                          <a:solidFill>
                            <a:schemeClr val="tx1"/>
                          </a:solidFill>
                          <a:latin typeface="Arial" pitchFamily="34" charset="0"/>
                          <a:cs typeface="Arial" pitchFamily="34" charset="0"/>
                        </a:rPr>
                        <a:t>Strict</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state</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regulation</a:t>
                      </a:r>
                      <a:r>
                        <a:rPr lang="sr-Latn-RS" sz="1000" dirty="0">
                          <a:solidFill>
                            <a:schemeClr val="tx1"/>
                          </a:solidFill>
                          <a:latin typeface="Arial" pitchFamily="34" charset="0"/>
                          <a:cs typeface="Arial" pitchFamily="34" charset="0"/>
                        </a:rPr>
                        <a:t> of </a:t>
                      </a:r>
                      <a:r>
                        <a:rPr lang="sr-Latn-RS" sz="1000" dirty="0" err="1">
                          <a:solidFill>
                            <a:schemeClr val="tx1"/>
                          </a:solidFill>
                          <a:latin typeface="Arial" pitchFamily="34" charset="0"/>
                          <a:cs typeface="Arial" pitchFamily="34" charset="0"/>
                        </a:rPr>
                        <a:t>fuel</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quality</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and</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standards</a:t>
                      </a:r>
                      <a:endParaRPr lang="sr-Latn-RS" sz="1000" dirty="0">
                        <a:solidFill>
                          <a:schemeClr val="tx1"/>
                        </a:solidFill>
                        <a:latin typeface="Arial" pitchFamily="34" charset="0"/>
                        <a:cs typeface="Arial" pitchFamily="34" charset="0"/>
                      </a:endParaRPr>
                    </a:p>
                    <a:p>
                      <a:pPr marL="171450" indent="-171450">
                        <a:buFont typeface="Arial" pitchFamily="34" charset="0"/>
                        <a:buChar char="•"/>
                      </a:pPr>
                      <a:r>
                        <a:rPr lang="sr-Latn-RS" sz="1000" dirty="0">
                          <a:solidFill>
                            <a:schemeClr val="tx1"/>
                          </a:solidFill>
                          <a:latin typeface="Arial" pitchFamily="34" charset="0"/>
                          <a:cs typeface="Arial" pitchFamily="34" charset="0"/>
                        </a:rPr>
                        <a:t>HSSE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standards</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exceed</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international</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practices</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a:solidFill>
                            <a:schemeClr val="tx1"/>
                          </a:solidFill>
                          <a:latin typeface="Arial" pitchFamily="34" charset="0"/>
                          <a:cs typeface="Arial" pitchFamily="34" charset="0"/>
                        </a:rPr>
                        <a:t>No </a:t>
                      </a:r>
                      <a:r>
                        <a:rPr lang="sr-Latn-RS" sz="1000" baseline="0" dirty="0" err="1">
                          <a:solidFill>
                            <a:schemeClr val="tx1"/>
                          </a:solidFill>
                          <a:latin typeface="Arial" pitchFamily="34" charset="0"/>
                          <a:cs typeface="Arial" pitchFamily="34" charset="0"/>
                        </a:rPr>
                        <a:t>political</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support</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err="1">
                          <a:solidFill>
                            <a:schemeClr val="tx1"/>
                          </a:solidFill>
                          <a:latin typeface="Arial" pitchFamily="34" charset="0"/>
                          <a:cs typeface="Arial" pitchFamily="34" charset="0"/>
                        </a:rPr>
                        <a:t>Tax</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regime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favors</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imports</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over</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domestic</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production</a:t>
                      </a:r>
                      <a:endParaRPr lang="en-US" sz="1000" dirty="0">
                        <a:solidFill>
                          <a:schemeClr val="tx1"/>
                        </a:solidFill>
                        <a:latin typeface="Arial" pitchFamily="34" charset="0"/>
                        <a:cs typeface="Arial" pitchFamily="34" charset="0"/>
                      </a:endParaRPr>
                    </a:p>
                  </a:txBody>
                  <a:tcPr marL="91448" marR="91448" marT="45721" marB="45721">
                    <a:solidFill>
                      <a:schemeClr val="accent1">
                        <a:lumMod val="40000"/>
                        <a:lumOff val="60000"/>
                      </a:schemeClr>
                    </a:solidFill>
                  </a:tcPr>
                </a:tc>
                <a:tc>
                  <a:txBody>
                    <a:bodyPr/>
                    <a:lstStyle/>
                    <a:p>
                      <a:pPr marL="171450" indent="-171450">
                        <a:buFont typeface="Arial" pitchFamily="34" charset="0"/>
                        <a:buChar char="•"/>
                      </a:pPr>
                      <a:r>
                        <a:rPr lang="sr-Latn-RS" sz="1000" dirty="0" err="1">
                          <a:solidFill>
                            <a:schemeClr val="tx1"/>
                          </a:solidFill>
                          <a:latin typeface="Arial" pitchFamily="34" charset="0"/>
                          <a:cs typeface="Arial" pitchFamily="34" charset="0"/>
                        </a:rPr>
                        <a:t>Increasing</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state</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regulation</a:t>
                      </a:r>
                      <a:r>
                        <a:rPr lang="sr-Latn-RS" sz="1000" dirty="0">
                          <a:solidFill>
                            <a:schemeClr val="tx1"/>
                          </a:solidFill>
                          <a:latin typeface="Arial" pitchFamily="34" charset="0"/>
                          <a:cs typeface="Arial" pitchFamily="34" charset="0"/>
                        </a:rPr>
                        <a:t> of </a:t>
                      </a:r>
                      <a:r>
                        <a:rPr lang="sr-Latn-RS" sz="1000" dirty="0" err="1">
                          <a:solidFill>
                            <a:schemeClr val="tx1"/>
                          </a:solidFill>
                          <a:latin typeface="Arial" pitchFamily="34" charset="0"/>
                          <a:cs typeface="Arial" pitchFamily="34" charset="0"/>
                        </a:rPr>
                        <a:t>fuel</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quality</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and</a:t>
                      </a:r>
                      <a:r>
                        <a:rPr lang="sr-Latn-RS" sz="1000" dirty="0">
                          <a:solidFill>
                            <a:schemeClr val="tx1"/>
                          </a:solidFill>
                          <a:latin typeface="Arial" pitchFamily="34" charset="0"/>
                          <a:cs typeface="Arial" pitchFamily="34" charset="0"/>
                        </a:rPr>
                        <a:t> </a:t>
                      </a:r>
                      <a:r>
                        <a:rPr lang="sr-Latn-RS" sz="1000" dirty="0" err="1">
                          <a:solidFill>
                            <a:schemeClr val="tx1"/>
                          </a:solidFill>
                          <a:latin typeface="Arial" pitchFamily="34" charset="0"/>
                          <a:cs typeface="Arial" pitchFamily="34" charset="0"/>
                        </a:rPr>
                        <a:t>standards</a:t>
                      </a:r>
                      <a:endParaRPr lang="sr-Latn-RS" sz="1000" dirty="0">
                        <a:solidFill>
                          <a:schemeClr val="tx1"/>
                        </a:solidFill>
                        <a:latin typeface="Arial" pitchFamily="34" charset="0"/>
                        <a:cs typeface="Arial" pitchFamily="34" charset="0"/>
                      </a:endParaRPr>
                    </a:p>
                    <a:p>
                      <a:pPr marL="171450" indent="-171450">
                        <a:buFont typeface="Arial" pitchFamily="34" charset="0"/>
                        <a:buChar char="•"/>
                      </a:pPr>
                      <a:r>
                        <a:rPr lang="sr-Latn-RS" sz="1000" dirty="0">
                          <a:solidFill>
                            <a:schemeClr val="tx1"/>
                          </a:solidFill>
                          <a:latin typeface="Arial" pitchFamily="34" charset="0"/>
                          <a:cs typeface="Arial" pitchFamily="34" charset="0"/>
                        </a:rPr>
                        <a:t>HSSE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standards</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somewhat</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exceed</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international</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practices</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err="1">
                          <a:solidFill>
                            <a:schemeClr val="tx1"/>
                          </a:solidFill>
                          <a:latin typeface="Arial" pitchFamily="34" charset="0"/>
                          <a:cs typeface="Arial" pitchFamily="34" charset="0"/>
                        </a:rPr>
                        <a:t>Unclear</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poitical</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support</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err="1">
                          <a:solidFill>
                            <a:schemeClr val="tx1"/>
                          </a:solidFill>
                          <a:latin typeface="Arial" pitchFamily="34" charset="0"/>
                          <a:cs typeface="Arial" pitchFamily="34" charset="0"/>
                        </a:rPr>
                        <a:t>Neutral</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tax</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regime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supports</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balanced</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imports</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and</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exports</a:t>
                      </a:r>
                      <a:endParaRPr lang="en-US" sz="1000" dirty="0">
                        <a:solidFill>
                          <a:schemeClr val="tx1"/>
                        </a:solidFill>
                        <a:latin typeface="Arial" pitchFamily="34" charset="0"/>
                        <a:cs typeface="Arial" pitchFamily="34" charset="0"/>
                      </a:endParaRPr>
                    </a:p>
                  </a:txBody>
                  <a:tcPr marL="91448" marR="91448" marT="45721" marB="45721">
                    <a:solidFill>
                      <a:schemeClr val="accent1">
                        <a:lumMod val="40000"/>
                        <a:lumOff val="60000"/>
                      </a:schemeClr>
                    </a:solidFill>
                  </a:tcPr>
                </a:tc>
                <a:tc>
                  <a:txBody>
                    <a:bodyPr/>
                    <a:lstStyle/>
                    <a:p>
                      <a:pPr marL="171450" indent="-171450">
                        <a:buFont typeface="Arial" pitchFamily="34" charset="0"/>
                        <a:buChar char="•"/>
                      </a:pPr>
                      <a:r>
                        <a:rPr lang="sr-Latn-RS" sz="1000" dirty="0" err="1">
                          <a:latin typeface="Arial" pitchFamily="34" charset="0"/>
                          <a:cs typeface="Arial" pitchFamily="34" charset="0"/>
                        </a:rPr>
                        <a:t>Weak</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state</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regulation</a:t>
                      </a:r>
                      <a:r>
                        <a:rPr lang="sr-Latn-RS" sz="1000" baseline="0" dirty="0">
                          <a:latin typeface="Arial" pitchFamily="34" charset="0"/>
                          <a:cs typeface="Arial" pitchFamily="34" charset="0"/>
                        </a:rPr>
                        <a:t> of </a:t>
                      </a:r>
                      <a:r>
                        <a:rPr lang="sr-Latn-RS" sz="1000" baseline="0" dirty="0" err="1">
                          <a:latin typeface="Arial" pitchFamily="34" charset="0"/>
                          <a:cs typeface="Arial" pitchFamily="34" charset="0"/>
                        </a:rPr>
                        <a:t>fuel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quality</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and</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standards</a:t>
                      </a:r>
                      <a:endParaRPr lang="sr-Latn-RS" sz="1000" baseline="0" dirty="0">
                        <a:latin typeface="Arial" pitchFamily="34" charset="0"/>
                        <a:cs typeface="Arial" pitchFamily="34" charset="0"/>
                      </a:endParaRPr>
                    </a:p>
                    <a:p>
                      <a:pPr marL="171450" indent="-171450">
                        <a:buFont typeface="Arial" pitchFamily="34" charset="0"/>
                        <a:buChar char="•"/>
                      </a:pPr>
                      <a:r>
                        <a:rPr lang="sr-Latn-RS" sz="1100" b="1" baseline="0" dirty="0">
                          <a:latin typeface="Arial" pitchFamily="34" charset="0"/>
                          <a:cs typeface="Arial" pitchFamily="34" charset="0"/>
                        </a:rPr>
                        <a:t>HSSE </a:t>
                      </a:r>
                      <a:r>
                        <a:rPr lang="sr-Latn-RS" sz="1100" b="1" baseline="0" dirty="0" err="1">
                          <a:latin typeface="Arial" pitchFamily="34" charset="0"/>
                          <a:cs typeface="Arial" pitchFamily="34" charset="0"/>
                        </a:rPr>
                        <a:t>standards</a:t>
                      </a:r>
                      <a:r>
                        <a:rPr lang="sr-Latn-RS" sz="1100" b="1" baseline="0" dirty="0">
                          <a:latin typeface="Arial" pitchFamily="34" charset="0"/>
                          <a:cs typeface="Arial" pitchFamily="34" charset="0"/>
                        </a:rPr>
                        <a:t> </a:t>
                      </a:r>
                      <a:r>
                        <a:rPr lang="sr-Latn-RS" sz="1100" b="1" baseline="0" dirty="0" err="1">
                          <a:latin typeface="Arial" pitchFamily="34" charset="0"/>
                          <a:cs typeface="Arial" pitchFamily="34" charset="0"/>
                        </a:rPr>
                        <a:t>meet</a:t>
                      </a:r>
                      <a:r>
                        <a:rPr lang="sr-Latn-RS" sz="1100" b="1" baseline="0" dirty="0">
                          <a:latin typeface="Arial" pitchFamily="34" charset="0"/>
                          <a:cs typeface="Arial" pitchFamily="34" charset="0"/>
                        </a:rPr>
                        <a:t> </a:t>
                      </a:r>
                      <a:r>
                        <a:rPr lang="sr-Latn-RS" sz="1100" b="1" baseline="0" dirty="0" err="1">
                          <a:latin typeface="Arial" pitchFamily="34" charset="0"/>
                          <a:cs typeface="Arial" pitchFamily="34" charset="0"/>
                        </a:rPr>
                        <a:t>international</a:t>
                      </a:r>
                      <a:r>
                        <a:rPr lang="sr-Latn-RS" sz="1100" b="1" baseline="0" dirty="0">
                          <a:latin typeface="Arial" pitchFamily="34" charset="0"/>
                          <a:cs typeface="Arial" pitchFamily="34" charset="0"/>
                        </a:rPr>
                        <a:t> </a:t>
                      </a:r>
                      <a:r>
                        <a:rPr lang="sr-Latn-RS" sz="1100" b="1" baseline="0" dirty="0" err="1">
                          <a:latin typeface="Arial" pitchFamily="34" charset="0"/>
                          <a:cs typeface="Arial" pitchFamily="34" charset="0"/>
                        </a:rPr>
                        <a:t>practices</a:t>
                      </a:r>
                      <a:endParaRPr lang="sr-Latn-RS" sz="1100" b="1" baseline="0" dirty="0">
                        <a:latin typeface="Arial" pitchFamily="34" charset="0"/>
                        <a:cs typeface="Arial" pitchFamily="34" charset="0"/>
                      </a:endParaRPr>
                    </a:p>
                    <a:p>
                      <a:pPr marL="171450" indent="-171450">
                        <a:buFont typeface="Arial" pitchFamily="34" charset="0"/>
                        <a:buChar char="•"/>
                      </a:pPr>
                      <a:r>
                        <a:rPr lang="sr-Latn-RS" sz="1000" baseline="0" dirty="0">
                          <a:latin typeface="Arial" pitchFamily="34" charset="0"/>
                          <a:cs typeface="Arial" pitchFamily="34" charset="0"/>
                        </a:rPr>
                        <a:t>Some </a:t>
                      </a:r>
                      <a:r>
                        <a:rPr lang="sr-Latn-RS" sz="1000" baseline="0" dirty="0" err="1">
                          <a:latin typeface="Arial" pitchFamily="34" charset="0"/>
                          <a:cs typeface="Arial" pitchFamily="34" charset="0"/>
                        </a:rPr>
                        <a:t>political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support</a:t>
                      </a:r>
                      <a:endParaRPr lang="sr-Latn-RS" sz="1000" baseline="0" dirty="0">
                        <a:latin typeface="Arial" pitchFamily="34" charset="0"/>
                        <a:cs typeface="Arial" pitchFamily="34" charset="0"/>
                      </a:endParaRPr>
                    </a:p>
                    <a:p>
                      <a:pPr marL="171450" indent="-171450">
                        <a:buFont typeface="Arial" pitchFamily="34" charset="0"/>
                        <a:buChar char="•"/>
                      </a:pPr>
                      <a:r>
                        <a:rPr lang="sr-Latn-RS" sz="1000" baseline="0" dirty="0" err="1">
                          <a:latin typeface="Arial" pitchFamily="34" charset="0"/>
                          <a:cs typeface="Arial" pitchFamily="34" charset="0"/>
                        </a:rPr>
                        <a:t>Neutral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tax</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regime</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ensures</a:t>
                      </a:r>
                      <a:r>
                        <a:rPr lang="sr-Latn-RS" sz="1000" baseline="0" dirty="0">
                          <a:latin typeface="Arial" pitchFamily="34" charset="0"/>
                          <a:cs typeface="Arial" pitchFamily="34" charset="0"/>
                        </a:rPr>
                        <a:t> import </a:t>
                      </a:r>
                      <a:r>
                        <a:rPr lang="sr-Latn-RS" sz="1000" baseline="0" dirty="0" err="1">
                          <a:latin typeface="Arial" pitchFamily="34" charset="0"/>
                          <a:cs typeface="Arial" pitchFamily="34" charset="0"/>
                        </a:rPr>
                        <a:t>parity</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and</a:t>
                      </a:r>
                      <a:r>
                        <a:rPr lang="sr-Latn-RS" sz="1000" baseline="0" dirty="0">
                          <a:latin typeface="Arial" pitchFamily="34" charset="0"/>
                          <a:cs typeface="Arial" pitchFamily="34" charset="0"/>
                        </a:rPr>
                        <a:t>  more</a:t>
                      </a:r>
                      <a:endParaRPr lang="en-US" sz="1000" dirty="0">
                        <a:latin typeface="Arial" pitchFamily="34" charset="0"/>
                        <a:cs typeface="Arial" pitchFamily="34" charset="0"/>
                      </a:endParaRPr>
                    </a:p>
                  </a:txBody>
                  <a:tcPr marL="91448" marR="91448" marT="45721" marB="45721">
                    <a:solidFill>
                      <a:schemeClr val="accent1">
                        <a:lumMod val="40000"/>
                        <a:lumOff val="60000"/>
                      </a:schemeClr>
                    </a:solidFill>
                  </a:tcPr>
                </a:tc>
                <a:tc>
                  <a:txBody>
                    <a:bodyPr/>
                    <a:lstStyle/>
                    <a:p>
                      <a:pPr marL="171450" indent="-171450">
                        <a:buFont typeface="Arial" pitchFamily="34" charset="0"/>
                        <a:buChar char="•"/>
                      </a:pPr>
                      <a:r>
                        <a:rPr lang="sr-Latn-RS" sz="1000" dirty="0" err="1">
                          <a:latin typeface="Arial" pitchFamily="34" charset="0"/>
                          <a:cs typeface="Arial" pitchFamily="34" charset="0"/>
                        </a:rPr>
                        <a:t>Little</a:t>
                      </a:r>
                      <a:r>
                        <a:rPr lang="sr-Latn-RS" sz="1000" dirty="0">
                          <a:latin typeface="Arial" pitchFamily="34" charset="0"/>
                          <a:cs typeface="Arial" pitchFamily="34" charset="0"/>
                        </a:rPr>
                        <a:t> </a:t>
                      </a:r>
                      <a:r>
                        <a:rPr lang="sr-Latn-RS" sz="1000" dirty="0" err="1">
                          <a:latin typeface="Arial" pitchFamily="34" charset="0"/>
                          <a:cs typeface="Arial" pitchFamily="34" charset="0"/>
                        </a:rPr>
                        <a:t>or</a:t>
                      </a:r>
                      <a:r>
                        <a:rPr lang="sr-Latn-RS" sz="1000" dirty="0">
                          <a:latin typeface="Arial" pitchFamily="34" charset="0"/>
                          <a:cs typeface="Arial" pitchFamily="34" charset="0"/>
                        </a:rPr>
                        <a:t> no </a:t>
                      </a:r>
                      <a:r>
                        <a:rPr lang="sr-Latn-RS" sz="1000" dirty="0" err="1">
                          <a:latin typeface="Arial" pitchFamily="34" charset="0"/>
                          <a:cs typeface="Arial" pitchFamily="34" charset="0"/>
                        </a:rPr>
                        <a:t>state</a:t>
                      </a:r>
                      <a:r>
                        <a:rPr lang="sr-Latn-RS" sz="1000" dirty="0">
                          <a:latin typeface="Arial" pitchFamily="34" charset="0"/>
                          <a:cs typeface="Arial" pitchFamily="34" charset="0"/>
                        </a:rPr>
                        <a:t> </a:t>
                      </a:r>
                      <a:r>
                        <a:rPr lang="sr-Latn-RS" sz="1000" dirty="0" err="1">
                          <a:latin typeface="Arial" pitchFamily="34" charset="0"/>
                          <a:cs typeface="Arial" pitchFamily="34" charset="0"/>
                        </a:rPr>
                        <a:t>regulation</a:t>
                      </a:r>
                      <a:r>
                        <a:rPr lang="sr-Latn-RS" sz="1000" dirty="0">
                          <a:latin typeface="Arial" pitchFamily="34" charset="0"/>
                          <a:cs typeface="Arial" pitchFamily="34" charset="0"/>
                        </a:rPr>
                        <a:t> of </a:t>
                      </a:r>
                      <a:r>
                        <a:rPr lang="sr-Latn-RS" sz="1000" dirty="0" err="1">
                          <a:latin typeface="Arial" pitchFamily="34" charset="0"/>
                          <a:cs typeface="Arial" pitchFamily="34" charset="0"/>
                        </a:rPr>
                        <a:t>fuel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quality</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or</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standards</a:t>
                      </a:r>
                      <a:endParaRPr lang="sr-Latn-RS" sz="1000" baseline="0" dirty="0">
                        <a:latin typeface="Arial" pitchFamily="34" charset="0"/>
                        <a:cs typeface="Arial" pitchFamily="34" charset="0"/>
                      </a:endParaRPr>
                    </a:p>
                    <a:p>
                      <a:pPr marL="171450" indent="-171450">
                        <a:buFont typeface="Arial" pitchFamily="34" charset="0"/>
                        <a:buChar char="•"/>
                      </a:pPr>
                      <a:r>
                        <a:rPr lang="sr-Latn-RS" sz="1000" baseline="0" dirty="0">
                          <a:latin typeface="Arial" pitchFamily="34" charset="0"/>
                          <a:cs typeface="Arial" pitchFamily="34" charset="0"/>
                        </a:rPr>
                        <a:t>HSSE </a:t>
                      </a:r>
                      <a:r>
                        <a:rPr lang="sr-Latn-RS" sz="1000" baseline="0" dirty="0" err="1">
                          <a:latin typeface="Arial" pitchFamily="34" charset="0"/>
                          <a:cs typeface="Arial" pitchFamily="34" charset="0"/>
                        </a:rPr>
                        <a:t>standards</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compliant</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with</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domestic</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practices</a:t>
                      </a:r>
                      <a:endParaRPr lang="sr-Latn-RS" sz="1000" baseline="0" dirty="0">
                        <a:latin typeface="Arial" pitchFamily="34" charset="0"/>
                        <a:cs typeface="Arial" pitchFamily="34" charset="0"/>
                      </a:endParaRPr>
                    </a:p>
                    <a:p>
                      <a:pPr marL="171450" indent="-171450">
                        <a:buFont typeface="Arial" pitchFamily="34" charset="0"/>
                        <a:buChar char="•"/>
                      </a:pPr>
                      <a:r>
                        <a:rPr lang="sr-Latn-RS" sz="1000" baseline="0" dirty="0" err="1">
                          <a:latin typeface="Arial" pitchFamily="34" charset="0"/>
                          <a:cs typeface="Arial" pitchFamily="34" charset="0"/>
                        </a:rPr>
                        <a:t>Secure</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political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support</a:t>
                      </a:r>
                      <a:endParaRPr lang="sr-Latn-RS" sz="1000" baseline="0" dirty="0">
                        <a:latin typeface="Arial" pitchFamily="34" charset="0"/>
                        <a:cs typeface="Arial" pitchFamily="34" charset="0"/>
                      </a:endParaRPr>
                    </a:p>
                    <a:p>
                      <a:pPr marL="171450" indent="-171450">
                        <a:buFont typeface="Arial" pitchFamily="34" charset="0"/>
                        <a:buChar char="•"/>
                      </a:pPr>
                      <a:r>
                        <a:rPr lang="sr-Latn-RS" sz="1000" baseline="0" dirty="0" err="1">
                          <a:latin typeface="Arial" pitchFamily="34" charset="0"/>
                          <a:cs typeface="Arial" pitchFamily="34" charset="0"/>
                        </a:rPr>
                        <a:t>Tax</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regime</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favors</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domestic</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refining</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and</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export</a:t>
                      </a:r>
                      <a:endParaRPr lang="sr-Latn-RS" sz="1000" baseline="0" dirty="0">
                        <a:latin typeface="Arial" pitchFamily="34" charset="0"/>
                        <a:cs typeface="Arial" pitchFamily="34" charset="0"/>
                      </a:endParaRPr>
                    </a:p>
                  </a:txBody>
                  <a:tcPr marL="91448" marR="91448" marT="45721" marB="4572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2590800" y="1316038"/>
            <a:ext cx="838200" cy="276225"/>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1</a:t>
            </a:r>
            <a:endParaRPr lang="en-US" sz="1200" dirty="0">
              <a:latin typeface="+mn-lt"/>
              <a:cs typeface="+mn-cs"/>
            </a:endParaRPr>
          </a:p>
        </p:txBody>
      </p:sp>
      <p:sp>
        <p:nvSpPr>
          <p:cNvPr id="11" name="TextBox 10"/>
          <p:cNvSpPr txBox="1"/>
          <p:nvPr/>
        </p:nvSpPr>
        <p:spPr>
          <a:xfrm>
            <a:off x="4300538" y="1295400"/>
            <a:ext cx="838200" cy="277813"/>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2</a:t>
            </a:r>
            <a:endParaRPr lang="en-US" sz="1200" dirty="0">
              <a:latin typeface="+mn-lt"/>
              <a:cs typeface="+mn-cs"/>
            </a:endParaRPr>
          </a:p>
        </p:txBody>
      </p:sp>
      <p:sp>
        <p:nvSpPr>
          <p:cNvPr id="12" name="TextBox 11"/>
          <p:cNvSpPr txBox="1"/>
          <p:nvPr/>
        </p:nvSpPr>
        <p:spPr>
          <a:xfrm>
            <a:off x="5976938" y="1295400"/>
            <a:ext cx="838200" cy="277813"/>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3</a:t>
            </a:r>
            <a:endParaRPr lang="en-US" sz="1200" dirty="0">
              <a:latin typeface="+mn-lt"/>
              <a:cs typeface="+mn-cs"/>
            </a:endParaRPr>
          </a:p>
        </p:txBody>
      </p:sp>
      <p:sp>
        <p:nvSpPr>
          <p:cNvPr id="13" name="TextBox 12"/>
          <p:cNvSpPr txBox="1"/>
          <p:nvPr/>
        </p:nvSpPr>
        <p:spPr>
          <a:xfrm>
            <a:off x="7445375" y="1316038"/>
            <a:ext cx="838200" cy="276225"/>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4</a:t>
            </a:r>
            <a:endParaRPr lang="en-US" sz="1200" dirty="0">
              <a:latin typeface="+mn-lt"/>
              <a:cs typeface="+mn-cs"/>
            </a:endParaRPr>
          </a:p>
        </p:txBody>
      </p:sp>
      <p:sp>
        <p:nvSpPr>
          <p:cNvPr id="11291" name="TextBox 4"/>
          <p:cNvSpPr txBox="1">
            <a:spLocks noChangeArrowheads="1"/>
          </p:cNvSpPr>
          <p:nvPr/>
        </p:nvSpPr>
        <p:spPr bwMode="auto">
          <a:xfrm>
            <a:off x="239712" y="5680074"/>
            <a:ext cx="854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sr-Latn-RS" sz="900" dirty="0"/>
              <a:t>Notes:Scale of assets determined by million tons per annum (mtpa); NCI is Nelson Complexity index; HSSE is health, safety, security, and environment.</a:t>
            </a:r>
          </a:p>
          <a:p>
            <a:pPr eaLnBrk="1" hangingPunct="1"/>
            <a:r>
              <a:rPr lang="sr-Latn-RS" sz="900" dirty="0"/>
              <a:t>Source: A.T. Kearney analysis</a:t>
            </a:r>
            <a:endParaRPr lang="en-US" sz="900" dirty="0"/>
          </a:p>
        </p:txBody>
      </p:sp>
      <p:sp>
        <p:nvSpPr>
          <p:cNvPr id="2" name="TextBox 1"/>
          <p:cNvSpPr txBox="1"/>
          <p:nvPr/>
        </p:nvSpPr>
        <p:spPr>
          <a:xfrm>
            <a:off x="392113" y="939800"/>
            <a:ext cx="3375025" cy="276225"/>
          </a:xfrm>
          <a:prstGeom prst="rect">
            <a:avLst/>
          </a:prstGeom>
        </p:spPr>
        <p:txBody>
          <a:bodyPr anchor="ctr">
            <a:spAutoFit/>
          </a:bodyPr>
          <a:lstStyle/>
          <a:p>
            <a:pPr fontAlgn="auto">
              <a:spcBef>
                <a:spcPts val="0"/>
              </a:spcBef>
              <a:spcAft>
                <a:spcPts val="0"/>
              </a:spcAft>
              <a:defRPr/>
            </a:pPr>
            <a:endParaRPr lang="en-US" sz="1200" dirty="0">
              <a:solidFill>
                <a:schemeClr val="tx1">
                  <a:tint val="75000"/>
                </a:schemeClr>
              </a:solidFill>
              <a:latin typeface="+mn-lt"/>
              <a:cs typeface="+mn-cs"/>
            </a:endParaRPr>
          </a:p>
        </p:txBody>
      </p:sp>
      <p:sp>
        <p:nvSpPr>
          <p:cNvPr id="11293" name="Rectangle 2"/>
          <p:cNvSpPr>
            <a:spLocks noChangeArrowheads="1"/>
          </p:cNvSpPr>
          <p:nvPr/>
        </p:nvSpPr>
        <p:spPr bwMode="auto">
          <a:xfrm>
            <a:off x="274638" y="820738"/>
            <a:ext cx="6308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r-Latn-RS" sz="1500" b="1">
                <a:solidFill>
                  <a:schemeClr val="tx2"/>
                </a:solidFill>
              </a:rPr>
              <a:t>Input and output factors go through similar stages</a:t>
            </a:r>
            <a:endParaRPr lang="en-US" sz="1500" b="1">
              <a:solidFill>
                <a:schemeClr val="tx2"/>
              </a:solidFill>
            </a:endParaRPr>
          </a:p>
        </p:txBody>
      </p:sp>
    </p:spTree>
    <p:extLst>
      <p:ext uri="{BB962C8B-B14F-4D97-AF65-F5344CB8AC3E}">
        <p14:creationId xmlns:p14="http://schemas.microsoft.com/office/powerpoint/2010/main" val="142952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7"/>
          <p:cNvSpPr>
            <a:spLocks noGrp="1"/>
          </p:cNvSpPr>
          <p:nvPr>
            <p:ph type="body" sz="quarter" idx="13"/>
          </p:nvPr>
        </p:nvSpPr>
        <p:spPr bwMode="auto">
          <a:xfrm>
            <a:off x="274639" y="338932"/>
            <a:ext cx="6169570" cy="571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10000"/>
          </a:bodyPr>
          <a:lstStyle/>
          <a:p>
            <a:pPr>
              <a:defRPr/>
            </a:pPr>
            <a:r>
              <a:rPr lang="sr-Latn-RS" dirty="0">
                <a:latin typeface="Arial" charset="0"/>
                <a:cs typeface="Arial" charset="0"/>
              </a:rPr>
              <a:t>Asset - related factors move through four stages to total value creation</a:t>
            </a:r>
            <a:endParaRPr lang="en-US" dirty="0">
              <a:latin typeface="Arial" charset="0"/>
              <a:cs typeface="Arial" charset="0"/>
            </a:endParaRPr>
          </a:p>
        </p:txBody>
      </p:sp>
      <p:sp>
        <p:nvSpPr>
          <p:cNvPr id="2" name="TextBox 1"/>
          <p:cNvSpPr txBox="1"/>
          <p:nvPr/>
        </p:nvSpPr>
        <p:spPr>
          <a:xfrm>
            <a:off x="392113" y="939800"/>
            <a:ext cx="3375025" cy="276225"/>
          </a:xfrm>
          <a:prstGeom prst="rect">
            <a:avLst/>
          </a:prstGeom>
        </p:spPr>
        <p:txBody>
          <a:bodyPr anchor="ctr">
            <a:spAutoFit/>
          </a:bodyPr>
          <a:lstStyle/>
          <a:p>
            <a:pPr fontAlgn="auto">
              <a:spcBef>
                <a:spcPts val="0"/>
              </a:spcBef>
              <a:spcAft>
                <a:spcPts val="0"/>
              </a:spcAft>
              <a:defRPr/>
            </a:pPr>
            <a:endParaRPr lang="en-US" sz="1200" dirty="0">
              <a:solidFill>
                <a:schemeClr val="tx1">
                  <a:tint val="75000"/>
                </a:schemeClr>
              </a:solidFill>
              <a:latin typeface="+mn-lt"/>
              <a:cs typeface="+mn-cs"/>
            </a:endParaRPr>
          </a:p>
        </p:txBody>
      </p:sp>
      <p:sp>
        <p:nvSpPr>
          <p:cNvPr id="12292" name="Rectangle 2"/>
          <p:cNvSpPr>
            <a:spLocks noChangeArrowheads="1"/>
          </p:cNvSpPr>
          <p:nvPr/>
        </p:nvSpPr>
        <p:spPr bwMode="auto">
          <a:xfrm>
            <a:off x="274638" y="820738"/>
            <a:ext cx="6308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r-Latn-RS" sz="1500" b="1">
                <a:solidFill>
                  <a:schemeClr val="tx2"/>
                </a:solidFill>
              </a:rPr>
              <a:t>Input and output factors go through similar stages</a:t>
            </a:r>
            <a:endParaRPr lang="en-US" sz="1500" b="1">
              <a:solidFill>
                <a:schemeClr val="tx2"/>
              </a:solidFill>
            </a:endParaRPr>
          </a:p>
        </p:txBody>
      </p:sp>
      <p:graphicFrame>
        <p:nvGraphicFramePr>
          <p:cNvPr id="15" name="Table 14"/>
          <p:cNvGraphicFramePr>
            <a:graphicFrameLocks noGrp="1"/>
          </p:cNvGraphicFramePr>
          <p:nvPr>
            <p:extLst/>
          </p:nvPr>
        </p:nvGraphicFramePr>
        <p:xfrm>
          <a:off x="369888" y="1671638"/>
          <a:ext cx="8175625" cy="3384550"/>
        </p:xfrm>
        <a:graphic>
          <a:graphicData uri="http://schemas.openxmlformats.org/drawingml/2006/table">
            <a:tbl>
              <a:tblPr firstRow="1" bandRow="1">
                <a:tableStyleId>{5C22544A-7EE6-4342-B048-85BDC9FD1C3A}</a:tableStyleId>
              </a:tblPr>
              <a:tblGrid>
                <a:gridCol w="1371677">
                  <a:extLst>
                    <a:ext uri="{9D8B030D-6E8A-4147-A177-3AD203B41FA5}">
                      <a16:colId xmlns:a16="http://schemas.microsoft.com/office/drawing/2014/main" val="20000"/>
                    </a:ext>
                  </a:extLst>
                </a:gridCol>
                <a:gridCol w="1780063">
                  <a:extLst>
                    <a:ext uri="{9D8B030D-6E8A-4147-A177-3AD203B41FA5}">
                      <a16:colId xmlns:a16="http://schemas.microsoft.com/office/drawing/2014/main" val="20001"/>
                    </a:ext>
                  </a:extLst>
                </a:gridCol>
                <a:gridCol w="1593845">
                  <a:extLst>
                    <a:ext uri="{9D8B030D-6E8A-4147-A177-3AD203B41FA5}">
                      <a16:colId xmlns:a16="http://schemas.microsoft.com/office/drawing/2014/main" val="20002"/>
                    </a:ext>
                  </a:extLst>
                </a:gridCol>
                <a:gridCol w="1492275">
                  <a:extLst>
                    <a:ext uri="{9D8B030D-6E8A-4147-A177-3AD203B41FA5}">
                      <a16:colId xmlns:a16="http://schemas.microsoft.com/office/drawing/2014/main" val="20003"/>
                    </a:ext>
                  </a:extLst>
                </a:gridCol>
                <a:gridCol w="1937765">
                  <a:extLst>
                    <a:ext uri="{9D8B030D-6E8A-4147-A177-3AD203B41FA5}">
                      <a16:colId xmlns:a16="http://schemas.microsoft.com/office/drawing/2014/main" val="20004"/>
                    </a:ext>
                  </a:extLst>
                </a:gridCol>
              </a:tblGrid>
              <a:tr h="1646058">
                <a:tc>
                  <a:txBody>
                    <a:bodyPr/>
                    <a:lstStyle/>
                    <a:p>
                      <a:pPr algn="ctr"/>
                      <a:r>
                        <a:rPr lang="sr-Latn-RS" sz="1200" dirty="0" err="1">
                          <a:solidFill>
                            <a:schemeClr val="tx1"/>
                          </a:solidFill>
                          <a:latin typeface="Arial" pitchFamily="34" charset="0"/>
                          <a:cs typeface="Arial" pitchFamily="34" charset="0"/>
                        </a:rPr>
                        <a:t>Supply</a:t>
                      </a:r>
                      <a:r>
                        <a:rPr lang="sr-Latn-RS" sz="1200" baseline="0" dirty="0">
                          <a:solidFill>
                            <a:schemeClr val="tx1"/>
                          </a:solidFill>
                          <a:latin typeface="Arial" pitchFamily="34" charset="0"/>
                          <a:cs typeface="Arial" pitchFamily="34" charset="0"/>
                        </a:rPr>
                        <a:t> </a:t>
                      </a:r>
                      <a:r>
                        <a:rPr lang="sr-Latn-RS" sz="1200" baseline="0" dirty="0" err="1">
                          <a:solidFill>
                            <a:schemeClr val="tx1"/>
                          </a:solidFill>
                          <a:latin typeface="Arial" pitchFamily="34" charset="0"/>
                          <a:cs typeface="Arial" pitchFamily="34" charset="0"/>
                        </a:rPr>
                        <a:t>chain</a:t>
                      </a:r>
                      <a:r>
                        <a:rPr lang="sr-Latn-RS" sz="1200" baseline="0" dirty="0">
                          <a:solidFill>
                            <a:schemeClr val="tx1"/>
                          </a:solidFill>
                          <a:latin typeface="Arial" pitchFamily="34" charset="0"/>
                          <a:cs typeface="Arial" pitchFamily="34" charset="0"/>
                        </a:rPr>
                        <a:t> </a:t>
                      </a:r>
                      <a:r>
                        <a:rPr lang="sr-Latn-RS" sz="1200" baseline="0" dirty="0" err="1">
                          <a:solidFill>
                            <a:schemeClr val="tx1"/>
                          </a:solidFill>
                          <a:latin typeface="Arial" pitchFamily="34" charset="0"/>
                          <a:cs typeface="Arial" pitchFamily="34" charset="0"/>
                        </a:rPr>
                        <a:t>management</a:t>
                      </a:r>
                      <a:endParaRPr lang="en-US" sz="1200" dirty="0">
                        <a:solidFill>
                          <a:schemeClr val="tx1"/>
                        </a:solidFill>
                        <a:latin typeface="Arial" pitchFamily="34" charset="0"/>
                        <a:cs typeface="Arial" pitchFamily="34" charset="0"/>
                      </a:endParaRPr>
                    </a:p>
                  </a:txBody>
                  <a:tcPr marL="91445" marR="91445" marT="45721" marB="45721" anchor="ctr">
                    <a:solidFill>
                      <a:schemeClr val="accent1">
                        <a:lumMod val="40000"/>
                        <a:lumOff val="60000"/>
                      </a:schemeClr>
                    </a:solidFill>
                  </a:tcPr>
                </a:tc>
                <a:tc>
                  <a:txBody>
                    <a:bodyPr/>
                    <a:lstStyle/>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Land</a:t>
                      </a:r>
                      <a:r>
                        <a:rPr lang="sr-Latn-RS" sz="1000" b="0" baseline="0" dirty="0">
                          <a:solidFill>
                            <a:schemeClr val="tx1"/>
                          </a:solidFill>
                          <a:latin typeface="Arial" pitchFamily="34" charset="0"/>
                          <a:cs typeface="Arial" pitchFamily="34" charset="0"/>
                        </a:rPr>
                        <a:t>-</a:t>
                      </a:r>
                      <a:r>
                        <a:rPr lang="sr-Latn-RS" sz="1000" b="0" baseline="0" dirty="0" err="1">
                          <a:solidFill>
                            <a:schemeClr val="tx1"/>
                          </a:solidFill>
                          <a:latin typeface="Arial" pitchFamily="34" charset="0"/>
                          <a:cs typeface="Arial" pitchFamily="34" charset="0"/>
                        </a:rPr>
                        <a:t>locked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rafinery</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No </a:t>
                      </a:r>
                      <a:r>
                        <a:rPr lang="sr-Latn-RS" sz="1000" b="0" baseline="0" dirty="0" err="1">
                          <a:solidFill>
                            <a:schemeClr val="tx1"/>
                          </a:solidFill>
                          <a:latin typeface="Arial" pitchFamily="34" charset="0"/>
                          <a:cs typeface="Arial" pitchFamily="34" charset="0"/>
                        </a:rPr>
                        <a:t>access</a:t>
                      </a:r>
                      <a:r>
                        <a:rPr lang="sr-Latn-RS" sz="1000" b="0" baseline="0" dirty="0">
                          <a:solidFill>
                            <a:schemeClr val="tx1"/>
                          </a:solidFill>
                          <a:latin typeface="Arial" pitchFamily="34" charset="0"/>
                          <a:cs typeface="Arial" pitchFamily="34" charset="0"/>
                        </a:rPr>
                        <a:t> to </a:t>
                      </a:r>
                      <a:r>
                        <a:rPr lang="sr-Latn-RS" sz="1000" b="0" baseline="0" dirty="0" err="1">
                          <a:solidFill>
                            <a:schemeClr val="tx1"/>
                          </a:solidFill>
                          <a:latin typeface="Arial" pitchFamily="34" charset="0"/>
                          <a:cs typeface="Arial" pitchFamily="34" charset="0"/>
                        </a:rPr>
                        <a:t>product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pipeline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grid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Logistics</a:t>
                      </a:r>
                      <a:r>
                        <a:rPr lang="sr-Latn-RS" sz="1000" b="0" baseline="0" dirty="0">
                          <a:solidFill>
                            <a:schemeClr val="tx1"/>
                          </a:solidFill>
                          <a:latin typeface="Arial" pitchFamily="34" charset="0"/>
                          <a:cs typeface="Arial" pitchFamily="34" charset="0"/>
                        </a:rPr>
                        <a:t> via </a:t>
                      </a:r>
                      <a:r>
                        <a:rPr lang="sr-Latn-RS" sz="1000" b="0" baseline="0" dirty="0" err="1">
                          <a:solidFill>
                            <a:schemeClr val="tx1"/>
                          </a:solidFill>
                          <a:latin typeface="Arial" pitchFamily="34" charset="0"/>
                          <a:cs typeface="Arial" pitchFamily="34" charset="0"/>
                        </a:rPr>
                        <a:t>rail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and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road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No </a:t>
                      </a:r>
                      <a:r>
                        <a:rPr lang="sr-Latn-RS" sz="1000" b="0" baseline="0" dirty="0" err="1">
                          <a:solidFill>
                            <a:schemeClr val="tx1"/>
                          </a:solidFill>
                          <a:latin typeface="Arial" pitchFamily="34" charset="0"/>
                          <a:cs typeface="Arial" pitchFamily="34" charset="0"/>
                        </a:rPr>
                        <a:t>systematic</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process</a:t>
                      </a:r>
                      <a:r>
                        <a:rPr lang="sr-Latn-RS" sz="1000" b="0" baseline="0" dirty="0">
                          <a:solidFill>
                            <a:schemeClr val="tx1"/>
                          </a:solidFill>
                          <a:latin typeface="Arial" pitchFamily="34" charset="0"/>
                          <a:cs typeface="Arial" pitchFamily="34" charset="0"/>
                        </a:rPr>
                        <a:t> to </a:t>
                      </a:r>
                      <a:r>
                        <a:rPr lang="sr-Latn-RS" sz="1000" b="0" baseline="0" dirty="0" err="1">
                          <a:solidFill>
                            <a:schemeClr val="tx1"/>
                          </a:solidFill>
                          <a:latin typeface="Arial" pitchFamily="34" charset="0"/>
                          <a:cs typeface="Arial" pitchFamily="34" charset="0"/>
                        </a:rPr>
                        <a:t>manage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working</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capital</a:t>
                      </a:r>
                      <a:endParaRPr lang="sr-Latn-RS" sz="1000" b="0" baseline="0" dirty="0">
                        <a:solidFill>
                          <a:schemeClr val="tx1"/>
                        </a:solidFill>
                        <a:latin typeface="Arial" pitchFamily="34" charset="0"/>
                        <a:cs typeface="Arial" pitchFamily="34" charset="0"/>
                      </a:endParaRPr>
                    </a:p>
                  </a:txBody>
                  <a:tcPr marL="91445" marR="91445" marT="45721" marB="45721">
                    <a:solidFill>
                      <a:schemeClr val="accent1">
                        <a:lumMod val="40000"/>
                        <a:lumOff val="60000"/>
                      </a:schemeClr>
                    </a:solidFill>
                  </a:tcPr>
                </a:tc>
                <a:tc>
                  <a:txBody>
                    <a:bodyPr/>
                    <a:lstStyle/>
                    <a:p>
                      <a:pPr marL="171450" indent="-171450">
                        <a:buFont typeface="Arial" pitchFamily="34" charset="0"/>
                        <a:buChar char="•"/>
                      </a:pPr>
                      <a:r>
                        <a:rPr lang="sr-Latn-RS" sz="1000" b="0" dirty="0" err="1">
                          <a:solidFill>
                            <a:schemeClr val="tx1"/>
                          </a:solidFill>
                          <a:latin typeface="Arial" pitchFamily="34" charset="0"/>
                          <a:cs typeface="Arial" pitchFamily="34" charset="0"/>
                        </a:rPr>
                        <a:t>Land</a:t>
                      </a:r>
                      <a:r>
                        <a:rPr lang="sr-Latn-RS" sz="1000" b="0" dirty="0">
                          <a:solidFill>
                            <a:schemeClr val="tx1"/>
                          </a:solidFill>
                          <a:latin typeface="Arial" pitchFamily="34" charset="0"/>
                          <a:cs typeface="Arial" pitchFamily="34" charset="0"/>
                        </a:rPr>
                        <a:t>-</a:t>
                      </a:r>
                      <a:r>
                        <a:rPr lang="sr-Latn-RS" sz="1000" b="0" dirty="0" err="1">
                          <a:solidFill>
                            <a:schemeClr val="tx1"/>
                          </a:solidFill>
                          <a:latin typeface="Arial" pitchFamily="34" charset="0"/>
                          <a:cs typeface="Arial" pitchFamily="34" charset="0"/>
                        </a:rPr>
                        <a:t>locked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rafinery</a:t>
                      </a:r>
                      <a:endParaRPr lang="sr-Latn-RS" sz="1000" b="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No </a:t>
                      </a:r>
                      <a:r>
                        <a:rPr lang="sr-Latn-RS" sz="1000" b="0" baseline="0" dirty="0" err="1">
                          <a:solidFill>
                            <a:schemeClr val="tx1"/>
                          </a:solidFill>
                          <a:latin typeface="Arial" pitchFamily="34" charset="0"/>
                          <a:cs typeface="Arial" pitchFamily="34" charset="0"/>
                        </a:rPr>
                        <a:t>access</a:t>
                      </a:r>
                      <a:r>
                        <a:rPr lang="sr-Latn-RS" sz="1000" b="0" baseline="0" dirty="0">
                          <a:solidFill>
                            <a:schemeClr val="tx1"/>
                          </a:solidFill>
                          <a:latin typeface="Arial" pitchFamily="34" charset="0"/>
                          <a:cs typeface="Arial" pitchFamily="34" charset="0"/>
                        </a:rPr>
                        <a:t> to </a:t>
                      </a:r>
                      <a:r>
                        <a:rPr lang="sr-Latn-RS" sz="1000" b="0" baseline="0" dirty="0" err="1">
                          <a:solidFill>
                            <a:schemeClr val="tx1"/>
                          </a:solidFill>
                          <a:latin typeface="Arial" pitchFamily="34" charset="0"/>
                          <a:cs typeface="Arial" pitchFamily="34" charset="0"/>
                        </a:rPr>
                        <a:t>product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pipeline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grid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Logistics</a:t>
                      </a:r>
                      <a:r>
                        <a:rPr lang="sr-Latn-RS" sz="1000" b="0" baseline="0" dirty="0">
                          <a:solidFill>
                            <a:schemeClr val="tx1"/>
                          </a:solidFill>
                          <a:latin typeface="Arial" pitchFamily="34" charset="0"/>
                          <a:cs typeface="Arial" pitchFamily="34" charset="0"/>
                        </a:rPr>
                        <a:t> via </a:t>
                      </a:r>
                      <a:r>
                        <a:rPr lang="sr-Latn-RS" sz="1000" b="0" baseline="0" dirty="0" err="1">
                          <a:solidFill>
                            <a:schemeClr val="tx1"/>
                          </a:solidFill>
                          <a:latin typeface="Arial" pitchFamily="34" charset="0"/>
                          <a:cs typeface="Arial" pitchFamily="34" charset="0"/>
                        </a:rPr>
                        <a:t>barge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rail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or</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road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Regular</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working</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capital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initiatives</a:t>
                      </a:r>
                      <a:endParaRPr lang="sr-Latn-RS" sz="1000" b="0" baseline="0" dirty="0">
                        <a:solidFill>
                          <a:schemeClr val="tx1"/>
                        </a:solidFill>
                        <a:latin typeface="Arial" pitchFamily="34" charset="0"/>
                        <a:cs typeface="Arial" pitchFamily="34" charset="0"/>
                      </a:endParaRPr>
                    </a:p>
                    <a:p>
                      <a:pPr marL="0" indent="0">
                        <a:buFont typeface="Arial" pitchFamily="34" charset="0"/>
                        <a:buNone/>
                      </a:pPr>
                      <a:endParaRPr lang="sr-Latn-RS" sz="1000" b="0" baseline="0" dirty="0">
                        <a:solidFill>
                          <a:schemeClr val="tx1"/>
                        </a:solidFill>
                        <a:latin typeface="Arial" pitchFamily="34" charset="0"/>
                        <a:cs typeface="Arial" pitchFamily="34" charset="0"/>
                      </a:endParaRPr>
                    </a:p>
                  </a:txBody>
                  <a:tcPr marL="91445" marR="91445" marT="45721" marB="45721">
                    <a:solidFill>
                      <a:schemeClr val="accent1">
                        <a:lumMod val="40000"/>
                        <a:lumOff val="60000"/>
                      </a:schemeClr>
                    </a:solidFill>
                  </a:tcPr>
                </a:tc>
                <a:tc>
                  <a:txBody>
                    <a:bodyPr/>
                    <a:lstStyle/>
                    <a:p>
                      <a:pPr marL="171450" indent="-171450">
                        <a:buFont typeface="Arial" pitchFamily="34" charset="0"/>
                        <a:buChar char="•"/>
                      </a:pPr>
                      <a:r>
                        <a:rPr lang="sr-Latn-RS" sz="1100" b="1" baseline="0" dirty="0" err="1">
                          <a:solidFill>
                            <a:schemeClr val="tx1"/>
                          </a:solidFill>
                          <a:latin typeface="Arial" pitchFamily="34" charset="0"/>
                          <a:cs typeface="Arial" pitchFamily="34" charset="0"/>
                        </a:rPr>
                        <a:t>Sea</a:t>
                      </a:r>
                      <a:r>
                        <a:rPr lang="sr-Latn-RS" sz="1100" b="1" baseline="0" dirty="0">
                          <a:solidFill>
                            <a:schemeClr val="tx1"/>
                          </a:solidFill>
                          <a:latin typeface="Arial" pitchFamily="34" charset="0"/>
                          <a:cs typeface="Arial" pitchFamily="34" charset="0"/>
                        </a:rPr>
                        <a:t> - </a:t>
                      </a:r>
                      <a:r>
                        <a:rPr lang="sr-Latn-RS" sz="1100" b="1" baseline="0" dirty="0" err="1">
                          <a:solidFill>
                            <a:schemeClr val="tx1"/>
                          </a:solidFill>
                          <a:latin typeface="Arial" pitchFamily="34" charset="0"/>
                          <a:cs typeface="Arial" pitchFamily="34" charset="0"/>
                        </a:rPr>
                        <a:t>going</a:t>
                      </a:r>
                      <a:r>
                        <a:rPr lang="sr-Latn-RS" sz="1100" b="1" baseline="0" dirty="0">
                          <a:solidFill>
                            <a:schemeClr val="tx1"/>
                          </a:solidFill>
                          <a:latin typeface="Arial" pitchFamily="34" charset="0"/>
                          <a:cs typeface="Arial" pitchFamily="34" charset="0"/>
                        </a:rPr>
                        <a:t> </a:t>
                      </a:r>
                      <a:r>
                        <a:rPr lang="sr-Latn-RS" sz="1100" b="1" baseline="0" dirty="0" err="1">
                          <a:solidFill>
                            <a:schemeClr val="tx1"/>
                          </a:solidFill>
                          <a:latin typeface="Arial" pitchFamily="34" charset="0"/>
                          <a:cs typeface="Arial" pitchFamily="34" charset="0"/>
                        </a:rPr>
                        <a:t>rafinery</a:t>
                      </a:r>
                      <a:endParaRPr lang="sr-Latn-RS" sz="1100" b="1"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No </a:t>
                      </a:r>
                      <a:r>
                        <a:rPr lang="sr-Latn-RS" sz="1000" b="0" baseline="0" dirty="0" err="1">
                          <a:solidFill>
                            <a:schemeClr val="tx1"/>
                          </a:solidFill>
                          <a:latin typeface="Arial" pitchFamily="34" charset="0"/>
                          <a:cs typeface="Arial" pitchFamily="34" charset="0"/>
                        </a:rPr>
                        <a:t>access</a:t>
                      </a:r>
                      <a:r>
                        <a:rPr lang="sr-Latn-RS" sz="1000" b="0" baseline="0" dirty="0">
                          <a:solidFill>
                            <a:schemeClr val="tx1"/>
                          </a:solidFill>
                          <a:latin typeface="Arial" pitchFamily="34" charset="0"/>
                          <a:cs typeface="Arial" pitchFamily="34" charset="0"/>
                        </a:rPr>
                        <a:t> to </a:t>
                      </a:r>
                      <a:r>
                        <a:rPr lang="sr-Latn-RS" sz="1000" b="0" baseline="0" dirty="0" err="1">
                          <a:solidFill>
                            <a:schemeClr val="tx1"/>
                          </a:solidFill>
                          <a:latin typeface="Arial" pitchFamily="34" charset="0"/>
                          <a:cs typeface="Arial" pitchFamily="34" charset="0"/>
                        </a:rPr>
                        <a:t>product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pipeline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grid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Logistics</a:t>
                      </a:r>
                      <a:r>
                        <a:rPr lang="sr-Latn-RS" sz="1000" b="0" baseline="0" dirty="0">
                          <a:solidFill>
                            <a:schemeClr val="tx1"/>
                          </a:solidFill>
                          <a:latin typeface="Arial" pitchFamily="34" charset="0"/>
                          <a:cs typeface="Arial" pitchFamily="34" charset="0"/>
                        </a:rPr>
                        <a:t> via </a:t>
                      </a:r>
                      <a:r>
                        <a:rPr lang="sr-Latn-RS" sz="1000" b="0" baseline="0" dirty="0" err="1">
                          <a:solidFill>
                            <a:schemeClr val="tx1"/>
                          </a:solidFill>
                          <a:latin typeface="Arial" pitchFamily="34" charset="0"/>
                          <a:cs typeface="Arial" pitchFamily="34" charset="0"/>
                        </a:rPr>
                        <a:t>barge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rail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or</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road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Export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limitations</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Ongoing</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efforts</a:t>
                      </a:r>
                      <a:r>
                        <a:rPr lang="sr-Latn-RS" sz="1000" b="0" baseline="0" dirty="0">
                          <a:solidFill>
                            <a:schemeClr val="tx1"/>
                          </a:solidFill>
                          <a:latin typeface="Arial" pitchFamily="34" charset="0"/>
                          <a:cs typeface="Arial" pitchFamily="34" charset="0"/>
                        </a:rPr>
                        <a:t> to </a:t>
                      </a:r>
                      <a:r>
                        <a:rPr lang="sr-Latn-RS" sz="1000" b="0" baseline="0" dirty="0" err="1">
                          <a:solidFill>
                            <a:schemeClr val="tx1"/>
                          </a:solidFill>
                          <a:latin typeface="Arial" pitchFamily="34" charset="0"/>
                          <a:cs typeface="Arial" pitchFamily="34" charset="0"/>
                        </a:rPr>
                        <a:t>manage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working</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capital</a:t>
                      </a:r>
                      <a:endParaRPr lang="en-US" sz="1000" b="0" dirty="0">
                        <a:solidFill>
                          <a:schemeClr val="tx1"/>
                        </a:solidFill>
                        <a:latin typeface="Arial" pitchFamily="34" charset="0"/>
                        <a:cs typeface="Arial" pitchFamily="34" charset="0"/>
                      </a:endParaRPr>
                    </a:p>
                  </a:txBody>
                  <a:tcPr marL="91445" marR="91445" marT="45721" marB="45721">
                    <a:solidFill>
                      <a:schemeClr val="accent1">
                        <a:lumMod val="40000"/>
                        <a:lumOff val="60000"/>
                      </a:schemeClr>
                    </a:solidFill>
                  </a:tcPr>
                </a:tc>
                <a:tc>
                  <a:txBody>
                    <a:bodyPr/>
                    <a:lstStyle/>
                    <a:p>
                      <a:pPr marL="171450" indent="-171450">
                        <a:buFont typeface="Arial" pitchFamily="34" charset="0"/>
                        <a:buChar char="•"/>
                      </a:pPr>
                      <a:r>
                        <a:rPr lang="sr-Latn-RS" sz="1000" b="0" dirty="0">
                          <a:solidFill>
                            <a:schemeClr val="tx1"/>
                          </a:solidFill>
                          <a:latin typeface="Arial" pitchFamily="34" charset="0"/>
                          <a:cs typeface="Arial" pitchFamily="34" charset="0"/>
                        </a:rPr>
                        <a:t>(</a:t>
                      </a:r>
                      <a:r>
                        <a:rPr lang="sr-Latn-RS" sz="1000" b="0" dirty="0" err="1">
                          <a:solidFill>
                            <a:schemeClr val="tx1"/>
                          </a:solidFill>
                          <a:latin typeface="Arial" pitchFamily="34" charset="0"/>
                          <a:cs typeface="Arial" pitchFamily="34" charset="0"/>
                        </a:rPr>
                        <a:t>Deep</a:t>
                      </a:r>
                      <a:r>
                        <a:rPr lang="sr-Latn-RS" sz="1000" b="0" dirty="0">
                          <a:solidFill>
                            <a:schemeClr val="tx1"/>
                          </a:solidFill>
                          <a:latin typeface="Arial" pitchFamily="34" charset="0"/>
                          <a:cs typeface="Arial" pitchFamily="34" charset="0"/>
                        </a:rPr>
                        <a:t>) </a:t>
                      </a:r>
                      <a:r>
                        <a:rPr lang="sr-Latn-RS" sz="1000" b="0" dirty="0" err="1">
                          <a:solidFill>
                            <a:schemeClr val="tx1"/>
                          </a:solidFill>
                          <a:latin typeface="Arial" pitchFamily="34" charset="0"/>
                          <a:cs typeface="Arial" pitchFamily="34" charset="0"/>
                        </a:rPr>
                        <a:t>sea</a:t>
                      </a:r>
                      <a:r>
                        <a:rPr lang="sr-Latn-RS" sz="1000" b="0" dirty="0">
                          <a:solidFill>
                            <a:schemeClr val="tx1"/>
                          </a:solidFill>
                          <a:latin typeface="Arial" pitchFamily="34" charset="0"/>
                          <a:cs typeface="Arial" pitchFamily="34" charset="0"/>
                        </a:rPr>
                        <a:t>-</a:t>
                      </a:r>
                      <a:r>
                        <a:rPr lang="sr-Latn-RS" sz="1000" b="0" dirty="0" err="1">
                          <a:solidFill>
                            <a:schemeClr val="tx1"/>
                          </a:solidFill>
                          <a:latin typeface="Arial" pitchFamily="34" charset="0"/>
                          <a:cs typeface="Arial" pitchFamily="34" charset="0"/>
                        </a:rPr>
                        <a:t>going</a:t>
                      </a:r>
                      <a:r>
                        <a:rPr lang="sr-Latn-RS" sz="1000" b="0" dirty="0">
                          <a:solidFill>
                            <a:schemeClr val="tx1"/>
                          </a:solidFill>
                          <a:latin typeface="Arial" pitchFamily="34" charset="0"/>
                          <a:cs typeface="Arial" pitchFamily="34" charset="0"/>
                        </a:rPr>
                        <a:t> </a:t>
                      </a:r>
                      <a:r>
                        <a:rPr lang="sr-Latn-RS" sz="1000" b="0" dirty="0" err="1">
                          <a:solidFill>
                            <a:schemeClr val="tx1"/>
                          </a:solidFill>
                          <a:latin typeface="Arial" pitchFamily="34" charset="0"/>
                          <a:cs typeface="Arial" pitchFamily="34" charset="0"/>
                        </a:rPr>
                        <a:t>rafinery</a:t>
                      </a:r>
                      <a:endParaRPr lang="sr-Latn-RS" sz="1000" b="0" dirty="0">
                        <a:solidFill>
                          <a:schemeClr val="tx1"/>
                        </a:solidFill>
                        <a:latin typeface="Arial" pitchFamily="34" charset="0"/>
                        <a:cs typeface="Arial" pitchFamily="34" charset="0"/>
                      </a:endParaRPr>
                    </a:p>
                    <a:p>
                      <a:pPr marL="171450" indent="-171450">
                        <a:buFont typeface="Arial" pitchFamily="34" charset="0"/>
                        <a:buChar char="•"/>
                      </a:pPr>
                      <a:r>
                        <a:rPr lang="sr-Latn-RS" sz="1100" b="1" baseline="0" dirty="0">
                          <a:solidFill>
                            <a:schemeClr val="tx1"/>
                          </a:solidFill>
                          <a:latin typeface="Arial" pitchFamily="34" charset="0"/>
                          <a:cs typeface="Arial" pitchFamily="34" charset="0"/>
                        </a:rPr>
                        <a:t>Access to product pipeline grid</a:t>
                      </a:r>
                    </a:p>
                    <a:p>
                      <a:pPr marL="171450" indent="-171450">
                        <a:buFont typeface="Arial" pitchFamily="34" charset="0"/>
                        <a:buChar char="•"/>
                      </a:pPr>
                      <a:r>
                        <a:rPr lang="sr-Latn-RS" sz="1000" b="0" baseline="0" dirty="0" err="1">
                          <a:solidFill>
                            <a:schemeClr val="tx1"/>
                          </a:solidFill>
                          <a:latin typeface="Arial" pitchFamily="34" charset="0"/>
                          <a:cs typeface="Arial" pitchFamily="34" charset="0"/>
                        </a:rPr>
                        <a:t>Logistics</a:t>
                      </a:r>
                      <a:r>
                        <a:rPr lang="sr-Latn-RS" sz="1000" b="0" baseline="0" dirty="0">
                          <a:solidFill>
                            <a:schemeClr val="tx1"/>
                          </a:solidFill>
                          <a:latin typeface="Arial" pitchFamily="34" charset="0"/>
                          <a:cs typeface="Arial" pitchFamily="34" charset="0"/>
                        </a:rPr>
                        <a:t> via ultra-</a:t>
                      </a:r>
                      <a:r>
                        <a:rPr lang="sr-Latn-RS" sz="1000" b="0" baseline="0" dirty="0" err="1">
                          <a:solidFill>
                            <a:schemeClr val="tx1"/>
                          </a:solidFill>
                          <a:latin typeface="Arial" pitchFamily="34" charset="0"/>
                          <a:cs typeface="Arial" pitchFamily="34" charset="0"/>
                        </a:rPr>
                        <a:t>large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vessel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barge</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rail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or</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road</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Import </a:t>
                      </a:r>
                      <a:r>
                        <a:rPr lang="sr-Latn-RS" sz="1000" b="0" baseline="0" dirty="0" err="1">
                          <a:solidFill>
                            <a:schemeClr val="tx1"/>
                          </a:solidFill>
                          <a:latin typeface="Arial" pitchFamily="34" charset="0"/>
                          <a:cs typeface="Arial" pitchFamily="34" charset="0"/>
                        </a:rPr>
                        <a:t>and</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export</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rafinery</a:t>
                      </a:r>
                      <a:endParaRPr lang="sr-Latn-RS" sz="1000" b="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0" baseline="0" dirty="0">
                          <a:solidFill>
                            <a:schemeClr val="tx1"/>
                          </a:solidFill>
                          <a:latin typeface="Arial" pitchFamily="34" charset="0"/>
                          <a:cs typeface="Arial" pitchFamily="34" charset="0"/>
                        </a:rPr>
                        <a:t>Excellence in </a:t>
                      </a:r>
                      <a:r>
                        <a:rPr lang="sr-Latn-RS" sz="1000" b="0" baseline="0" dirty="0" err="1">
                          <a:solidFill>
                            <a:schemeClr val="tx1"/>
                          </a:solidFill>
                          <a:latin typeface="Arial" pitchFamily="34" charset="0"/>
                          <a:cs typeface="Arial" pitchFamily="34" charset="0"/>
                        </a:rPr>
                        <a:t>working</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capital</a:t>
                      </a:r>
                      <a:r>
                        <a:rPr lang="sr-Latn-RS" sz="1000" b="0" baseline="0" dirty="0">
                          <a:solidFill>
                            <a:schemeClr val="tx1"/>
                          </a:solidFill>
                          <a:latin typeface="Arial" pitchFamily="34" charset="0"/>
                          <a:cs typeface="Arial" pitchFamily="34" charset="0"/>
                        </a:rPr>
                        <a:t> </a:t>
                      </a:r>
                      <a:r>
                        <a:rPr lang="sr-Latn-RS" sz="1000" b="0" baseline="0" dirty="0" err="1">
                          <a:solidFill>
                            <a:schemeClr val="tx1"/>
                          </a:solidFill>
                          <a:latin typeface="Arial" pitchFamily="34" charset="0"/>
                          <a:cs typeface="Arial" pitchFamily="34" charset="0"/>
                        </a:rPr>
                        <a:t>management</a:t>
                      </a:r>
                      <a:endParaRPr lang="sr-Latn-RS" sz="1000" b="0" baseline="0" dirty="0">
                        <a:solidFill>
                          <a:schemeClr val="tx1"/>
                        </a:solidFill>
                        <a:latin typeface="Arial" pitchFamily="34" charset="0"/>
                        <a:cs typeface="Arial" pitchFamily="34" charset="0"/>
                      </a:endParaRPr>
                    </a:p>
                  </a:txBody>
                  <a:tcPr marL="91445" marR="91445" marT="45721" marB="45721">
                    <a:solidFill>
                      <a:schemeClr val="accent1">
                        <a:lumMod val="40000"/>
                        <a:lumOff val="60000"/>
                      </a:schemeClr>
                    </a:solidFill>
                  </a:tcPr>
                </a:tc>
                <a:extLst>
                  <a:ext uri="{0D108BD9-81ED-4DB2-BD59-A6C34878D82A}">
                    <a16:rowId xmlns:a16="http://schemas.microsoft.com/office/drawing/2014/main" val="10000"/>
                  </a:ext>
                </a:extLst>
              </a:tr>
              <a:tr h="1738492">
                <a:tc>
                  <a:txBody>
                    <a:bodyPr/>
                    <a:lstStyle/>
                    <a:p>
                      <a:pPr algn="ctr"/>
                      <a:r>
                        <a:rPr lang="sr-Latn-RS" sz="1200" b="1" dirty="0" err="1">
                          <a:latin typeface="Arial" pitchFamily="34" charset="0"/>
                          <a:cs typeface="Arial" pitchFamily="34" charset="0"/>
                        </a:rPr>
                        <a:t>Slate</a:t>
                      </a:r>
                      <a:r>
                        <a:rPr lang="sr-Latn-RS" sz="1200" b="1" baseline="0" dirty="0">
                          <a:latin typeface="Arial" pitchFamily="34" charset="0"/>
                          <a:cs typeface="Arial" pitchFamily="34" charset="0"/>
                        </a:rPr>
                        <a:t> </a:t>
                      </a:r>
                      <a:r>
                        <a:rPr lang="sr-Latn-RS" sz="1200" b="1" baseline="0" dirty="0" err="1">
                          <a:latin typeface="Arial" pitchFamily="34" charset="0"/>
                          <a:cs typeface="Arial" pitchFamily="34" charset="0"/>
                        </a:rPr>
                        <a:t>flexibility</a:t>
                      </a:r>
                      <a:endParaRPr lang="en-US" sz="1200" b="1" dirty="0">
                        <a:latin typeface="Arial" pitchFamily="34" charset="0"/>
                        <a:cs typeface="Arial" pitchFamily="34" charset="0"/>
                      </a:endParaRPr>
                    </a:p>
                  </a:txBody>
                  <a:tcPr marL="91445" marR="91445" marT="45721" marB="45721" anchor="ctr">
                    <a:solidFill>
                      <a:schemeClr val="accent1">
                        <a:lumMod val="40000"/>
                        <a:lumOff val="60000"/>
                      </a:schemeClr>
                    </a:solidFill>
                  </a:tcPr>
                </a:tc>
                <a:tc>
                  <a:txBody>
                    <a:bodyPr/>
                    <a:lstStyle/>
                    <a:p>
                      <a:pPr marL="171450" indent="-171450">
                        <a:buFont typeface="Arial" pitchFamily="34" charset="0"/>
                        <a:buChar char="•"/>
                      </a:pPr>
                      <a:r>
                        <a:rPr lang="sr-Latn-RS" sz="1000" dirty="0" err="1">
                          <a:solidFill>
                            <a:schemeClr val="tx1"/>
                          </a:solidFill>
                          <a:latin typeface="Arial" pitchFamily="34" charset="0"/>
                          <a:cs typeface="Arial" pitchFamily="34" charset="0"/>
                        </a:rPr>
                        <a:t>Technology</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linked</a:t>
                      </a:r>
                      <a:r>
                        <a:rPr lang="sr-Latn-RS" sz="1000" baseline="0" dirty="0">
                          <a:solidFill>
                            <a:schemeClr val="tx1"/>
                          </a:solidFill>
                          <a:latin typeface="Arial" pitchFamily="34" charset="0"/>
                          <a:cs typeface="Arial" pitchFamily="34" charset="0"/>
                        </a:rPr>
                        <a:t> to </a:t>
                      </a:r>
                      <a:r>
                        <a:rPr lang="sr-Latn-RS" sz="1000" baseline="0" dirty="0" err="1">
                          <a:solidFill>
                            <a:schemeClr val="tx1"/>
                          </a:solidFill>
                          <a:latin typeface="Arial" pitchFamily="34" charset="0"/>
                          <a:cs typeface="Arial" pitchFamily="34" charset="0"/>
                        </a:rPr>
                        <a:t>local</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crude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specifications</a:t>
                      </a:r>
                      <a:endParaRPr lang="sr-Latn-RS" sz="100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a:solidFill>
                            <a:schemeClr val="tx1"/>
                          </a:solidFill>
                          <a:latin typeface="Arial" pitchFamily="34" charset="0"/>
                          <a:cs typeface="Arial" pitchFamily="34" charset="0"/>
                        </a:rPr>
                        <a:t>No </a:t>
                      </a:r>
                      <a:r>
                        <a:rPr lang="sr-Latn-RS" sz="1000" baseline="0" dirty="0" err="1">
                          <a:solidFill>
                            <a:schemeClr val="tx1"/>
                          </a:solidFill>
                          <a:latin typeface="Arial" pitchFamily="34" charset="0"/>
                          <a:cs typeface="Arial" pitchFamily="34" charset="0"/>
                        </a:rPr>
                        <a:t>recent</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slate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changes</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err="1">
                          <a:solidFill>
                            <a:schemeClr val="tx1"/>
                          </a:solidFill>
                          <a:latin typeface="Arial" pitchFamily="34" charset="0"/>
                          <a:cs typeface="Arial" pitchFamily="34" charset="0"/>
                        </a:rPr>
                        <a:t>Limited</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or</a:t>
                      </a:r>
                      <a:r>
                        <a:rPr lang="sr-Latn-RS" sz="1000" baseline="0" dirty="0">
                          <a:solidFill>
                            <a:schemeClr val="tx1"/>
                          </a:solidFill>
                          <a:latin typeface="Arial" pitchFamily="34" charset="0"/>
                          <a:cs typeface="Arial" pitchFamily="34" charset="0"/>
                        </a:rPr>
                        <a:t> no </a:t>
                      </a:r>
                      <a:r>
                        <a:rPr lang="sr-Latn-RS" sz="1000" baseline="0" dirty="0" err="1">
                          <a:solidFill>
                            <a:schemeClr val="tx1"/>
                          </a:solidFill>
                          <a:latin typeface="Arial" pitchFamily="34" charset="0"/>
                          <a:cs typeface="Arial" pitchFamily="34" charset="0"/>
                        </a:rPr>
                        <a:t>flexibility</a:t>
                      </a:r>
                      <a:r>
                        <a:rPr lang="sr-Latn-RS" sz="1000" baseline="0" dirty="0">
                          <a:solidFill>
                            <a:schemeClr val="tx1"/>
                          </a:solidFill>
                          <a:latin typeface="Arial" pitchFamily="34" charset="0"/>
                          <a:cs typeface="Arial" pitchFamily="34" charset="0"/>
                        </a:rPr>
                        <a:t> to </a:t>
                      </a:r>
                      <a:r>
                        <a:rPr lang="sr-Latn-RS" sz="1000" baseline="0" dirty="0" err="1">
                          <a:solidFill>
                            <a:schemeClr val="tx1"/>
                          </a:solidFill>
                          <a:latin typeface="Arial" pitchFamily="34" charset="0"/>
                          <a:cs typeface="Arial" pitchFamily="34" charset="0"/>
                        </a:rPr>
                        <a:t>adapt</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operations</a:t>
                      </a:r>
                      <a:endParaRPr lang="sr-Latn-RS" sz="1000" baseline="0" dirty="0">
                        <a:solidFill>
                          <a:schemeClr val="tx1"/>
                        </a:solidFill>
                        <a:latin typeface="Arial" pitchFamily="34" charset="0"/>
                        <a:cs typeface="Arial" pitchFamily="34" charset="0"/>
                      </a:endParaRPr>
                    </a:p>
                  </a:txBody>
                  <a:tcPr marL="91445" marR="91445" marT="45721" marB="45721">
                    <a:solidFill>
                      <a:schemeClr val="accent1">
                        <a:lumMod val="40000"/>
                        <a:lumOff val="60000"/>
                      </a:schemeClr>
                    </a:solidFill>
                  </a:tcPr>
                </a:tc>
                <a:tc>
                  <a:txBody>
                    <a:bodyPr/>
                    <a:lstStyle/>
                    <a:p>
                      <a:pPr marL="171450" indent="-171450">
                        <a:buFont typeface="Arial" pitchFamily="34" charset="0"/>
                        <a:buChar char="•"/>
                      </a:pPr>
                      <a:r>
                        <a:rPr lang="sr-Latn-RS" sz="1000" dirty="0" err="1">
                          <a:solidFill>
                            <a:schemeClr val="tx1"/>
                          </a:solidFill>
                          <a:latin typeface="Arial" pitchFamily="34" charset="0"/>
                          <a:cs typeface="Arial" pitchFamily="34" charset="0"/>
                        </a:rPr>
                        <a:t>Technology</a:t>
                      </a:r>
                      <a:r>
                        <a:rPr lang="sr-Latn-RS" sz="1000" dirty="0">
                          <a:solidFill>
                            <a:schemeClr val="tx1"/>
                          </a:solidFill>
                          <a:latin typeface="Arial" pitchFamily="34" charset="0"/>
                          <a:cs typeface="Arial" pitchFamily="34" charset="0"/>
                        </a:rPr>
                        <a:t>-</a:t>
                      </a:r>
                      <a:r>
                        <a:rPr lang="sr-Latn-RS" sz="1000" dirty="0" err="1">
                          <a:solidFill>
                            <a:schemeClr val="tx1"/>
                          </a:solidFill>
                          <a:latin typeface="Arial" pitchFamily="34" charset="0"/>
                          <a:cs typeface="Arial" pitchFamily="34" charset="0"/>
                        </a:rPr>
                        <a:t>enabled</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refining</a:t>
                      </a:r>
                      <a:r>
                        <a:rPr lang="sr-Latn-RS" sz="1000" baseline="0" dirty="0">
                          <a:solidFill>
                            <a:schemeClr val="tx1"/>
                          </a:solidFill>
                          <a:latin typeface="Arial" pitchFamily="34" charset="0"/>
                          <a:cs typeface="Arial" pitchFamily="34" charset="0"/>
                        </a:rPr>
                        <a:t> of </a:t>
                      </a:r>
                      <a:r>
                        <a:rPr lang="sr-Latn-RS" sz="1000" baseline="0" dirty="0" err="1">
                          <a:solidFill>
                            <a:schemeClr val="tx1"/>
                          </a:solidFill>
                          <a:latin typeface="Arial" pitchFamily="34" charset="0"/>
                          <a:cs typeface="Arial" pitchFamily="34" charset="0"/>
                        </a:rPr>
                        <a:t>medium</a:t>
                      </a:r>
                      <a:r>
                        <a:rPr lang="sr-Latn-RS" sz="1000" baseline="0" dirty="0">
                          <a:solidFill>
                            <a:schemeClr val="tx1"/>
                          </a:solidFill>
                          <a:latin typeface="Arial" pitchFamily="34" charset="0"/>
                          <a:cs typeface="Arial" pitchFamily="34" charset="0"/>
                        </a:rPr>
                        <a:t> to </a:t>
                      </a:r>
                      <a:r>
                        <a:rPr lang="sr-Latn-RS" sz="1000" baseline="0" dirty="0" err="1">
                          <a:solidFill>
                            <a:schemeClr val="tx1"/>
                          </a:solidFill>
                          <a:latin typeface="Arial" pitchFamily="34" charset="0"/>
                          <a:cs typeface="Arial" pitchFamily="34" charset="0"/>
                        </a:rPr>
                        <a:t>light</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crude</a:t>
                      </a:r>
                      <a:endParaRPr lang="sr-Latn-RS" sz="100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a:solidFill>
                            <a:schemeClr val="tx1"/>
                          </a:solidFill>
                          <a:latin typeface="Arial" pitchFamily="34" charset="0"/>
                          <a:cs typeface="Arial" pitchFamily="34" charset="0"/>
                        </a:rPr>
                        <a:t>No </a:t>
                      </a:r>
                      <a:r>
                        <a:rPr lang="sr-Latn-RS" sz="1000" baseline="0" dirty="0" err="1">
                          <a:solidFill>
                            <a:schemeClr val="tx1"/>
                          </a:solidFill>
                          <a:latin typeface="Arial" pitchFamily="34" charset="0"/>
                          <a:cs typeface="Arial" pitchFamily="34" charset="0"/>
                        </a:rPr>
                        <a:t>recent</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slate</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changes</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r>
                        <a:rPr lang="sr-Latn-RS" sz="1000" baseline="0" dirty="0" err="1">
                          <a:solidFill>
                            <a:schemeClr val="tx1"/>
                          </a:solidFill>
                          <a:latin typeface="Arial" pitchFamily="34" charset="0"/>
                          <a:cs typeface="Arial" pitchFamily="34" charset="0"/>
                        </a:rPr>
                        <a:t>Flexibility</a:t>
                      </a:r>
                      <a:r>
                        <a:rPr lang="sr-Latn-RS" sz="1000" baseline="0" dirty="0">
                          <a:solidFill>
                            <a:schemeClr val="tx1"/>
                          </a:solidFill>
                          <a:latin typeface="Arial" pitchFamily="34" charset="0"/>
                          <a:cs typeface="Arial" pitchFamily="34" charset="0"/>
                        </a:rPr>
                        <a:t> to </a:t>
                      </a:r>
                      <a:r>
                        <a:rPr lang="sr-Latn-RS" sz="1000" baseline="0" dirty="0" err="1">
                          <a:solidFill>
                            <a:schemeClr val="tx1"/>
                          </a:solidFill>
                          <a:latin typeface="Arial" pitchFamily="34" charset="0"/>
                          <a:cs typeface="Arial" pitchFamily="34" charset="0"/>
                        </a:rPr>
                        <a:t>adapt</a:t>
                      </a:r>
                      <a:r>
                        <a:rPr lang="sr-Latn-RS" sz="1000" baseline="0" dirty="0">
                          <a:solidFill>
                            <a:schemeClr val="tx1"/>
                          </a:solidFill>
                          <a:latin typeface="Arial" pitchFamily="34" charset="0"/>
                          <a:cs typeface="Arial" pitchFamily="34" charset="0"/>
                        </a:rPr>
                        <a:t> </a:t>
                      </a:r>
                      <a:r>
                        <a:rPr lang="sr-Latn-RS" sz="1000" baseline="0" dirty="0" err="1">
                          <a:solidFill>
                            <a:schemeClr val="tx1"/>
                          </a:solidFill>
                          <a:latin typeface="Arial" pitchFamily="34" charset="0"/>
                          <a:cs typeface="Arial" pitchFamily="34" charset="0"/>
                        </a:rPr>
                        <a:t>operations</a:t>
                      </a:r>
                      <a:r>
                        <a:rPr lang="sr-Latn-RS" sz="1000" baseline="0" dirty="0">
                          <a:solidFill>
                            <a:schemeClr val="tx1"/>
                          </a:solidFill>
                          <a:latin typeface="Arial" pitchFamily="34" charset="0"/>
                          <a:cs typeface="Arial" pitchFamily="34" charset="0"/>
                        </a:rPr>
                        <a:t>, but </a:t>
                      </a:r>
                      <a:r>
                        <a:rPr lang="sr-Latn-RS" sz="1000" baseline="0" dirty="0" err="1">
                          <a:solidFill>
                            <a:schemeClr val="tx1"/>
                          </a:solidFill>
                          <a:latin typeface="Arial" pitchFamily="34" charset="0"/>
                          <a:cs typeface="Arial" pitchFamily="34" charset="0"/>
                        </a:rPr>
                        <a:t>it's</a:t>
                      </a:r>
                      <a:r>
                        <a:rPr lang="sr-Latn-RS" sz="1000" baseline="0" dirty="0">
                          <a:solidFill>
                            <a:schemeClr val="tx1"/>
                          </a:solidFill>
                          <a:latin typeface="Arial" pitchFamily="34" charset="0"/>
                          <a:cs typeface="Arial" pitchFamily="34" charset="0"/>
                        </a:rPr>
                        <a:t> major </a:t>
                      </a:r>
                      <a:r>
                        <a:rPr lang="sr-Latn-RS" sz="1000" baseline="0" dirty="0" err="1">
                          <a:solidFill>
                            <a:schemeClr val="tx1"/>
                          </a:solidFill>
                          <a:latin typeface="Arial" pitchFamily="34" charset="0"/>
                          <a:cs typeface="Arial" pitchFamily="34" charset="0"/>
                        </a:rPr>
                        <a:t>effort</a:t>
                      </a:r>
                      <a:endParaRPr lang="sr-Latn-RS" sz="1000" baseline="0" dirty="0">
                        <a:solidFill>
                          <a:schemeClr val="tx1"/>
                        </a:solidFill>
                        <a:latin typeface="Arial" pitchFamily="34" charset="0"/>
                        <a:cs typeface="Arial" pitchFamily="34" charset="0"/>
                      </a:endParaRPr>
                    </a:p>
                    <a:p>
                      <a:pPr marL="171450" indent="-171450">
                        <a:buFont typeface="Arial" pitchFamily="34" charset="0"/>
                        <a:buChar char="•"/>
                      </a:pPr>
                      <a:endParaRPr lang="en-US" sz="1000" dirty="0">
                        <a:solidFill>
                          <a:schemeClr val="tx1"/>
                        </a:solidFill>
                        <a:latin typeface="Arial" pitchFamily="34" charset="0"/>
                        <a:cs typeface="Arial" pitchFamily="34" charset="0"/>
                      </a:endParaRPr>
                    </a:p>
                  </a:txBody>
                  <a:tcPr marL="91445" marR="91445" marT="45721" marB="45721">
                    <a:solidFill>
                      <a:schemeClr val="accent1">
                        <a:lumMod val="40000"/>
                        <a:lumOff val="60000"/>
                      </a:schemeClr>
                    </a:solidFill>
                  </a:tcPr>
                </a:tc>
                <a:tc>
                  <a:txBody>
                    <a:bodyPr/>
                    <a:lstStyle/>
                    <a:p>
                      <a:pPr marL="171450" indent="-171450">
                        <a:buFont typeface="Arial" pitchFamily="34" charset="0"/>
                        <a:buChar char="•"/>
                      </a:pPr>
                      <a:r>
                        <a:rPr lang="sr-Latn-RS" sz="1100" b="1" baseline="0" dirty="0" err="1">
                          <a:latin typeface="Arial" pitchFamily="34" charset="0"/>
                          <a:cs typeface="Arial" pitchFamily="34" charset="0"/>
                        </a:rPr>
                        <a:t>Technology</a:t>
                      </a:r>
                      <a:r>
                        <a:rPr lang="sr-Latn-RS" sz="1100" b="1" baseline="0" dirty="0">
                          <a:latin typeface="Arial" pitchFamily="34" charset="0"/>
                          <a:cs typeface="Arial" pitchFamily="34" charset="0"/>
                        </a:rPr>
                        <a:t>-</a:t>
                      </a:r>
                      <a:r>
                        <a:rPr lang="sr-Latn-RS" sz="1100" b="1" baseline="0" dirty="0" err="1">
                          <a:latin typeface="Arial" pitchFamily="34" charset="0"/>
                          <a:cs typeface="Arial" pitchFamily="34" charset="0"/>
                        </a:rPr>
                        <a:t>enabled</a:t>
                      </a:r>
                      <a:r>
                        <a:rPr lang="sr-Latn-RS" sz="1100" b="1" baseline="0" dirty="0">
                          <a:latin typeface="Arial" pitchFamily="34" charset="0"/>
                          <a:cs typeface="Arial" pitchFamily="34" charset="0"/>
                        </a:rPr>
                        <a:t>  </a:t>
                      </a:r>
                      <a:r>
                        <a:rPr lang="sr-Latn-RS" sz="1100" b="1" baseline="0" dirty="0" err="1">
                          <a:latin typeface="Arial" pitchFamily="34" charset="0"/>
                          <a:cs typeface="Arial" pitchFamily="34" charset="0"/>
                        </a:rPr>
                        <a:t>refining</a:t>
                      </a:r>
                      <a:r>
                        <a:rPr lang="sr-Latn-RS" sz="1100" b="1" baseline="0" dirty="0">
                          <a:latin typeface="Arial" pitchFamily="34" charset="0"/>
                          <a:cs typeface="Arial" pitchFamily="34" charset="0"/>
                        </a:rPr>
                        <a:t> of </a:t>
                      </a:r>
                      <a:r>
                        <a:rPr lang="sr-Latn-RS" sz="1100" b="1" baseline="0" dirty="0" err="1">
                          <a:latin typeface="Arial" pitchFamily="34" charset="0"/>
                          <a:cs typeface="Arial" pitchFamily="34" charset="0"/>
                        </a:rPr>
                        <a:t>havier</a:t>
                      </a:r>
                      <a:r>
                        <a:rPr lang="sr-Latn-RS" sz="1100" b="1" baseline="0" dirty="0">
                          <a:latin typeface="Arial" pitchFamily="34" charset="0"/>
                          <a:cs typeface="Arial" pitchFamily="34" charset="0"/>
                        </a:rPr>
                        <a:t> </a:t>
                      </a:r>
                      <a:r>
                        <a:rPr lang="sr-Latn-RS" sz="1100" b="1" baseline="0" dirty="0" err="1">
                          <a:latin typeface="Arial" pitchFamily="34" charset="0"/>
                          <a:cs typeface="Arial" pitchFamily="34" charset="0"/>
                        </a:rPr>
                        <a:t>crude</a:t>
                      </a:r>
                      <a:endParaRPr lang="sr-Latn-RS" sz="1100" b="1" baseline="0" dirty="0">
                        <a:latin typeface="Arial" pitchFamily="34" charset="0"/>
                        <a:cs typeface="Arial" pitchFamily="34" charset="0"/>
                      </a:endParaRPr>
                    </a:p>
                    <a:p>
                      <a:pPr marL="171450" indent="-171450">
                        <a:buFont typeface="Arial" pitchFamily="34" charset="0"/>
                        <a:buChar char="•"/>
                      </a:pPr>
                      <a:r>
                        <a:rPr lang="sr-Latn-RS" sz="1000" baseline="0" dirty="0" err="1">
                          <a:latin typeface="Arial" pitchFamily="34" charset="0"/>
                          <a:cs typeface="Arial" pitchFamily="34" charset="0"/>
                        </a:rPr>
                        <a:t>Recent</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slate</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changes</a:t>
                      </a:r>
                      <a:endParaRPr lang="sr-Latn-RS" sz="1000" baseline="0" dirty="0">
                        <a:latin typeface="Arial" pitchFamily="34" charset="0"/>
                        <a:cs typeface="Arial" pitchFamily="34" charset="0"/>
                      </a:endParaRPr>
                    </a:p>
                    <a:p>
                      <a:pPr marL="171450" indent="-171450">
                        <a:buFont typeface="Arial" pitchFamily="34" charset="0"/>
                        <a:buChar char="•"/>
                      </a:pPr>
                      <a:r>
                        <a:rPr lang="sr-Latn-RS" sz="1100" b="1" baseline="0" dirty="0" err="1">
                          <a:latin typeface="Arial" pitchFamily="34" charset="0"/>
                          <a:cs typeface="Arial" pitchFamily="34" charset="0"/>
                        </a:rPr>
                        <a:t>Flexibility</a:t>
                      </a:r>
                      <a:r>
                        <a:rPr lang="sr-Latn-RS" sz="1100" b="1" baseline="0" dirty="0">
                          <a:latin typeface="Arial" pitchFamily="34" charset="0"/>
                          <a:cs typeface="Arial" pitchFamily="34" charset="0"/>
                        </a:rPr>
                        <a:t> to </a:t>
                      </a:r>
                      <a:r>
                        <a:rPr lang="sr-Latn-RS" sz="1100" b="1" baseline="0" dirty="0" err="1">
                          <a:latin typeface="Arial" pitchFamily="34" charset="0"/>
                          <a:cs typeface="Arial" pitchFamily="34" charset="0"/>
                        </a:rPr>
                        <a:t>adapt</a:t>
                      </a:r>
                      <a:r>
                        <a:rPr lang="sr-Latn-RS" sz="1100" b="1" baseline="0" dirty="0">
                          <a:latin typeface="Arial" pitchFamily="34" charset="0"/>
                          <a:cs typeface="Arial" pitchFamily="34" charset="0"/>
                        </a:rPr>
                        <a:t> </a:t>
                      </a:r>
                      <a:r>
                        <a:rPr lang="sr-Latn-RS" sz="1100" b="1" baseline="0" dirty="0" err="1">
                          <a:latin typeface="Arial" pitchFamily="34" charset="0"/>
                          <a:cs typeface="Arial" pitchFamily="34" charset="0"/>
                        </a:rPr>
                        <a:t>operations</a:t>
                      </a:r>
                      <a:endParaRPr lang="sr-Latn-RS" sz="1100" b="1" baseline="0" dirty="0">
                        <a:latin typeface="Arial" pitchFamily="34" charset="0"/>
                        <a:cs typeface="Arial" pitchFamily="34" charset="0"/>
                      </a:endParaRPr>
                    </a:p>
                  </a:txBody>
                  <a:tcPr marL="91445" marR="91445" marT="45721" marB="45721">
                    <a:solidFill>
                      <a:schemeClr val="accent1">
                        <a:lumMod val="40000"/>
                        <a:lumOff val="60000"/>
                      </a:schemeClr>
                    </a:solidFill>
                  </a:tcPr>
                </a:tc>
                <a:tc>
                  <a:txBody>
                    <a:bodyPr/>
                    <a:lstStyle/>
                    <a:p>
                      <a:pPr marL="171450" indent="-171450">
                        <a:buFont typeface="Arial" pitchFamily="34" charset="0"/>
                        <a:buChar char="•"/>
                      </a:pPr>
                      <a:r>
                        <a:rPr lang="sr-Latn-RS" sz="1000" baseline="0" dirty="0" err="1">
                          <a:latin typeface="Arial" pitchFamily="34" charset="0"/>
                          <a:cs typeface="Arial" pitchFamily="34" charset="0"/>
                        </a:rPr>
                        <a:t>Technology</a:t>
                      </a:r>
                      <a:r>
                        <a:rPr lang="sr-Latn-RS" sz="1000" baseline="0" dirty="0">
                          <a:latin typeface="Arial" pitchFamily="34" charset="0"/>
                          <a:cs typeface="Arial" pitchFamily="34" charset="0"/>
                        </a:rPr>
                        <a:t>-</a:t>
                      </a:r>
                      <a:r>
                        <a:rPr lang="sr-Latn-RS" sz="1000" baseline="0" dirty="0" err="1">
                          <a:latin typeface="Arial" pitchFamily="34" charset="0"/>
                          <a:cs typeface="Arial" pitchFamily="34" charset="0"/>
                        </a:rPr>
                        <a:t>enabled</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refining</a:t>
                      </a:r>
                      <a:r>
                        <a:rPr lang="sr-Latn-RS" sz="1000" baseline="0" dirty="0">
                          <a:latin typeface="Arial" pitchFamily="34" charset="0"/>
                          <a:cs typeface="Arial" pitchFamily="34" charset="0"/>
                        </a:rPr>
                        <a:t> of </a:t>
                      </a:r>
                      <a:r>
                        <a:rPr lang="sr-Latn-RS" sz="1000" baseline="0" dirty="0" err="1">
                          <a:latin typeface="Arial" pitchFamily="34" charset="0"/>
                          <a:cs typeface="Arial" pitchFamily="34" charset="0"/>
                        </a:rPr>
                        <a:t>all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crude</a:t>
                      </a:r>
                      <a:endParaRPr lang="sr-Latn-RS" sz="1000" baseline="0" dirty="0">
                        <a:latin typeface="Arial" pitchFamily="34" charset="0"/>
                        <a:cs typeface="Arial" pitchFamily="34" charset="0"/>
                      </a:endParaRPr>
                    </a:p>
                    <a:p>
                      <a:pPr marL="171450" indent="-171450">
                        <a:buFont typeface="Arial" pitchFamily="34" charset="0"/>
                        <a:buChar char="•"/>
                      </a:pPr>
                      <a:r>
                        <a:rPr lang="sr-Latn-RS" sz="1000" baseline="0" dirty="0" err="1">
                          <a:latin typeface="Arial" pitchFamily="34" charset="0"/>
                          <a:cs typeface="Arial" pitchFamily="34" charset="0"/>
                        </a:rPr>
                        <a:t>Regular</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slate</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changes</a:t>
                      </a:r>
                      <a:endParaRPr lang="sr-Latn-RS" sz="1000" baseline="0" dirty="0">
                        <a:latin typeface="Arial" pitchFamily="34" charset="0"/>
                        <a:cs typeface="Arial" pitchFamily="34" charset="0"/>
                      </a:endParaRPr>
                    </a:p>
                    <a:p>
                      <a:pPr marL="171450" indent="-171450">
                        <a:buFont typeface="Arial" pitchFamily="34" charset="0"/>
                        <a:buChar char="•"/>
                      </a:pPr>
                      <a:r>
                        <a:rPr lang="sr-Latn-RS" sz="1000" baseline="0" dirty="0">
                          <a:latin typeface="Arial" pitchFamily="34" charset="0"/>
                          <a:cs typeface="Arial" pitchFamily="34" charset="0"/>
                        </a:rPr>
                        <a:t>"</a:t>
                      </a:r>
                      <a:r>
                        <a:rPr lang="sr-Latn-RS" sz="1000" baseline="0" dirty="0" err="1">
                          <a:latin typeface="Arial" pitchFamily="34" charset="0"/>
                          <a:cs typeface="Arial" pitchFamily="34" charset="0"/>
                        </a:rPr>
                        <a:t>Swing</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rafinery</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technical</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feasibility</a:t>
                      </a:r>
                      <a:r>
                        <a:rPr lang="sr-Latn-RS" sz="1000" baseline="0" dirty="0">
                          <a:latin typeface="Arial" pitchFamily="34" charset="0"/>
                          <a:cs typeface="Arial" pitchFamily="34" charset="0"/>
                        </a:rPr>
                        <a:t> to </a:t>
                      </a:r>
                      <a:r>
                        <a:rPr lang="sr-Latn-RS" sz="1000" baseline="0" dirty="0" err="1">
                          <a:latin typeface="Arial" pitchFamily="34" charset="0"/>
                          <a:cs typeface="Arial" pitchFamily="34" charset="0"/>
                        </a:rPr>
                        <a:t>adapt</a:t>
                      </a:r>
                      <a:r>
                        <a:rPr lang="sr-Latn-RS" sz="1000" baseline="0" dirty="0">
                          <a:latin typeface="Arial" pitchFamily="34" charset="0"/>
                          <a:cs typeface="Arial" pitchFamily="34" charset="0"/>
                        </a:rPr>
                        <a:t> </a:t>
                      </a:r>
                      <a:r>
                        <a:rPr lang="sr-Latn-RS" sz="1000" baseline="0" dirty="0" err="1">
                          <a:latin typeface="Arial" pitchFamily="34" charset="0"/>
                          <a:cs typeface="Arial" pitchFamily="34" charset="0"/>
                        </a:rPr>
                        <a:t>operations</a:t>
                      </a:r>
                      <a:endParaRPr lang="sr-Latn-RS" sz="1000" baseline="0" dirty="0">
                        <a:latin typeface="Arial" pitchFamily="34" charset="0"/>
                        <a:cs typeface="Arial" pitchFamily="34" charset="0"/>
                      </a:endParaRPr>
                    </a:p>
                  </a:txBody>
                  <a:tcPr marL="91445" marR="91445" marT="45721" marB="4572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2214563" y="1282700"/>
            <a:ext cx="838200" cy="276225"/>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1</a:t>
            </a:r>
            <a:endParaRPr lang="en-US" sz="1200" dirty="0">
              <a:latin typeface="+mn-lt"/>
              <a:cs typeface="+mn-cs"/>
            </a:endParaRPr>
          </a:p>
        </p:txBody>
      </p:sp>
      <p:sp>
        <p:nvSpPr>
          <p:cNvPr id="17" name="TextBox 16"/>
          <p:cNvSpPr txBox="1"/>
          <p:nvPr/>
        </p:nvSpPr>
        <p:spPr>
          <a:xfrm>
            <a:off x="3989388" y="1268413"/>
            <a:ext cx="838200" cy="277812"/>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2</a:t>
            </a:r>
            <a:endParaRPr lang="en-US" sz="1200" dirty="0">
              <a:latin typeface="+mn-lt"/>
              <a:cs typeface="+mn-cs"/>
            </a:endParaRPr>
          </a:p>
        </p:txBody>
      </p:sp>
      <p:sp>
        <p:nvSpPr>
          <p:cNvPr id="18" name="TextBox 17"/>
          <p:cNvSpPr txBox="1"/>
          <p:nvPr/>
        </p:nvSpPr>
        <p:spPr>
          <a:xfrm>
            <a:off x="5497513" y="1282700"/>
            <a:ext cx="838200" cy="276225"/>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3</a:t>
            </a:r>
            <a:endParaRPr lang="en-US" sz="1200" dirty="0">
              <a:latin typeface="+mn-lt"/>
              <a:cs typeface="+mn-cs"/>
            </a:endParaRPr>
          </a:p>
        </p:txBody>
      </p:sp>
      <p:sp>
        <p:nvSpPr>
          <p:cNvPr id="19" name="TextBox 18"/>
          <p:cNvSpPr txBox="1"/>
          <p:nvPr/>
        </p:nvSpPr>
        <p:spPr>
          <a:xfrm>
            <a:off x="7239000" y="1282700"/>
            <a:ext cx="838200" cy="276225"/>
          </a:xfrm>
          <a:prstGeom prst="rect">
            <a:avLst/>
          </a:prstGeom>
        </p:spPr>
        <p:txBody>
          <a:bodyPr anchor="ctr">
            <a:spAutoFit/>
          </a:bodyPr>
          <a:lstStyle/>
          <a:p>
            <a:pPr fontAlgn="auto">
              <a:spcBef>
                <a:spcPts val="0"/>
              </a:spcBef>
              <a:spcAft>
                <a:spcPts val="0"/>
              </a:spcAft>
              <a:defRPr/>
            </a:pPr>
            <a:r>
              <a:rPr lang="sr-Latn-RS" sz="1200" dirty="0" err="1">
                <a:latin typeface="+mn-lt"/>
                <a:cs typeface="+mn-cs"/>
              </a:rPr>
              <a:t>Stage</a:t>
            </a:r>
            <a:r>
              <a:rPr lang="sr-Latn-RS" sz="1200" dirty="0">
                <a:latin typeface="+mn-lt"/>
                <a:cs typeface="+mn-cs"/>
              </a:rPr>
              <a:t> 4</a:t>
            </a:r>
            <a:endParaRPr lang="en-US" sz="1200" dirty="0">
              <a:latin typeface="+mn-lt"/>
              <a:cs typeface="+mn-cs"/>
            </a:endParaRPr>
          </a:p>
        </p:txBody>
      </p:sp>
      <p:sp>
        <p:nvSpPr>
          <p:cNvPr id="12317" name="TextBox 4"/>
          <p:cNvSpPr txBox="1">
            <a:spLocks noChangeArrowheads="1"/>
          </p:cNvSpPr>
          <p:nvPr/>
        </p:nvSpPr>
        <p:spPr bwMode="auto">
          <a:xfrm>
            <a:off x="423863" y="5229225"/>
            <a:ext cx="22764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sr-Latn-RS" sz="900"/>
              <a:t>Source: A.T. Kearney analysis</a:t>
            </a:r>
            <a:endParaRPr lang="en-US" sz="900"/>
          </a:p>
        </p:txBody>
      </p:sp>
    </p:spTree>
    <p:extLst>
      <p:ext uri="{BB962C8B-B14F-4D97-AF65-F5344CB8AC3E}">
        <p14:creationId xmlns:p14="http://schemas.microsoft.com/office/powerpoint/2010/main" val="77142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9698" name="Text Placeholder 7"/>
          <p:cNvSpPr>
            <a:spLocks noGrp="1"/>
          </p:cNvSpPr>
          <p:nvPr>
            <p:ph type="body" sz="quarter" idx="13"/>
          </p:nvPr>
        </p:nvSpPr>
        <p:spPr bwMode="auto">
          <a:xfrm>
            <a:off x="349250" y="296863"/>
            <a:ext cx="6203950" cy="291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912813">
              <a:lnSpc>
                <a:spcPct val="80000"/>
              </a:lnSpc>
              <a:buClr>
                <a:srgbClr val="000000"/>
              </a:buClr>
              <a:tabLst>
                <a:tab pos="0" algn="l"/>
              </a:tabLst>
            </a:pPr>
            <a:r>
              <a:rPr lang="en-US">
                <a:latin typeface="Arial" charset="0"/>
                <a:cs typeface="Arial" charset="0"/>
              </a:rPr>
              <a:t>Is Bigger Always Better? </a:t>
            </a:r>
            <a:endParaRPr lang="cs-CZ" altLang="zh-CN">
              <a:latin typeface="Arial" charset="0"/>
              <a:cs typeface="Arial" charset="0"/>
              <a:sym typeface="Arial" charset="0"/>
            </a:endParaRPr>
          </a:p>
        </p:txBody>
      </p:sp>
      <p:sp>
        <p:nvSpPr>
          <p:cNvPr id="2" name="TextBox 1"/>
          <p:cNvSpPr txBox="1"/>
          <p:nvPr/>
        </p:nvSpPr>
        <p:spPr>
          <a:xfrm>
            <a:off x="392113" y="939800"/>
            <a:ext cx="3375025" cy="276225"/>
          </a:xfrm>
          <a:prstGeom prst="rect">
            <a:avLst/>
          </a:prstGeom>
        </p:spPr>
        <p:txBody>
          <a:bodyPr anchor="ctr">
            <a:spAutoFit/>
          </a:bodyPr>
          <a:lstStyle/>
          <a:p>
            <a:pPr fontAlgn="auto">
              <a:spcBef>
                <a:spcPts val="0"/>
              </a:spcBef>
              <a:spcAft>
                <a:spcPts val="0"/>
              </a:spcAft>
              <a:defRPr/>
            </a:pPr>
            <a:endParaRPr lang="en-US" sz="1200" dirty="0">
              <a:solidFill>
                <a:schemeClr val="tx1">
                  <a:tint val="75000"/>
                </a:schemeClr>
              </a:solidFill>
              <a:latin typeface="+mn-lt"/>
              <a:cs typeface="+mn-cs"/>
            </a:endParaRPr>
          </a:p>
        </p:txBody>
      </p:sp>
      <p:sp>
        <p:nvSpPr>
          <p:cNvPr id="8" name="Content Placeholder 2"/>
          <p:cNvSpPr txBox="1">
            <a:spLocks/>
          </p:cNvSpPr>
          <p:nvPr/>
        </p:nvSpPr>
        <p:spPr>
          <a:xfrm>
            <a:off x="179512" y="588403"/>
            <a:ext cx="8599488" cy="561657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dirty="0">
                <a:latin typeface="Arial" pitchFamily="34" charset="0"/>
                <a:cs typeface="Arial" pitchFamily="34" charset="0"/>
              </a:rPr>
              <a:t>Refining-industry planners screening capital projects are cautioned by the refrain that profitable refinery facilities should be “</a:t>
            </a:r>
            <a:r>
              <a:rPr lang="en-US" sz="1200" b="1" dirty="0">
                <a:latin typeface="Arial" pitchFamily="34" charset="0"/>
                <a:cs typeface="Arial" pitchFamily="34" charset="0"/>
              </a:rPr>
              <a:t>world scale</a:t>
            </a:r>
            <a:r>
              <a:rPr lang="en-US" sz="1200" dirty="0">
                <a:latin typeface="Arial" pitchFamily="34" charset="0"/>
                <a:cs typeface="Arial" pitchFamily="34" charset="0"/>
              </a:rPr>
              <a:t>.” Today, that could mean building a mega-processing complex approaching 1 million b/d – based on an economy of scale linked to plant inside-battery limits (ISBL). However, </a:t>
            </a:r>
            <a:r>
              <a:rPr lang="en-US" sz="1200" b="1" dirty="0">
                <a:latin typeface="Arial" pitchFamily="34" charset="0"/>
                <a:cs typeface="Arial" pitchFamily="34" charset="0"/>
              </a:rPr>
              <a:t>sufficient market demand for refined product still needs to exist if the plant is to reach 100% utilization capacit</a:t>
            </a:r>
            <a:r>
              <a:rPr lang="en-US" sz="1200" dirty="0">
                <a:latin typeface="Arial" pitchFamily="34" charset="0"/>
                <a:cs typeface="Arial" pitchFamily="34" charset="0"/>
              </a:rPr>
              <a:t>y in order to achieve economies-of-scale. </a:t>
            </a:r>
          </a:p>
          <a:p>
            <a:pPr>
              <a:defRPr/>
            </a:pPr>
            <a:r>
              <a:rPr lang="en-US" sz="1200" dirty="0">
                <a:latin typeface="Arial" pitchFamily="34" charset="0"/>
                <a:cs typeface="Arial" pitchFamily="34" charset="0"/>
              </a:rPr>
              <a:t>Capacity is one of the biggest competitive advantages in a mega-refinery complex, but in the future, other factors will be of equal consideration, such as required offsite assets, where diseconomies of scale can often surface. And then there is the maintenance factor to consider, especially when a section of a mega complex (or the entire complex) encounters an unexpected shutdown</a:t>
            </a:r>
            <a:r>
              <a:rPr lang="en-US" sz="1200" b="1" dirty="0">
                <a:latin typeface="Arial" pitchFamily="34" charset="0"/>
                <a:cs typeface="Arial" pitchFamily="34" charset="0"/>
              </a:rPr>
              <a:t>. Maintaining </a:t>
            </a:r>
            <a:r>
              <a:rPr lang="en-US" sz="1200" dirty="0">
                <a:latin typeface="Arial" pitchFamily="34" charset="0"/>
                <a:cs typeface="Arial" pitchFamily="34" charset="0"/>
              </a:rPr>
              <a:t>huge plants is an expensive investment in terms of initial capital expenditures (CAPEX) that become costlier in terms of operational expenditures (OPEX) as the plant ages. And definitely, </a:t>
            </a:r>
            <a:r>
              <a:rPr lang="en-US" sz="1200" b="1" dirty="0">
                <a:latin typeface="Arial" pitchFamily="34" charset="0"/>
                <a:cs typeface="Arial" pitchFamily="34" charset="0"/>
              </a:rPr>
              <a:t>logistics</a:t>
            </a:r>
            <a:r>
              <a:rPr lang="en-US" sz="1200" dirty="0">
                <a:latin typeface="Arial" pitchFamily="34" charset="0"/>
                <a:cs typeface="Arial" pitchFamily="34" charset="0"/>
              </a:rPr>
              <a:t> (product diversity, distance, transportation means etc.) will play significant role as well (esp. land-locked regions).  </a:t>
            </a:r>
          </a:p>
          <a:p>
            <a:pPr>
              <a:defRPr/>
            </a:pPr>
            <a:r>
              <a:rPr lang="en-US" sz="1200" dirty="0">
                <a:latin typeface="Arial" pitchFamily="34" charset="0"/>
                <a:cs typeface="Arial" pitchFamily="34" charset="0"/>
              </a:rPr>
              <a:t>More refiners seek diversification further down the petrochemicals value chain. The </a:t>
            </a:r>
            <a:r>
              <a:rPr lang="en-US" sz="1200" b="1" dirty="0">
                <a:latin typeface="Arial" pitchFamily="34" charset="0"/>
                <a:cs typeface="Arial" pitchFamily="34" charset="0"/>
              </a:rPr>
              <a:t>longer value-added chain from refining to petrochemicals</a:t>
            </a:r>
            <a:r>
              <a:rPr lang="en-US" sz="1200" dirty="0">
                <a:latin typeface="Arial" pitchFamily="34" charset="0"/>
                <a:cs typeface="Arial" pitchFamily="34" charset="0"/>
              </a:rPr>
              <a:t> undoubtedly requires a substantial complex with longer chains ranging from intermediates to </a:t>
            </a:r>
            <a:r>
              <a:rPr lang="en-US" sz="1200" dirty="0" err="1">
                <a:latin typeface="Arial" pitchFamily="34" charset="0"/>
                <a:cs typeface="Arial" pitchFamily="34" charset="0"/>
              </a:rPr>
              <a:t>polyolefins</a:t>
            </a:r>
            <a:r>
              <a:rPr lang="en-US" sz="1200" dirty="0">
                <a:latin typeface="Arial" pitchFamily="34" charset="0"/>
                <a:cs typeface="Arial" pitchFamily="34" charset="0"/>
              </a:rPr>
              <a:t> and elastomers. Efficient downstream integration of refinery and petrochemical operations enhances plant economics by sharing offsite and utilities OPEX and CAPEX. </a:t>
            </a:r>
          </a:p>
          <a:p>
            <a:pPr>
              <a:defRPr/>
            </a:pPr>
            <a:r>
              <a:rPr lang="en-US" sz="1200" b="1" dirty="0">
                <a:latin typeface="Arial" pitchFamily="34" charset="0"/>
                <a:cs typeface="Arial" pitchFamily="34" charset="0"/>
              </a:rPr>
              <a:t>For certain geographically advantaged refiners, proximity to reliable feedstock and downstream markets weighs more heavily than capacity</a:t>
            </a:r>
            <a:r>
              <a:rPr lang="en-US" sz="1200" dirty="0">
                <a:latin typeface="Arial" pitchFamily="34" charset="0"/>
                <a:cs typeface="Arial" pitchFamily="34" charset="0"/>
              </a:rPr>
              <a:t>. The reason is because refinery assets, regardless of capacity, have been specifically customized to the local market, feedstock availability and infrastructure constraints. </a:t>
            </a:r>
          </a:p>
          <a:p>
            <a:pPr>
              <a:defRPr/>
            </a:pPr>
            <a:r>
              <a:rPr lang="en-US" sz="1200" dirty="0">
                <a:latin typeface="Arial" pitchFamily="34" charset="0"/>
                <a:cs typeface="Arial" pitchFamily="34" charset="0"/>
              </a:rPr>
              <a:t>Refinery integration with the transportation fuels and petrochemical-derivatives market brings profitability and efficiencies to the integrated mega-refinery/petrochemical complex. </a:t>
            </a:r>
          </a:p>
          <a:p>
            <a:pPr>
              <a:defRPr/>
            </a:pPr>
            <a:r>
              <a:rPr lang="en-US" sz="1200" dirty="0">
                <a:latin typeface="Arial" pitchFamily="34" charset="0"/>
                <a:cs typeface="Arial" pitchFamily="34" charset="0"/>
              </a:rPr>
              <a:t>As with other process and manufacturing industries competing in the global commodities market, bigger is usually better in terms of reducing per unit manufacturing costs and smoothing out profit and loss cycles. A high-complexity mega-processing facility is all about giving the energy-focused enterprise the flexibility to keep up with changing global markets and meeting higher product standards, such as Euro-IV fuels and polyethylene</a:t>
            </a:r>
            <a:r>
              <a:rPr lang="en-US" sz="1200" b="1" u="sng" dirty="0">
                <a:latin typeface="Arial" pitchFamily="34" charset="0"/>
                <a:cs typeface="Arial" pitchFamily="34" charset="0"/>
              </a:rPr>
              <a:t>. While the complex mega-refinery/petrochemical model is still valid, there is a noticeable trend towards “specialized” and small, but profitable processing facilities, predicating the need for large refinery enterprises to restructure and strategically reposition their assets and relinquish marginal assets.</a:t>
            </a:r>
            <a:r>
              <a:rPr lang="en-US" sz="1200" dirty="0">
                <a:latin typeface="Arial" pitchFamily="34" charset="0"/>
                <a:cs typeface="Arial" pitchFamily="34" charset="0"/>
              </a:rPr>
              <a:t> </a:t>
            </a:r>
          </a:p>
          <a:p>
            <a:pPr marL="0" indent="0">
              <a:buFont typeface="Arial" charset="0"/>
              <a:buNone/>
              <a:defRPr/>
            </a:pPr>
            <a:endParaRPr lang="cs-CZ" sz="1200" dirty="0">
              <a:latin typeface="Arial" pitchFamily="34" charset="0"/>
              <a:cs typeface="Arial" pitchFamily="34" charset="0"/>
            </a:endParaRPr>
          </a:p>
          <a:p>
            <a:pPr marL="0" indent="0">
              <a:buFont typeface="Arial" charset="0"/>
              <a:buNone/>
              <a:defRPr/>
            </a:pPr>
            <a:r>
              <a:rPr lang="sr-Latn-RS" sz="1200" dirty="0">
                <a:latin typeface="Arial" pitchFamily="34" charset="0"/>
                <a:cs typeface="Arial" pitchFamily="34" charset="0"/>
              </a:rPr>
              <a:t>                   Source:  </a:t>
            </a:r>
            <a:r>
              <a:rPr lang="en-US" sz="1200" dirty="0">
                <a:latin typeface="Arial" pitchFamily="34" charset="0"/>
                <a:cs typeface="Arial" pitchFamily="34" charset="0"/>
              </a:rPr>
              <a:t>Fuel 09/2013</a:t>
            </a:r>
            <a:r>
              <a:rPr lang="cs-CZ" sz="1200" dirty="0">
                <a:latin typeface="Arial" pitchFamily="34" charset="0"/>
                <a:cs typeface="Arial" pitchFamily="34" charset="0"/>
              </a:rPr>
              <a:t>, </a:t>
            </a:r>
            <a:r>
              <a:rPr lang="en-US" sz="1200" b="1" dirty="0">
                <a:latin typeface="Arial" pitchFamily="34" charset="0"/>
                <a:cs typeface="Arial" pitchFamily="34" charset="0"/>
              </a:rPr>
              <a:t>Rene Gonzalez </a:t>
            </a:r>
            <a:endParaRPr lang="en-US" sz="1200" dirty="0">
              <a:latin typeface="Arial" pitchFamily="34" charset="0"/>
              <a:cs typeface="Arial" pitchFamily="34" charset="0"/>
            </a:endParaRPr>
          </a:p>
          <a:p>
            <a:pPr marL="0" indent="0">
              <a:buFont typeface="Arial" charset="0"/>
              <a:buNone/>
              <a:defRPr/>
            </a:pPr>
            <a:endParaRPr lang="en-US" sz="1200" dirty="0">
              <a:latin typeface="Arial" pitchFamily="34" charset="0"/>
              <a:cs typeface="Arial" pitchFamily="34" charset="0"/>
            </a:endParaRPr>
          </a:p>
          <a:p>
            <a:pPr marL="0" indent="0">
              <a:buFont typeface="Arial" charset="0"/>
              <a:buNone/>
              <a:defRPr/>
            </a:pPr>
            <a:endParaRPr lang="en-US" sz="1200" dirty="0">
              <a:latin typeface="Arial" pitchFamily="34" charset="0"/>
              <a:cs typeface="Arial" pitchFamily="34" charset="0"/>
            </a:endParaRPr>
          </a:p>
        </p:txBody>
      </p:sp>
    </p:spTree>
    <p:extLst>
      <p:ext uri="{BB962C8B-B14F-4D97-AF65-F5344CB8AC3E}">
        <p14:creationId xmlns:p14="http://schemas.microsoft.com/office/powerpoint/2010/main" val="5045835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78702" y="2348880"/>
            <a:ext cx="6624736" cy="4032448"/>
          </a:xfrm>
        </p:spPr>
        <p:txBody>
          <a:bodyPr>
            <a:normAutofit/>
          </a:bodyPr>
          <a:lstStyle/>
          <a:p>
            <a:pPr marL="0" indent="0">
              <a:buNone/>
            </a:pPr>
            <a:r>
              <a:rPr lang="cs-CZ" sz="2400" dirty="0"/>
              <a:t>Obsah</a:t>
            </a:r>
          </a:p>
          <a:p>
            <a:pPr marL="457200" indent="-457200">
              <a:buAutoNum type="arabicPeriod"/>
            </a:pPr>
            <a:r>
              <a:rPr lang="cs-CZ" dirty="0"/>
              <a:t>Základní východiska</a:t>
            </a:r>
          </a:p>
          <a:p>
            <a:pPr marL="457200" indent="-457200">
              <a:buAutoNum type="arabicPeriod"/>
            </a:pPr>
            <a:r>
              <a:rPr lang="cs-CZ" dirty="0"/>
              <a:t>Technologie hlubokého zpracování ropy a integrace s petrochemií </a:t>
            </a:r>
          </a:p>
          <a:p>
            <a:pPr marL="457200" indent="-457200">
              <a:buAutoNum type="arabicPeriod"/>
            </a:pPr>
            <a:r>
              <a:rPr lang="cs-CZ" dirty="0"/>
              <a:t>Trendy a dopady uplatňování alternativních paliv</a:t>
            </a:r>
          </a:p>
          <a:p>
            <a:pPr marL="457200" indent="-457200">
              <a:buAutoNum type="arabicPeriod"/>
            </a:pPr>
            <a:r>
              <a:rPr lang="cs-CZ" dirty="0"/>
              <a:t>Závěry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2050" name="obrázek 1" descr="SCHP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270212" y="23818"/>
            <a:ext cx="8761844" cy="1846659"/>
          </a:xfrm>
          <a:prstGeom prst="rect">
            <a:avLst/>
          </a:prstGeom>
          <a:noFill/>
        </p:spPr>
        <p:txBody>
          <a:bodyPr wrap="square" rtlCol="0">
            <a:spAutoFit/>
          </a:bodyPr>
          <a:lstStyle/>
          <a:p>
            <a:pPr algn="ctr"/>
            <a:r>
              <a:rPr lang="cs-CZ" b="1" dirty="0"/>
              <a:t>Motto: </a:t>
            </a:r>
          </a:p>
          <a:p>
            <a:pPr algn="ctr"/>
            <a:r>
              <a:rPr lang="cs-CZ" sz="1600" b="1" dirty="0"/>
              <a:t>Budoucnost zpracování ropy je založena na prohlubování vazeb s </a:t>
            </a:r>
          </a:p>
          <a:p>
            <a:pPr algn="ctr"/>
            <a:r>
              <a:rPr lang="cs-CZ" sz="1600" b="1" dirty="0"/>
              <a:t>petrochemií s udržováním realistického tržního podílu v poolu </a:t>
            </a:r>
          </a:p>
          <a:p>
            <a:pPr algn="ctr"/>
            <a:r>
              <a:rPr lang="cs-CZ" sz="1600" b="1" dirty="0"/>
              <a:t>motorových paliv.</a:t>
            </a:r>
          </a:p>
          <a:p>
            <a:pPr algn="ctr"/>
            <a:r>
              <a:rPr lang="cs-CZ" sz="1600" b="1" dirty="0"/>
              <a:t>Budoucí rozvoj a konkurenceschopnost petrochemického a navazujícího zpracovatelského průmyslu ve Střední Evropě je tedy pro dlouhodobou udržitelnost odvětví zpracování ropy v ČR zásadní.</a:t>
            </a:r>
          </a:p>
        </p:txBody>
      </p:sp>
    </p:spTree>
    <p:extLst>
      <p:ext uri="{BB962C8B-B14F-4D97-AF65-F5344CB8AC3E}">
        <p14:creationId xmlns:p14="http://schemas.microsoft.com/office/powerpoint/2010/main" val="142399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07962" y="1584449"/>
            <a:ext cx="4605338" cy="4364831"/>
          </a:xfrm>
          <a:prstGeom prst="rect">
            <a:avLst/>
          </a:prstGeom>
        </p:spPr>
      </p:pic>
      <p:pic>
        <p:nvPicPr>
          <p:cNvPr id="3" name="Obrázek 2"/>
          <p:cNvPicPr>
            <a:picLocks noChangeAspect="1"/>
          </p:cNvPicPr>
          <p:nvPr/>
        </p:nvPicPr>
        <p:blipFill>
          <a:blip r:embed="rId3"/>
          <a:stretch>
            <a:fillRect/>
          </a:stretch>
        </p:blipFill>
        <p:spPr>
          <a:xfrm>
            <a:off x="4914900" y="1620167"/>
            <a:ext cx="4077097" cy="4329113"/>
          </a:xfrm>
          <a:prstGeom prst="rect">
            <a:avLst/>
          </a:prstGeom>
        </p:spPr>
      </p:pic>
      <p:sp>
        <p:nvSpPr>
          <p:cNvPr id="4" name="Nadpis 1"/>
          <p:cNvSpPr txBox="1">
            <a:spLocks/>
          </p:cNvSpPr>
          <p:nvPr/>
        </p:nvSpPr>
        <p:spPr>
          <a:xfrm>
            <a:off x="1403648" y="202107"/>
            <a:ext cx="6552728" cy="1315615"/>
          </a:xfrm>
          <a:prstGeom prst="rect">
            <a:avLst/>
          </a:prstGeom>
        </p:spPr>
        <p:txBody>
          <a:bodyPr>
            <a:normAutofit fontScale="9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cs-CZ" dirty="0"/>
              <a:t>Základní východiska</a:t>
            </a:r>
            <a:br>
              <a:rPr lang="cs-CZ" dirty="0"/>
            </a:br>
            <a:br>
              <a:rPr lang="cs-CZ" dirty="0"/>
            </a:br>
            <a:r>
              <a:rPr lang="cs-CZ" sz="2000" dirty="0"/>
              <a:t>Globální vývoj chemického průmyslu ve světě</a:t>
            </a:r>
            <a:endParaRPr lang="cs-CZ" dirty="0"/>
          </a:p>
        </p:txBody>
      </p:sp>
      <p:pic>
        <p:nvPicPr>
          <p:cNvPr id="5" name="obrázek 1" descr="SCHP 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60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 descr="SCHP 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1403648" y="202107"/>
            <a:ext cx="6552728" cy="1315615"/>
          </a:xfrm>
          <a:prstGeom prst="rect">
            <a:avLst/>
          </a:prstGeom>
        </p:spPr>
        <p:txBody>
          <a:bodyPr>
            <a:normAutofit fontScale="9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cs-CZ" dirty="0"/>
              <a:t>Základní východiska</a:t>
            </a:r>
            <a:br>
              <a:rPr lang="cs-CZ" dirty="0"/>
            </a:br>
            <a:br>
              <a:rPr lang="cs-CZ" dirty="0"/>
            </a:br>
            <a:r>
              <a:rPr lang="cs-CZ" sz="2000" dirty="0"/>
              <a:t>Globální vývoj chemického průmyslu ve světě</a:t>
            </a:r>
            <a:endParaRPr lang="cs-CZ" dirty="0"/>
          </a:p>
        </p:txBody>
      </p:sp>
      <p:pic>
        <p:nvPicPr>
          <p:cNvPr id="6" name="Obrázek 5"/>
          <p:cNvPicPr>
            <a:picLocks noChangeAspect="1"/>
          </p:cNvPicPr>
          <p:nvPr/>
        </p:nvPicPr>
        <p:blipFill>
          <a:blip r:embed="rId3"/>
          <a:stretch>
            <a:fillRect/>
          </a:stretch>
        </p:blipFill>
        <p:spPr>
          <a:xfrm>
            <a:off x="85308" y="1620167"/>
            <a:ext cx="4342676" cy="4415829"/>
          </a:xfrm>
          <a:prstGeom prst="rect">
            <a:avLst/>
          </a:prstGeom>
        </p:spPr>
      </p:pic>
      <p:pic>
        <p:nvPicPr>
          <p:cNvPr id="7" name="Obrázek 6"/>
          <p:cNvPicPr>
            <a:picLocks noChangeAspect="1"/>
          </p:cNvPicPr>
          <p:nvPr/>
        </p:nvPicPr>
        <p:blipFill>
          <a:blip r:embed="rId4"/>
          <a:stretch>
            <a:fillRect/>
          </a:stretch>
        </p:blipFill>
        <p:spPr>
          <a:xfrm>
            <a:off x="4499992" y="1620167"/>
            <a:ext cx="4580951" cy="4387253"/>
          </a:xfrm>
          <a:prstGeom prst="rect">
            <a:avLst/>
          </a:prstGeom>
        </p:spPr>
      </p:pic>
    </p:spTree>
    <p:extLst>
      <p:ext uri="{BB962C8B-B14F-4D97-AF65-F5344CB8AC3E}">
        <p14:creationId xmlns:p14="http://schemas.microsoft.com/office/powerpoint/2010/main" val="20722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3902" y="1484785"/>
            <a:ext cx="4449119" cy="3456384"/>
          </a:xfrm>
          <a:prstGeom prst="rect">
            <a:avLst/>
          </a:prstGeom>
        </p:spPr>
      </p:pic>
      <p:sp>
        <p:nvSpPr>
          <p:cNvPr id="5" name="TextovéPole 4"/>
          <p:cNvSpPr txBox="1"/>
          <p:nvPr/>
        </p:nvSpPr>
        <p:spPr>
          <a:xfrm>
            <a:off x="2510330" y="4701233"/>
            <a:ext cx="2097049" cy="246221"/>
          </a:xfrm>
          <a:prstGeom prst="rect">
            <a:avLst/>
          </a:prstGeom>
          <a:noFill/>
        </p:spPr>
        <p:txBody>
          <a:bodyPr wrap="none" rtlCol="0">
            <a:spAutoFit/>
          </a:bodyPr>
          <a:lstStyle/>
          <a:p>
            <a:r>
              <a:rPr lang="cs-CZ" sz="1000" i="1" dirty="0"/>
              <a:t>Aktualizováno dle </a:t>
            </a:r>
            <a:r>
              <a:rPr lang="cs-CZ" sz="1000" i="1" dirty="0" err="1"/>
              <a:t>Nexant</a:t>
            </a:r>
            <a:r>
              <a:rPr lang="cs-CZ" sz="1000" i="1" dirty="0"/>
              <a:t> 2013</a:t>
            </a:r>
          </a:p>
        </p:txBody>
      </p:sp>
      <p:sp>
        <p:nvSpPr>
          <p:cNvPr id="10" name="Nadpis 1"/>
          <p:cNvSpPr txBox="1">
            <a:spLocks/>
          </p:cNvSpPr>
          <p:nvPr/>
        </p:nvSpPr>
        <p:spPr>
          <a:xfrm>
            <a:off x="1236178" y="169170"/>
            <a:ext cx="6552728" cy="1315615"/>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cs-CZ" dirty="0"/>
              <a:t>Základní východiska</a:t>
            </a:r>
            <a:br>
              <a:rPr lang="cs-CZ" dirty="0"/>
            </a:br>
            <a:br>
              <a:rPr lang="cs-CZ" dirty="0"/>
            </a:br>
            <a:r>
              <a:rPr lang="cs-CZ" sz="2000" dirty="0"/>
              <a:t>Uzavírané rafinerie v Evropě v posledních 10 letech a komplexita zpracování ropy</a:t>
            </a:r>
            <a:endParaRPr lang="cs-CZ" dirty="0"/>
          </a:p>
        </p:txBody>
      </p:sp>
      <p:pic>
        <p:nvPicPr>
          <p:cNvPr id="11" name="obrázek 1" descr="SCHP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sp>
        <p:nvSpPr>
          <p:cNvPr id="13" name="TextovéPole 12"/>
          <p:cNvSpPr txBox="1"/>
          <p:nvPr/>
        </p:nvSpPr>
        <p:spPr>
          <a:xfrm>
            <a:off x="-6021" y="5085184"/>
            <a:ext cx="4374003" cy="830997"/>
          </a:xfrm>
          <a:prstGeom prst="rect">
            <a:avLst/>
          </a:prstGeom>
          <a:noFill/>
        </p:spPr>
        <p:txBody>
          <a:bodyPr wrap="square" rtlCol="0">
            <a:spAutoFit/>
          </a:bodyPr>
          <a:lstStyle/>
          <a:p>
            <a:r>
              <a:rPr lang="cs-CZ" sz="1600" dirty="0"/>
              <a:t>NCI RL před integrací s </a:t>
            </a:r>
            <a:r>
              <a:rPr lang="cs-CZ" sz="1600" dirty="0" err="1"/>
              <a:t>Uni</a:t>
            </a:r>
            <a:r>
              <a:rPr lang="cs-CZ" sz="1600" dirty="0"/>
              <a:t> RPA činil </a:t>
            </a:r>
            <a:r>
              <a:rPr lang="cs-CZ" sz="1600" b="1" dirty="0"/>
              <a:t>7,2</a:t>
            </a:r>
            <a:r>
              <a:rPr lang="cs-CZ" sz="1600" dirty="0"/>
              <a:t>; při </a:t>
            </a:r>
          </a:p>
          <a:p>
            <a:r>
              <a:rPr lang="cs-CZ" sz="1600" dirty="0"/>
              <a:t>započtení jednotky POX je to pak </a:t>
            </a:r>
            <a:r>
              <a:rPr lang="cs-CZ" sz="1600" b="1" dirty="0"/>
              <a:t>7,5</a:t>
            </a:r>
            <a:r>
              <a:rPr lang="cs-CZ" sz="1600" dirty="0"/>
              <a:t>; </a:t>
            </a:r>
          </a:p>
          <a:p>
            <a:r>
              <a:rPr lang="cs-CZ" sz="1600" dirty="0"/>
              <a:t>NCI RK činí 8,3-</a:t>
            </a:r>
            <a:r>
              <a:rPr lang="cs-CZ" sz="1600" b="1" dirty="0"/>
              <a:t>8,7</a:t>
            </a:r>
            <a:r>
              <a:rPr lang="cs-CZ" sz="1600" dirty="0"/>
              <a:t> (dle zohlednění VD)</a:t>
            </a:r>
          </a:p>
        </p:txBody>
      </p:sp>
      <p:pic>
        <p:nvPicPr>
          <p:cNvPr id="3" name="Obrázek 2"/>
          <p:cNvPicPr>
            <a:picLocks noChangeAspect="1"/>
          </p:cNvPicPr>
          <p:nvPr/>
        </p:nvPicPr>
        <p:blipFill>
          <a:blip r:embed="rId5"/>
          <a:stretch>
            <a:fillRect/>
          </a:stretch>
        </p:blipFill>
        <p:spPr>
          <a:xfrm>
            <a:off x="4499993" y="1494631"/>
            <a:ext cx="4644008" cy="4238625"/>
          </a:xfrm>
          <a:prstGeom prst="rect">
            <a:avLst/>
          </a:prstGeom>
        </p:spPr>
      </p:pic>
      <p:sp>
        <p:nvSpPr>
          <p:cNvPr id="9" name="TextovéPole 8"/>
          <p:cNvSpPr txBox="1"/>
          <p:nvPr/>
        </p:nvSpPr>
        <p:spPr>
          <a:xfrm>
            <a:off x="5004048" y="1556792"/>
            <a:ext cx="4190571" cy="523220"/>
          </a:xfrm>
          <a:prstGeom prst="rect">
            <a:avLst/>
          </a:prstGeom>
          <a:noFill/>
        </p:spPr>
        <p:txBody>
          <a:bodyPr wrap="none" rtlCol="0">
            <a:spAutoFit/>
          </a:bodyPr>
          <a:lstStyle/>
          <a:p>
            <a:r>
              <a:rPr lang="cs-CZ" sz="1400" b="1" dirty="0"/>
              <a:t>Srovnání komplexity zpracování ropy středo- </a:t>
            </a:r>
          </a:p>
          <a:p>
            <a:r>
              <a:rPr lang="cs-CZ" sz="1400" b="1" dirty="0"/>
              <a:t>evropských s ostatními evropskými rafineriemi</a:t>
            </a:r>
          </a:p>
        </p:txBody>
      </p:sp>
    </p:spTree>
    <p:extLst>
      <p:ext uri="{BB962C8B-B14F-4D97-AF65-F5344CB8AC3E}">
        <p14:creationId xmlns:p14="http://schemas.microsoft.com/office/powerpoint/2010/main" val="46983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7"/>
          <p:cNvSpPr>
            <a:spLocks noGrp="1"/>
          </p:cNvSpPr>
          <p:nvPr>
            <p:ph type="body" sz="quarter" idx="13"/>
          </p:nvPr>
        </p:nvSpPr>
        <p:spPr bwMode="auto">
          <a:xfrm>
            <a:off x="68854" y="1129308"/>
            <a:ext cx="8535594"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77500" lnSpcReduction="20000"/>
          </a:bodyPr>
          <a:lstStyle/>
          <a:p>
            <a:r>
              <a:rPr lang="cs-CZ" dirty="0">
                <a:latin typeface="Arial" charset="0"/>
                <a:cs typeface="Arial" charset="0"/>
              </a:rPr>
              <a:t>Systém zásobování ropou klíčových rafinérií v regionu znamená, že nejvyšší dopravní náklady mají české rafinerie, které se nacházejí na konci obou ropovodních připojení.</a:t>
            </a:r>
            <a:endParaRPr lang="en-US" dirty="0">
              <a:latin typeface="Arial" charset="0"/>
              <a:cs typeface="Arial" charset="0"/>
            </a:endParaRPr>
          </a:p>
        </p:txBody>
      </p:sp>
      <p:pic>
        <p:nvPicPr>
          <p:cNvPr id="13316"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091049" cy="43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764596" y="1583138"/>
            <a:ext cx="3470346" cy="4217159"/>
          </a:xfrm>
          <a:prstGeom prst="ellipse">
            <a:avLst/>
          </a:prstGeom>
          <a:noFill/>
          <a:ln w="44450">
            <a:solidFill>
              <a:srgbClr val="7030A0">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an 3"/>
          <p:cNvSpPr/>
          <p:nvPr/>
        </p:nvSpPr>
        <p:spPr>
          <a:xfrm>
            <a:off x="3248166" y="4155743"/>
            <a:ext cx="109183" cy="163773"/>
          </a:xfrm>
          <a:prstGeom prst="ca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n 6"/>
          <p:cNvSpPr/>
          <p:nvPr/>
        </p:nvSpPr>
        <p:spPr>
          <a:xfrm>
            <a:off x="4587921" y="5304430"/>
            <a:ext cx="109183" cy="163773"/>
          </a:xfrm>
          <a:prstGeom prst="ca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urved Connector 5"/>
          <p:cNvCxnSpPr>
            <a:endCxn id="4" idx="2"/>
          </p:cNvCxnSpPr>
          <p:nvPr/>
        </p:nvCxnSpPr>
        <p:spPr>
          <a:xfrm rot="5400000" flipH="1" flipV="1">
            <a:off x="3077570" y="4264926"/>
            <a:ext cx="197892" cy="143300"/>
          </a:xfrm>
          <a:prstGeom prst="curvedConnector2">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8" name="Nadpis 1"/>
          <p:cNvSpPr txBox="1">
            <a:spLocks/>
          </p:cNvSpPr>
          <p:nvPr/>
        </p:nvSpPr>
        <p:spPr>
          <a:xfrm>
            <a:off x="1475334" y="119538"/>
            <a:ext cx="6408712" cy="1315615"/>
          </a:xfrm>
          <a:prstGeom prst="rect">
            <a:avLst/>
          </a:prstGeom>
        </p:spPr>
        <p:txBody>
          <a:bodyPr>
            <a:normAutofit fontScale="825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cs-CZ" dirty="0"/>
              <a:t>Základní východiska</a:t>
            </a:r>
            <a:br>
              <a:rPr lang="cs-CZ" dirty="0"/>
            </a:br>
            <a:br>
              <a:rPr lang="cs-CZ" dirty="0"/>
            </a:br>
            <a:r>
              <a:rPr lang="cs-CZ" sz="2000" dirty="0"/>
              <a:t>Zásobování ropou a tržní postavení jednotlivých rafinérií</a:t>
            </a:r>
            <a:br>
              <a:rPr lang="cs-CZ" sz="2000" dirty="0"/>
            </a:br>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spTree>
    <p:extLst>
      <p:ext uri="{BB962C8B-B14F-4D97-AF65-F5344CB8AC3E}">
        <p14:creationId xmlns:p14="http://schemas.microsoft.com/office/powerpoint/2010/main" val="49641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1900036"/>
            <a:ext cx="2352675" cy="2409825"/>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457" y="1900036"/>
            <a:ext cx="3280671" cy="296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Nadpis 1"/>
          <p:cNvSpPr>
            <a:spLocks noGrp="1"/>
          </p:cNvSpPr>
          <p:nvPr>
            <p:ph type="title"/>
          </p:nvPr>
        </p:nvSpPr>
        <p:spPr>
          <a:xfrm>
            <a:off x="1072291" y="228051"/>
            <a:ext cx="6912768" cy="1315615"/>
          </a:xfrm>
        </p:spPr>
        <p:txBody>
          <a:bodyPr>
            <a:normAutofit fontScale="90000"/>
          </a:bodyPr>
          <a:lstStyle/>
          <a:p>
            <a:r>
              <a:rPr lang="cs-CZ" dirty="0"/>
              <a:t>technologie hlubokého zpracování ropy a integrace s petrochemií</a:t>
            </a:r>
          </a:p>
        </p:txBody>
      </p:sp>
      <p:pic>
        <p:nvPicPr>
          <p:cNvPr id="3" name="Obrázek 2"/>
          <p:cNvPicPr>
            <a:picLocks noChangeAspect="1"/>
          </p:cNvPicPr>
          <p:nvPr/>
        </p:nvPicPr>
        <p:blipFill>
          <a:blip r:embed="rId5"/>
          <a:stretch>
            <a:fillRect/>
          </a:stretch>
        </p:blipFill>
        <p:spPr>
          <a:xfrm>
            <a:off x="5724128" y="1889173"/>
            <a:ext cx="3371850" cy="2990850"/>
          </a:xfrm>
          <a:prstGeom prst="rect">
            <a:avLst/>
          </a:prstGeom>
        </p:spPr>
      </p:pic>
    </p:spTree>
    <p:extLst>
      <p:ext uri="{BB962C8B-B14F-4D97-AF65-F5344CB8AC3E}">
        <p14:creationId xmlns:p14="http://schemas.microsoft.com/office/powerpoint/2010/main" val="20475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188640"/>
            <a:ext cx="6912768" cy="1315615"/>
          </a:xfrm>
        </p:spPr>
        <p:txBody>
          <a:bodyPr>
            <a:normAutofit fontScale="90000"/>
          </a:bodyPr>
          <a:lstStyle/>
          <a:p>
            <a:r>
              <a:rPr lang="cs-CZ" dirty="0"/>
              <a:t>technologie hlubokého zpracování ropy a integrace s petrochemií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3004271"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643" y="1988839"/>
            <a:ext cx="2600853" cy="266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p:cNvPicPr>
            <a:picLocks noChangeAspect="1"/>
          </p:cNvPicPr>
          <p:nvPr/>
        </p:nvPicPr>
        <p:blipFill>
          <a:blip r:embed="rId5"/>
          <a:stretch>
            <a:fillRect/>
          </a:stretch>
        </p:blipFill>
        <p:spPr>
          <a:xfrm>
            <a:off x="3024758" y="1963440"/>
            <a:ext cx="3238500" cy="2743200"/>
          </a:xfrm>
          <a:prstGeom prst="rect">
            <a:avLst/>
          </a:prstGeom>
        </p:spPr>
      </p:pic>
    </p:spTree>
    <p:extLst>
      <p:ext uri="{BB962C8B-B14F-4D97-AF65-F5344CB8AC3E}">
        <p14:creationId xmlns:p14="http://schemas.microsoft.com/office/powerpoint/2010/main" val="28258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260648"/>
            <a:ext cx="6912768" cy="1315615"/>
          </a:xfrm>
        </p:spPr>
        <p:txBody>
          <a:bodyPr>
            <a:normAutofit fontScale="90000"/>
          </a:bodyPr>
          <a:lstStyle/>
          <a:p>
            <a:r>
              <a:rPr lang="cs-CZ" dirty="0"/>
              <a:t>Aplikace technologií hlubokého zpracování ropy a integrace s petrochemií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16632"/>
            <a:ext cx="1056988" cy="598552"/>
          </a:xfrm>
          <a:prstGeom prst="rect">
            <a:avLst/>
          </a:prstGeom>
          <a:effectLst>
            <a:softEdge rad="63500"/>
          </a:effectLst>
        </p:spPr>
      </p:pic>
      <p:pic>
        <p:nvPicPr>
          <p:cNvPr id="2050" name="obrázek 1" descr="SCHP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3" y="198420"/>
            <a:ext cx="687439" cy="6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p:nvPr/>
        </p:nvPicPr>
        <p:blipFill>
          <a:blip r:embed="rId4">
            <a:extLst>
              <a:ext uri="{28A0092B-C50C-407E-A947-70E740481C1C}">
                <a14:useLocalDpi xmlns:a14="http://schemas.microsoft.com/office/drawing/2010/main" val="0"/>
              </a:ext>
            </a:extLst>
          </a:blip>
          <a:srcRect/>
          <a:stretch>
            <a:fillRect/>
          </a:stretch>
        </p:blipFill>
        <p:spPr bwMode="auto">
          <a:xfrm>
            <a:off x="107152" y="1939473"/>
            <a:ext cx="4824888" cy="2929687"/>
          </a:xfrm>
          <a:prstGeom prst="rect">
            <a:avLst/>
          </a:prstGeom>
          <a:noFill/>
          <a:ln>
            <a:noFill/>
          </a:ln>
        </p:spPr>
      </p:pic>
      <p:sp>
        <p:nvSpPr>
          <p:cNvPr id="6" name="TextovéPole 5"/>
          <p:cNvSpPr txBox="1"/>
          <p:nvPr/>
        </p:nvSpPr>
        <p:spPr>
          <a:xfrm>
            <a:off x="28141" y="4780309"/>
            <a:ext cx="9115859" cy="1384995"/>
          </a:xfrm>
          <a:prstGeom prst="rect">
            <a:avLst/>
          </a:prstGeom>
          <a:noFill/>
        </p:spPr>
        <p:txBody>
          <a:bodyPr wrap="square" rtlCol="0">
            <a:spAutoFit/>
          </a:bodyPr>
          <a:lstStyle/>
          <a:p>
            <a:r>
              <a:rPr lang="cs-CZ" sz="1400" b="1" dirty="0"/>
              <a:t>Nejvýznamnější přínosy integrace rafinerie a petrochemie</a:t>
            </a:r>
            <a:r>
              <a:rPr lang="cs-CZ" sz="1400" dirty="0"/>
              <a:t>:</a:t>
            </a:r>
          </a:p>
          <a:p>
            <a:pPr lvl="0"/>
            <a:r>
              <a:rPr lang="cs-CZ" sz="1400" dirty="0"/>
              <a:t>1. Integrovaný rafinersko-petrochemický komplex je lépe </a:t>
            </a:r>
            <a:r>
              <a:rPr lang="cs-CZ" sz="1400" b="1" dirty="0"/>
              <a:t>finančně i výrobkově vyvážen</a:t>
            </a:r>
            <a:r>
              <a:rPr lang="cs-CZ" sz="1400" dirty="0"/>
              <a:t>, umožňuje </a:t>
            </a:r>
            <a:r>
              <a:rPr lang="cs-CZ" sz="1400" b="1" dirty="0"/>
              <a:t>snížení variabilních nákladů</a:t>
            </a:r>
            <a:r>
              <a:rPr lang="cs-CZ" sz="1400" dirty="0"/>
              <a:t> (energie, doprava), </a:t>
            </a:r>
            <a:r>
              <a:rPr lang="cs-CZ" sz="1400" b="1" dirty="0"/>
              <a:t>fixních nákladů</a:t>
            </a:r>
            <a:r>
              <a:rPr lang="cs-CZ" sz="1400" dirty="0"/>
              <a:t> (údržba, logistické náklady)a </a:t>
            </a:r>
            <a:r>
              <a:rPr lang="cs-CZ" sz="1400" b="1" dirty="0"/>
              <a:t>úsporu pracovního kapitálu</a:t>
            </a:r>
            <a:r>
              <a:rPr lang="cs-CZ" sz="1400" dirty="0"/>
              <a:t> (optimalizace zásob)</a:t>
            </a:r>
          </a:p>
          <a:p>
            <a:pPr lvl="0"/>
            <a:r>
              <a:rPr lang="cs-CZ" sz="1400" dirty="0"/>
              <a:t>2. Petrochemické zpracování umožňuje lepší </a:t>
            </a:r>
            <a:r>
              <a:rPr lang="cs-CZ" sz="1400" b="1" dirty="0"/>
              <a:t>zhodnocení rafinérských zbytků</a:t>
            </a:r>
            <a:r>
              <a:rPr lang="cs-CZ" sz="1400" dirty="0"/>
              <a:t> (UCO, VBR)</a:t>
            </a:r>
          </a:p>
          <a:p>
            <a:pPr lvl="0"/>
            <a:r>
              <a:rPr lang="cs-CZ" sz="1400" dirty="0"/>
              <a:t>3. Oba sektory jsou schopni lépe </a:t>
            </a:r>
            <a:r>
              <a:rPr lang="cs-CZ" sz="1400" b="1" dirty="0"/>
              <a:t>zhodnotit vedlejší produkty</a:t>
            </a:r>
            <a:r>
              <a:rPr lang="cs-CZ" sz="1400" dirty="0"/>
              <a:t> (C5, C9 vs. nízkooktanové frakce)</a:t>
            </a:r>
          </a:p>
        </p:txBody>
      </p:sp>
      <p:pic>
        <p:nvPicPr>
          <p:cNvPr id="3" name="Obrázek 2"/>
          <p:cNvPicPr>
            <a:picLocks noChangeAspect="1"/>
          </p:cNvPicPr>
          <p:nvPr/>
        </p:nvPicPr>
        <p:blipFill>
          <a:blip r:embed="rId5"/>
          <a:stretch>
            <a:fillRect/>
          </a:stretch>
        </p:blipFill>
        <p:spPr>
          <a:xfrm>
            <a:off x="5148064" y="1922778"/>
            <a:ext cx="3639415" cy="2946382"/>
          </a:xfrm>
          <a:prstGeom prst="rect">
            <a:avLst/>
          </a:prstGeom>
        </p:spPr>
      </p:pic>
    </p:spTree>
    <p:extLst>
      <p:ext uri="{BB962C8B-B14F-4D97-AF65-F5344CB8AC3E}">
        <p14:creationId xmlns:p14="http://schemas.microsoft.com/office/powerpoint/2010/main" val="1640606179"/>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575F69-9847-4DBF-A651-A0D01CC72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1887</Words>
  <Application>Microsoft Office PowerPoint</Application>
  <PresentationFormat>Předvádění na obrazovce (4:3)</PresentationFormat>
  <Paragraphs>169</Paragraphs>
  <Slides>18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Calibri</vt:lpstr>
      <vt:lpstr>等线</vt:lpstr>
      <vt:lpstr>Gill Sans MT</vt:lpstr>
      <vt:lpstr>Galerie</vt:lpstr>
      <vt:lpstr>Konkurenceschopnost rafinérií ve středoevropském Regionu</vt:lpstr>
      <vt:lpstr>Prezentace aplikace PowerPoint</vt:lpstr>
      <vt:lpstr>Prezentace aplikace PowerPoint</vt:lpstr>
      <vt:lpstr>Prezentace aplikace PowerPoint</vt:lpstr>
      <vt:lpstr>Prezentace aplikace PowerPoint</vt:lpstr>
      <vt:lpstr>Prezentace aplikace PowerPoint</vt:lpstr>
      <vt:lpstr>technologie hlubokého zpracování ropy a integrace s petrochemií</vt:lpstr>
      <vt:lpstr>technologie hlubokého zpracování ropy a integrace s petrochemií</vt:lpstr>
      <vt:lpstr>Aplikace technologií hlubokého zpracování ropy a integrace s petrochemií</vt:lpstr>
      <vt:lpstr>Trendy uplatňování alternativních paliv</vt:lpstr>
      <vt:lpstr>Trendy uplatňování alternativních paliv</vt:lpstr>
      <vt:lpstr>Závěry</vt:lpstr>
      <vt:lpstr>Závěry KE konkurenceschopnosti středoevropských rafinérií</vt:lpstr>
      <vt:lpstr>Použité zdroje</vt:lpstr>
      <vt:lpstr>Back-up slides</vt:lpstr>
      <vt:lpstr>Prezentace aplikace PowerPoint</vt:lpstr>
      <vt:lpstr>Prezentace aplikace PowerPoint</vt:lpstr>
      <vt:lpstr>Prezentace aplikace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2016-02-04T10:01:50Z</dcterms:created>
  <dcterms:modified xsi:type="dcterms:W3CDTF">2016-10-24T08:33:03Z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