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9" r:id="rId3"/>
    <p:sldId id="278" r:id="rId4"/>
    <p:sldId id="280" r:id="rId5"/>
    <p:sldId id="263" r:id="rId6"/>
    <p:sldId id="292" r:id="rId7"/>
    <p:sldId id="262" r:id="rId8"/>
    <p:sldId id="293" r:id="rId9"/>
    <p:sldId id="289" r:id="rId10"/>
    <p:sldId id="290" r:id="rId11"/>
    <p:sldId id="294" r:id="rId12"/>
    <p:sldId id="295" r:id="rId13"/>
    <p:sldId id="296" r:id="rId14"/>
    <p:sldId id="297" r:id="rId15"/>
    <p:sldId id="301" r:id="rId16"/>
    <p:sldId id="298" r:id="rId17"/>
    <p:sldId id="299" r:id="rId18"/>
    <p:sldId id="302" r:id="rId19"/>
    <p:sldId id="300" r:id="rId20"/>
    <p:sldId id="266" r:id="rId21"/>
    <p:sldId id="267" r:id="rId22"/>
    <p:sldId id="268" r:id="rId23"/>
    <p:sldId id="271" r:id="rId24"/>
    <p:sldId id="291" r:id="rId25"/>
    <p:sldId id="303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70AC2E"/>
    <a:srgbClr val="33CC33"/>
    <a:srgbClr val="80C535"/>
    <a:srgbClr val="00FFFF"/>
    <a:srgbClr val="9900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A111915-BE36-4E01-A7E5-04B1672EAD32}" styleName="Světlý styl 2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7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oucek\AppData\Local\Microsoft\Windows\Temporary%20Internet%20Files\Content.IE5\IW3HU3S5\fiskal%2020.4.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CELKEM Fiskální příjem SD+DPH (mil. Kč)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List1!$A$3</c:f>
              <c:strCache>
                <c:ptCount val="1"/>
                <c:pt idx="0">
                  <c:v>Varianta V0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List1!$B$2:$J$2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List1!$B$3:$J$3</c:f>
              <c:numCache>
                <c:formatCode>#,##0</c:formatCode>
                <c:ptCount val="9"/>
                <c:pt idx="0">
                  <c:v>119378.06808376152</c:v>
                </c:pt>
                <c:pt idx="1">
                  <c:v>118722.94865887956</c:v>
                </c:pt>
                <c:pt idx="2">
                  <c:v>121610.4437891675</c:v>
                </c:pt>
                <c:pt idx="3">
                  <c:v>119552.59641206558</c:v>
                </c:pt>
                <c:pt idx="4">
                  <c:v>120787.04697092489</c:v>
                </c:pt>
                <c:pt idx="5">
                  <c:v>123545.39418506663</c:v>
                </c:pt>
                <c:pt idx="6">
                  <c:v>123710.21549536211</c:v>
                </c:pt>
                <c:pt idx="7">
                  <c:v>123611.09719895149</c:v>
                </c:pt>
                <c:pt idx="8">
                  <c:v>123848.21080231882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90-4D5A-A687-3C8740F14876}"/>
            </c:ext>
          </c:extLst>
        </c:ser>
        <c:ser>
          <c:idx val="2"/>
          <c:order val="1"/>
          <c:tx>
            <c:strRef>
              <c:f>List1!$A$4</c:f>
              <c:strCache>
                <c:ptCount val="1"/>
                <c:pt idx="0">
                  <c:v>Varianta V1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List1!$B$2:$J$2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List1!$B$4:$J$4</c:f>
              <c:numCache>
                <c:formatCode>#,##0</c:formatCode>
                <c:ptCount val="9"/>
                <c:pt idx="0">
                  <c:v>119378.06808376152</c:v>
                </c:pt>
                <c:pt idx="1">
                  <c:v>118722.94865887956</c:v>
                </c:pt>
                <c:pt idx="2">
                  <c:v>121610.4437891675</c:v>
                </c:pt>
                <c:pt idx="3">
                  <c:v>119552.59641206557</c:v>
                </c:pt>
                <c:pt idx="4">
                  <c:v>120787.04697092489</c:v>
                </c:pt>
                <c:pt idx="5">
                  <c:v>123545.39418506663</c:v>
                </c:pt>
                <c:pt idx="6">
                  <c:v>123710.21549536211</c:v>
                </c:pt>
                <c:pt idx="7">
                  <c:v>123611.09719895149</c:v>
                </c:pt>
                <c:pt idx="8">
                  <c:v>122750.16022034342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90-4D5A-A687-3C8740F14876}"/>
            </c:ext>
          </c:extLst>
        </c:ser>
        <c:ser>
          <c:idx val="3"/>
          <c:order val="2"/>
          <c:tx>
            <c:strRef>
              <c:f>List1!$A$5</c:f>
              <c:strCache>
                <c:ptCount val="1"/>
                <c:pt idx="0">
                  <c:v>Varianta V1-VLP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List1!$B$2:$J$2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List1!$B$5:$J$5</c:f>
              <c:numCache>
                <c:formatCode>#,##0</c:formatCode>
                <c:ptCount val="9"/>
                <c:pt idx="0">
                  <c:v>119378.06808376152</c:v>
                </c:pt>
                <c:pt idx="1">
                  <c:v>118722.94865887956</c:v>
                </c:pt>
                <c:pt idx="2">
                  <c:v>121610.4437891675</c:v>
                </c:pt>
                <c:pt idx="3">
                  <c:v>119552.59641206557</c:v>
                </c:pt>
                <c:pt idx="4">
                  <c:v>120787.04697092489</c:v>
                </c:pt>
                <c:pt idx="5">
                  <c:v>123545.39418506663</c:v>
                </c:pt>
                <c:pt idx="6">
                  <c:v>123387.28892260452</c:v>
                </c:pt>
                <c:pt idx="7">
                  <c:v>122952.66011483828</c:v>
                </c:pt>
                <c:pt idx="8">
                  <c:v>122736.39559024909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90-4D5A-A687-3C8740F14876}"/>
            </c:ext>
          </c:extLst>
        </c:ser>
        <c:ser>
          <c:idx val="4"/>
          <c:order val="3"/>
          <c:tx>
            <c:strRef>
              <c:f>List1!$A$6</c:f>
              <c:strCache>
                <c:ptCount val="1"/>
                <c:pt idx="0">
                  <c:v>Varianta V1-x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List1!$B$2:$J$2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List1!$B$6:$J$6</c:f>
              <c:numCache>
                <c:formatCode>#,##0</c:formatCode>
                <c:ptCount val="9"/>
                <c:pt idx="0">
                  <c:v>119364.08333314442</c:v>
                </c:pt>
                <c:pt idx="1">
                  <c:v>118709.84067246629</c:v>
                </c:pt>
                <c:pt idx="2">
                  <c:v>121775.88790450693</c:v>
                </c:pt>
                <c:pt idx="3">
                  <c:v>119707.13863906448</c:v>
                </c:pt>
                <c:pt idx="4">
                  <c:v>120740.4074063359</c:v>
                </c:pt>
                <c:pt idx="5">
                  <c:v>123808.61475395362</c:v>
                </c:pt>
                <c:pt idx="6">
                  <c:v>123904.71003563992</c:v>
                </c:pt>
                <c:pt idx="7">
                  <c:v>123810.38067771134</c:v>
                </c:pt>
                <c:pt idx="8">
                  <c:v>122750.16022034342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590-4D5A-A687-3C8740F14876}"/>
            </c:ext>
          </c:extLst>
        </c:ser>
        <c:ser>
          <c:idx val="5"/>
          <c:order val="4"/>
          <c:tx>
            <c:strRef>
              <c:f>List1!$A$7</c:f>
              <c:strCache>
                <c:ptCount val="1"/>
                <c:pt idx="0">
                  <c:v>Varianta V2-a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List1!$B$2:$J$2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List1!$B$7:$J$7</c:f>
              <c:numCache>
                <c:formatCode>#,##0</c:formatCode>
                <c:ptCount val="9"/>
                <c:pt idx="0">
                  <c:v>119378.06808376152</c:v>
                </c:pt>
                <c:pt idx="1">
                  <c:v>118722.94865887956</c:v>
                </c:pt>
                <c:pt idx="2">
                  <c:v>121610.4437891675</c:v>
                </c:pt>
                <c:pt idx="3">
                  <c:v>119552.59641206557</c:v>
                </c:pt>
                <c:pt idx="4">
                  <c:v>120787.04697092489</c:v>
                </c:pt>
                <c:pt idx="5">
                  <c:v>123545.39418506663</c:v>
                </c:pt>
                <c:pt idx="6">
                  <c:v>123225.82563622575</c:v>
                </c:pt>
                <c:pt idx="7">
                  <c:v>122870.35547932413</c:v>
                </c:pt>
                <c:pt idx="8">
                  <c:v>122750.16022034342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90-4D5A-A687-3C8740F14876}"/>
            </c:ext>
          </c:extLst>
        </c:ser>
        <c:ser>
          <c:idx val="6"/>
          <c:order val="5"/>
          <c:tx>
            <c:strRef>
              <c:f>List1!$A$8</c:f>
              <c:strCache>
                <c:ptCount val="1"/>
                <c:pt idx="0">
                  <c:v>Varianta V2-a-x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List1!$B$2:$J$2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List1!$B$8:$J$8</c:f>
              <c:numCache>
                <c:formatCode>#,##0</c:formatCode>
                <c:ptCount val="9"/>
                <c:pt idx="0">
                  <c:v>119364.08333314442</c:v>
                </c:pt>
                <c:pt idx="1">
                  <c:v>118709.84067246629</c:v>
                </c:pt>
                <c:pt idx="2">
                  <c:v>121775.88790450693</c:v>
                </c:pt>
                <c:pt idx="3">
                  <c:v>119707.13863906448</c:v>
                </c:pt>
                <c:pt idx="4">
                  <c:v>120740.4074063359</c:v>
                </c:pt>
                <c:pt idx="5">
                  <c:v>123808.57636303185</c:v>
                </c:pt>
                <c:pt idx="6">
                  <c:v>123662.74916505566</c:v>
                </c:pt>
                <c:pt idx="7">
                  <c:v>123152.70447936779</c:v>
                </c:pt>
                <c:pt idx="8">
                  <c:v>122750.16022034342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90-4D5A-A687-3C8740F14876}"/>
            </c:ext>
          </c:extLst>
        </c:ser>
        <c:ser>
          <c:idx val="7"/>
          <c:order val="6"/>
          <c:tx>
            <c:strRef>
              <c:f>List1!$A$9</c:f>
              <c:strCache>
                <c:ptCount val="1"/>
                <c:pt idx="0">
                  <c:v>Varianta V2-c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List1!$B$2:$J$2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cat>
          <c:val>
            <c:numRef>
              <c:f>List1!$B$9:$J$9</c:f>
              <c:numCache>
                <c:formatCode>#,##0</c:formatCode>
                <c:ptCount val="9"/>
                <c:pt idx="0">
                  <c:v>119378.06808376152</c:v>
                </c:pt>
                <c:pt idx="1">
                  <c:v>118722.94865887956</c:v>
                </c:pt>
                <c:pt idx="2">
                  <c:v>121610.4437891675</c:v>
                </c:pt>
                <c:pt idx="3">
                  <c:v>119552.59641206557</c:v>
                </c:pt>
                <c:pt idx="4">
                  <c:v>120787.04697092489</c:v>
                </c:pt>
                <c:pt idx="5">
                  <c:v>123545.39418506663</c:v>
                </c:pt>
                <c:pt idx="6">
                  <c:v>123487.31169519902</c:v>
                </c:pt>
                <c:pt idx="7">
                  <c:v>123081.79396293526</c:v>
                </c:pt>
                <c:pt idx="8">
                  <c:v>122750.16022034342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90-4D5A-A687-3C8740F14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530496"/>
        <c:axId val="83532032"/>
      </c:barChart>
      <c:catAx>
        <c:axId val="8353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3532032"/>
        <c:crosses val="autoZero"/>
        <c:auto val="1"/>
        <c:lblAlgn val="ctr"/>
        <c:lblOffset val="100"/>
        <c:noMultiLvlLbl val="0"/>
      </c:catAx>
      <c:valAx>
        <c:axId val="83532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3530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7FAAE-A782-4D03-8E9F-A013BEF83F86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CE196-7EC0-4666-AFE9-EB55D54C89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11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769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375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2595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639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07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89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644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1631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20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20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549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EA2C-D8A8-4D31-B29A-BC01804552AA}" type="datetimeFigureOut">
              <a:rPr lang="cs-CZ" smtClean="0"/>
              <a:t>30.10.2016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B483A-0265-4BE7-B79B-084521E4FD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865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737114"/>
            <a:ext cx="8640960" cy="3816424"/>
          </a:xfrm>
        </p:spPr>
        <p:txBody>
          <a:bodyPr>
            <a:noAutofit/>
          </a:bodyPr>
          <a:lstStyle/>
          <a:p>
            <a:r>
              <a:rPr lang="cs-CZ" sz="4000" b="1" dirty="0">
                <a:solidFill>
                  <a:srgbClr val="0000FF"/>
                </a:solidFill>
              </a:rPr>
              <a:t>Plnění cílů stanovených EU v oblasti emisí a uplatnění OZE v dopravě</a:t>
            </a:r>
            <a:br>
              <a:rPr lang="cs-CZ" sz="4000" b="1" dirty="0">
                <a:solidFill>
                  <a:srgbClr val="008000"/>
                </a:solidFill>
              </a:rPr>
            </a:br>
            <a:br>
              <a:rPr lang="cs-CZ" sz="4000" b="1" dirty="0">
                <a:solidFill>
                  <a:srgbClr val="008000"/>
                </a:solidFill>
              </a:rPr>
            </a:br>
            <a:r>
              <a:rPr lang="cs-CZ" sz="3400" b="1" i="1" dirty="0"/>
              <a:t>Národní akční plán pro obnovitelné </a:t>
            </a:r>
            <a:br>
              <a:rPr lang="cs-CZ" sz="3400" b="1" i="1" dirty="0"/>
            </a:br>
            <a:r>
              <a:rPr lang="cs-CZ" sz="3400" b="1" i="1" dirty="0"/>
              <a:t>zdroje energie v dopravě</a:t>
            </a:r>
            <a:br>
              <a:rPr lang="cs-CZ" b="1" dirty="0"/>
            </a:br>
            <a:endParaRPr lang="cs-CZ" sz="3200" b="1" i="1" dirty="0">
              <a:solidFill>
                <a:srgbClr val="008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4725144"/>
            <a:ext cx="8640960" cy="1872208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chemeClr val="tx1"/>
                </a:solidFill>
              </a:rPr>
              <a:t>Milan Pospíšil, Ivan Souček, Pavel Šimáček, Hugo </a:t>
            </a:r>
            <a:r>
              <a:rPr lang="cs-CZ" sz="2800" dirty="0" err="1">
                <a:solidFill>
                  <a:schemeClr val="tx1"/>
                </a:solidFill>
              </a:rPr>
              <a:t>Kittel</a:t>
            </a:r>
            <a:endParaRPr lang="cs-CZ" sz="2800" dirty="0">
              <a:solidFill>
                <a:schemeClr val="tx1"/>
              </a:solidFill>
            </a:endParaRPr>
          </a:p>
          <a:p>
            <a:endParaRPr lang="cs-CZ" sz="2800" dirty="0">
              <a:solidFill>
                <a:schemeClr val="tx1"/>
              </a:solidFill>
            </a:endParaRPr>
          </a:p>
          <a:p>
            <a:r>
              <a:rPr lang="cs-CZ" sz="2800" b="1" dirty="0">
                <a:solidFill>
                  <a:srgbClr val="0000FF"/>
                </a:solidFill>
              </a:rPr>
              <a:t>PETROLSUMMIT 16, 01.11.2016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186887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191822" cy="918593"/>
          </a:xfrm>
        </p:spPr>
        <p:txBody>
          <a:bodyPr>
            <a:normAutofit/>
          </a:bodyPr>
          <a:lstStyle/>
          <a:p>
            <a:pPr algn="ctr"/>
            <a:r>
              <a:rPr lang="cs-CZ" sz="3800" b="1" dirty="0"/>
              <a:t>Spotřeba biopaliv a </a:t>
            </a:r>
            <a:r>
              <a:rPr lang="cs-CZ" sz="3800" b="1" dirty="0" err="1"/>
              <a:t>nOZE</a:t>
            </a:r>
            <a:r>
              <a:rPr lang="cs-CZ" sz="3800" b="1" dirty="0"/>
              <a:t> / </a:t>
            </a:r>
            <a:r>
              <a:rPr lang="cs-CZ" sz="3800" b="1" dirty="0" err="1"/>
              <a:t>úGHG</a:t>
            </a:r>
            <a:endParaRPr lang="en-US" sz="38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658" y="1779490"/>
            <a:ext cx="4319476" cy="445782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0116" y="1779490"/>
            <a:ext cx="4319476" cy="4457822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181438" y="6222785"/>
            <a:ext cx="470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el. energie EU28 mix           </a:t>
            </a:r>
            <a:r>
              <a:rPr lang="cs-CZ" dirty="0">
                <a:solidFill>
                  <a:srgbClr val="FF0000"/>
                </a:solidFill>
              </a:rPr>
              <a:t>el. energie ČR mix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8" name="TextovéPole 7"/>
          <p:cNvSpPr txBox="1"/>
          <p:nvPr/>
        </p:nvSpPr>
        <p:spPr>
          <a:xfrm>
            <a:off x="395536" y="1228504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Platí pro variantu s reálnou spotřebou CNG/LPG/</a:t>
            </a:r>
            <a:r>
              <a:rPr lang="cs-CZ" dirty="0" err="1"/>
              <a:t>el.en</a:t>
            </a:r>
            <a:r>
              <a:rPr lang="cs-CZ" dirty="0"/>
              <a:t>. a s minimální spotřebou BP 2.G</a:t>
            </a:r>
            <a:endParaRPr lang="en-US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971600" y="2204864"/>
            <a:ext cx="720080" cy="432048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V="1">
            <a:off x="3701990" y="2717304"/>
            <a:ext cx="0" cy="999728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 flipV="1">
            <a:off x="8244408" y="2876140"/>
            <a:ext cx="0" cy="999728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 flipH="1">
            <a:off x="5580112" y="2111448"/>
            <a:ext cx="792088" cy="288032"/>
          </a:xfrm>
          <a:prstGeom prst="straightConnector1">
            <a:avLst/>
          </a:prstGeom>
          <a:ln w="38100">
            <a:solidFill>
              <a:srgbClr val="33CC3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896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Variantní výpočet NAP_OZE r. 2020 (1)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61825"/>
              </p:ext>
            </p:extLst>
          </p:nvPr>
        </p:nvGraphicFramePr>
        <p:xfrm>
          <a:off x="899594" y="2204858"/>
          <a:ext cx="6984774" cy="4392493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860498">
                  <a:extLst>
                    <a:ext uri="{9D8B030D-6E8A-4147-A177-3AD203B41FA5}">
                      <a16:colId xmlns:a16="http://schemas.microsoft.com/office/drawing/2014/main" val="4023896111"/>
                    </a:ext>
                  </a:extLst>
                </a:gridCol>
                <a:gridCol w="2500101">
                  <a:extLst>
                    <a:ext uri="{9D8B030D-6E8A-4147-A177-3AD203B41FA5}">
                      <a16:colId xmlns:a16="http://schemas.microsoft.com/office/drawing/2014/main" val="1410255108"/>
                    </a:ext>
                  </a:extLst>
                </a:gridCol>
                <a:gridCol w="891508">
                  <a:extLst>
                    <a:ext uri="{9D8B030D-6E8A-4147-A177-3AD203B41FA5}">
                      <a16:colId xmlns:a16="http://schemas.microsoft.com/office/drawing/2014/main" val="797479871"/>
                    </a:ext>
                  </a:extLst>
                </a:gridCol>
                <a:gridCol w="910889">
                  <a:extLst>
                    <a:ext uri="{9D8B030D-6E8A-4147-A177-3AD203B41FA5}">
                      <a16:colId xmlns:a16="http://schemas.microsoft.com/office/drawing/2014/main" val="175050482"/>
                    </a:ext>
                  </a:extLst>
                </a:gridCol>
                <a:gridCol w="910889">
                  <a:extLst>
                    <a:ext uri="{9D8B030D-6E8A-4147-A177-3AD203B41FA5}">
                      <a16:colId xmlns:a16="http://schemas.microsoft.com/office/drawing/2014/main" val="3663533261"/>
                    </a:ext>
                  </a:extLst>
                </a:gridCol>
                <a:gridCol w="910889">
                  <a:extLst>
                    <a:ext uri="{9D8B030D-6E8A-4147-A177-3AD203B41FA5}">
                      <a16:colId xmlns:a16="http://schemas.microsoft.com/office/drawing/2014/main" val="2118089593"/>
                    </a:ext>
                  </a:extLst>
                </a:gridCol>
              </a:tblGrid>
              <a:tr h="24656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Spotřeba jednotlivých druhů PH</a:t>
                      </a:r>
                      <a:endParaRPr lang="cs-CZ" sz="1400" b="1" i="0" u="none" strike="noStrike" noProof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cs-CZ" sz="1400" b="1" i="0" u="none" strike="noStrike" noProof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v1</a:t>
                      </a:r>
                      <a:endParaRPr lang="cs-CZ" sz="1400" b="1" i="0" u="none" strike="noStrike" noProof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v2</a:t>
                      </a:r>
                      <a:endParaRPr lang="cs-CZ" sz="1400" b="1" i="0" u="none" strike="noStrike" noProof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cs-CZ" sz="1400" b="1" i="0" u="none" strike="noStrike" noProof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960811"/>
                  </a:ext>
                </a:extLst>
              </a:tr>
              <a:tr h="2288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BA </a:t>
                      </a:r>
                      <a:r>
                        <a:rPr lang="en-US" sz="1400" u="none" strike="noStrike" dirty="0" err="1">
                          <a:effectLst/>
                        </a:rPr>
                        <a:t>celkem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1 480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1 500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1 520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828156"/>
                  </a:ext>
                </a:extLst>
              </a:tr>
              <a:tr h="2288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z </a:t>
                      </a:r>
                      <a:r>
                        <a:rPr lang="en-US" sz="1400" u="none" strike="noStrike" dirty="0" err="1">
                          <a:effectLst/>
                        </a:rPr>
                        <a:t>toho</a:t>
                      </a:r>
                      <a:r>
                        <a:rPr lang="en-US" sz="1400" u="none" strike="noStrike" dirty="0">
                          <a:effectLst/>
                        </a:rPr>
                        <a:t>: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E0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777110"/>
                  </a:ext>
                </a:extLst>
              </a:tr>
              <a:tr h="2288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E5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789150"/>
                  </a:ext>
                </a:extLst>
              </a:tr>
              <a:tr h="2288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E10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1 431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1 451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1 470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317968"/>
                  </a:ext>
                </a:extLst>
              </a:tr>
              <a:tr h="2288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E85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 err="1">
                          <a:effectLst/>
                        </a:rPr>
                        <a:t>kt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867400"/>
                  </a:ext>
                </a:extLst>
              </a:tr>
              <a:tr h="235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BA98/100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029268"/>
                  </a:ext>
                </a:extLst>
              </a:tr>
              <a:tr h="2288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NM </a:t>
                      </a:r>
                      <a:r>
                        <a:rPr lang="en-US" sz="1400" u="none" strike="noStrike" dirty="0" err="1">
                          <a:effectLst/>
                        </a:rPr>
                        <a:t>celkem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4 670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4 660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4 675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636998"/>
                  </a:ext>
                </a:extLst>
              </a:tr>
              <a:tr h="2288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z toho: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256804"/>
                  </a:ext>
                </a:extLst>
              </a:tr>
              <a:tr h="2288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4 595</a:t>
                      </a: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4 585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4 370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858069"/>
                  </a:ext>
                </a:extLst>
              </a:tr>
              <a:tr h="2288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831989"/>
                  </a:ext>
                </a:extLst>
              </a:tr>
              <a:tr h="235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 err="1">
                          <a:effectLst/>
                        </a:rPr>
                        <a:t>kt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3797762"/>
                  </a:ext>
                </a:extLst>
              </a:tr>
              <a:tr h="2288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LPG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464162"/>
                  </a:ext>
                </a:extLst>
              </a:tr>
              <a:tr h="2288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CNG/LNG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(mil. m3)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039674"/>
                  </a:ext>
                </a:extLst>
              </a:tr>
              <a:tr h="23535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H2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(mil. m3)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958899"/>
                  </a:ext>
                </a:extLst>
              </a:tr>
              <a:tr h="22889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Elektrická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energie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 err="1">
                          <a:effectLst/>
                        </a:rPr>
                        <a:t>GWh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1 800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1 716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1 716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342910173"/>
                  </a:ext>
                </a:extLst>
              </a:tr>
              <a:tr h="2288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z toho: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u="none" strike="noStrike" dirty="0">
                          <a:effectLst/>
                        </a:rPr>
                        <a:t>el.energie pro e-OA a e-BUS</a:t>
                      </a:r>
                      <a:endParaRPr lang="it-IT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(GWh)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00599831"/>
                  </a:ext>
                </a:extLst>
              </a:tr>
              <a:tr h="22889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el.energie</a:t>
                      </a:r>
                      <a:r>
                        <a:rPr lang="en-US" sz="1400" u="none" strike="noStrike" dirty="0">
                          <a:effectLst/>
                        </a:rPr>
                        <a:t> pro </a:t>
                      </a:r>
                      <a:r>
                        <a:rPr lang="en-US" sz="1400" u="none" strike="noStrike" dirty="0" err="1">
                          <a:effectLst/>
                        </a:rPr>
                        <a:t>trolejbus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(GWh)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81071700"/>
                  </a:ext>
                </a:extLst>
              </a:tr>
              <a:tr h="2353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el.energie</a:t>
                      </a:r>
                      <a:r>
                        <a:rPr lang="en-US" sz="1400" u="none" strike="noStrike" dirty="0">
                          <a:effectLst/>
                        </a:rPr>
                        <a:t> pro </a:t>
                      </a:r>
                      <a:r>
                        <a:rPr lang="en-US" sz="1400" u="none" strike="noStrike" dirty="0" err="1">
                          <a:effectLst/>
                        </a:rPr>
                        <a:t>kolejová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vozidla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(GWh)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1 602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1 602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6896778"/>
                  </a:ext>
                </a:extLst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400708" y="980728"/>
            <a:ext cx="8286092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b="1" dirty="0"/>
              <a:t>2020</a:t>
            </a:r>
            <a:r>
              <a:rPr lang="cs-CZ" dirty="0"/>
              <a:t> – E10, min. spotřeba BP2.G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dopočtená minimální spotřeba B30/B100</a:t>
            </a:r>
          </a:p>
          <a:p>
            <a:r>
              <a:rPr lang="cs-CZ" b="1" dirty="0"/>
              <a:t>v1</a:t>
            </a:r>
            <a:r>
              <a:rPr lang="cs-CZ" dirty="0"/>
              <a:t> – E10, min. </a:t>
            </a:r>
            <a:r>
              <a:rPr lang="cs-CZ" dirty="0" err="1"/>
              <a:t>spotř</a:t>
            </a:r>
            <a:r>
              <a:rPr lang="cs-CZ" dirty="0"/>
              <a:t>. BP2.G + min. </a:t>
            </a:r>
            <a:r>
              <a:rPr lang="cs-CZ" dirty="0" err="1"/>
              <a:t>spotř</a:t>
            </a:r>
            <a:r>
              <a:rPr lang="cs-CZ" dirty="0"/>
              <a:t>. B30/100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</a:t>
            </a:r>
            <a:r>
              <a:rPr lang="cs-CZ" b="1" dirty="0">
                <a:solidFill>
                  <a:srgbClr val="FF0000"/>
                </a:solidFill>
              </a:rPr>
              <a:t>dopočtená </a:t>
            </a:r>
            <a:r>
              <a:rPr lang="cs-CZ" b="1" dirty="0" err="1">
                <a:solidFill>
                  <a:srgbClr val="FF0000"/>
                </a:solidFill>
              </a:rPr>
              <a:t>spotř</a:t>
            </a:r>
            <a:r>
              <a:rPr lang="cs-CZ" b="1" dirty="0">
                <a:solidFill>
                  <a:srgbClr val="FF0000"/>
                </a:solidFill>
              </a:rPr>
              <a:t>. LPG/CNG/</a:t>
            </a:r>
            <a:r>
              <a:rPr lang="cs-CZ" b="1" dirty="0" err="1">
                <a:solidFill>
                  <a:srgbClr val="FF0000"/>
                </a:solidFill>
              </a:rPr>
              <a:t>el.en</a:t>
            </a:r>
            <a:r>
              <a:rPr lang="cs-CZ" b="1" dirty="0">
                <a:solidFill>
                  <a:srgbClr val="FF0000"/>
                </a:solidFill>
              </a:rPr>
              <a:t>.</a:t>
            </a:r>
          </a:p>
          <a:p>
            <a:r>
              <a:rPr lang="cs-CZ" b="1" dirty="0"/>
              <a:t>v2</a:t>
            </a:r>
            <a:r>
              <a:rPr lang="cs-CZ" dirty="0"/>
              <a:t> – E10, min. </a:t>
            </a:r>
            <a:r>
              <a:rPr lang="cs-CZ" dirty="0" err="1"/>
              <a:t>spotř</a:t>
            </a:r>
            <a:r>
              <a:rPr lang="cs-CZ" dirty="0"/>
              <a:t>. B30/B100 + žádná spotřeba BP1.G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olidFill>
                  <a:srgbClr val="FF0000"/>
                </a:solidFill>
                <a:sym typeface="Wingdings" panose="05000000000000000000" pitchFamily="2" charset="2"/>
              </a:rPr>
              <a:t>dopočtená </a:t>
            </a:r>
            <a:r>
              <a:rPr lang="cs-CZ" b="1" dirty="0" err="1">
                <a:solidFill>
                  <a:srgbClr val="FF0000"/>
                </a:solidFill>
                <a:sym typeface="Wingdings" panose="05000000000000000000" pitchFamily="2" charset="2"/>
              </a:rPr>
              <a:t>spotř</a:t>
            </a:r>
            <a:r>
              <a:rPr lang="cs-CZ" b="1" dirty="0">
                <a:solidFill>
                  <a:srgbClr val="FF0000"/>
                </a:solidFill>
                <a:sym typeface="Wingdings" panose="05000000000000000000" pitchFamily="2" charset="2"/>
              </a:rPr>
              <a:t>. BP2.G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2519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Variantní výpočet NAP_OZE r. 2020 (2)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2956669"/>
              </p:ext>
            </p:extLst>
          </p:nvPr>
        </p:nvGraphicFramePr>
        <p:xfrm>
          <a:off x="824998" y="1268760"/>
          <a:ext cx="7494004" cy="3182851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3605605">
                  <a:extLst>
                    <a:ext uri="{9D8B030D-6E8A-4147-A177-3AD203B41FA5}">
                      <a16:colId xmlns:a16="http://schemas.microsoft.com/office/drawing/2014/main" val="383796114"/>
                    </a:ext>
                  </a:extLst>
                </a:gridCol>
                <a:gridCol w="956505">
                  <a:extLst>
                    <a:ext uri="{9D8B030D-6E8A-4147-A177-3AD203B41FA5}">
                      <a16:colId xmlns:a16="http://schemas.microsoft.com/office/drawing/2014/main" val="875399077"/>
                    </a:ext>
                  </a:extLst>
                </a:gridCol>
                <a:gridCol w="977298">
                  <a:extLst>
                    <a:ext uri="{9D8B030D-6E8A-4147-A177-3AD203B41FA5}">
                      <a16:colId xmlns:a16="http://schemas.microsoft.com/office/drawing/2014/main" val="2369475087"/>
                    </a:ext>
                  </a:extLst>
                </a:gridCol>
                <a:gridCol w="977298">
                  <a:extLst>
                    <a:ext uri="{9D8B030D-6E8A-4147-A177-3AD203B41FA5}">
                      <a16:colId xmlns:a16="http://schemas.microsoft.com/office/drawing/2014/main" val="2461488163"/>
                    </a:ext>
                  </a:extLst>
                </a:gridCol>
                <a:gridCol w="977298">
                  <a:extLst>
                    <a:ext uri="{9D8B030D-6E8A-4147-A177-3AD203B41FA5}">
                      <a16:colId xmlns:a16="http://schemas.microsoft.com/office/drawing/2014/main" val="2456449604"/>
                    </a:ext>
                  </a:extLst>
                </a:gridCol>
              </a:tblGrid>
              <a:tr h="277344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1" u="none" strike="noStrike" noProof="0" dirty="0">
                          <a:solidFill>
                            <a:schemeClr val="bg1"/>
                          </a:solidFill>
                          <a:effectLst/>
                        </a:rPr>
                        <a:t>Spotřeba složek z OZE</a:t>
                      </a:r>
                      <a:endParaRPr lang="cs-CZ" sz="1400" b="1" i="0" u="none" strike="noStrike" noProof="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v1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v2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461008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Bioethanol - 1.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r>
                        <a:rPr lang="en-US" sz="1400" u="none" strike="noStrike" dirty="0">
                          <a:effectLst/>
                        </a:rPr>
                        <a:t> (</a:t>
                      </a:r>
                      <a:r>
                        <a:rPr lang="en-US" sz="1400" u="none" strike="noStrike" dirty="0" err="1">
                          <a:effectLst/>
                        </a:rPr>
                        <a:t>obilí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škrob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cukr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 err="1">
                          <a:effectLst/>
                        </a:rPr>
                        <a:t>kt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150957967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Bioethanol - 2.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r>
                        <a:rPr lang="en-US" sz="1400" u="none" strike="noStrike" dirty="0">
                          <a:effectLst/>
                        </a:rPr>
                        <a:t> (</a:t>
                      </a:r>
                      <a:r>
                        <a:rPr lang="en-US" sz="1400" u="none" strike="noStrike" dirty="0" err="1">
                          <a:effectLst/>
                        </a:rPr>
                        <a:t>lignoceluloza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910919999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ETBE - z bioethanolu 1. generace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 err="1">
                          <a:effectLst/>
                        </a:rPr>
                        <a:t>kt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35824112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ETBE - z bioethanolu 2. generace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 err="1">
                          <a:effectLst/>
                        </a:rPr>
                        <a:t>kt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74499838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MEŘO - 1. generace (prům. CZ produkce)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</a:t>
                      </a:r>
                      <a:r>
                        <a:rPr lang="en-US" sz="1400" u="none" strike="noStrike" dirty="0" err="1">
                          <a:effectLst/>
                        </a:rPr>
                        <a:t>kt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</a:t>
                      </a:r>
                    </a:p>
                  </a:txBody>
                  <a:tcPr marL="0" marR="0" marT="0" marB="0" anchor="ctr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5394871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FAME - 2. generace (odpadní oleje)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70527826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HVO - </a:t>
                      </a:r>
                      <a:r>
                        <a:rPr lang="en-US" sz="1400" u="none" strike="noStrike" dirty="0" err="1">
                          <a:effectLst/>
                        </a:rPr>
                        <a:t>nespecif</a:t>
                      </a:r>
                      <a:r>
                        <a:rPr lang="en-US" sz="1400" u="none" strike="noStrike" dirty="0">
                          <a:effectLst/>
                        </a:rPr>
                        <a:t>. </a:t>
                      </a:r>
                      <a:r>
                        <a:rPr lang="en-US" sz="1400" u="none" strike="noStrike" dirty="0" err="1">
                          <a:effectLst/>
                        </a:rPr>
                        <a:t>proces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oleje</a:t>
                      </a:r>
                      <a:r>
                        <a:rPr lang="en-US" sz="1400" u="none" strike="noStrike" dirty="0">
                          <a:effectLst/>
                        </a:rPr>
                        <a:t> 1.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05331945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>
                          <a:effectLst/>
                        </a:rPr>
                        <a:t>HVO - 2. generace (odpadní oleje)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492704695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FT - diesel 2. generace (lignocelulosa)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(kt)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31639278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Bioplyn</a:t>
                      </a:r>
                      <a:r>
                        <a:rPr lang="en-US" sz="1400" u="none" strike="noStrike" dirty="0">
                          <a:effectLst/>
                        </a:rPr>
                        <a:t> - 2.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r>
                        <a:rPr lang="en-US" sz="1400" u="none" strike="noStrike" dirty="0">
                          <a:effectLst/>
                        </a:rPr>
                        <a:t> (</a:t>
                      </a:r>
                      <a:r>
                        <a:rPr lang="en-US" sz="1400" u="none" strike="noStrike" dirty="0" err="1">
                          <a:effectLst/>
                        </a:rPr>
                        <a:t>odpad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(mil. m</a:t>
                      </a:r>
                      <a:r>
                        <a:rPr lang="en-US" sz="1400" u="none" strike="noStrike" baseline="30000">
                          <a:effectLst/>
                        </a:rPr>
                        <a:t>3</a:t>
                      </a:r>
                      <a:r>
                        <a:rPr lang="en-US" sz="1400" u="none" strike="noStrike">
                          <a:effectLst/>
                        </a:rPr>
                        <a:t>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206157914"/>
                  </a:ext>
                </a:extLst>
              </a:tr>
              <a:tr h="264137">
                <a:tc>
                  <a:txBody>
                    <a:bodyPr/>
                    <a:lstStyle/>
                    <a:p>
                      <a:pPr algn="l" fontAlgn="ctr"/>
                      <a:r>
                        <a:rPr lang="cs-CZ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Celková spotřeba biopaliv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cs-CZ" sz="1400" b="0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kt</a:t>
                      </a:r>
                      <a:r>
                        <a:rPr lang="cs-CZ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648</a:t>
                      </a:r>
                      <a:endParaRPr lang="en-US" sz="14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5639981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611560" y="4797152"/>
            <a:ext cx="8286092" cy="143116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ve variantě v1 pokles spotřeby MEŘO o 25% z důvodu minimalizace B30/B100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ve variantě v2 zcela nereálný požadavek na dovoz 150 </a:t>
            </a:r>
            <a:r>
              <a:rPr lang="cs-CZ" dirty="0" err="1">
                <a:solidFill>
                  <a:schemeClr val="tx1"/>
                </a:solidFill>
              </a:rPr>
              <a:t>kt</a:t>
            </a:r>
            <a:r>
              <a:rPr lang="cs-CZ" dirty="0">
                <a:solidFill>
                  <a:schemeClr val="tx1"/>
                </a:solidFill>
              </a:rPr>
              <a:t> bio-EtOH_2.G a 280 </a:t>
            </a:r>
            <a:r>
              <a:rPr lang="cs-CZ" dirty="0" err="1">
                <a:solidFill>
                  <a:schemeClr val="tx1"/>
                </a:solidFill>
              </a:rPr>
              <a:t>kt</a:t>
            </a:r>
            <a:r>
              <a:rPr lang="cs-CZ" dirty="0">
                <a:solidFill>
                  <a:schemeClr val="tx1"/>
                </a:solidFill>
              </a:rPr>
              <a:t> HVO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kapacity na výrobu BP 2.G v ČR neexistují s výjimkou FAME 2.G z UCO (100 </a:t>
            </a:r>
            <a:r>
              <a:rPr lang="cs-CZ" dirty="0" err="1">
                <a:solidFill>
                  <a:schemeClr val="tx1"/>
                </a:solidFill>
              </a:rPr>
              <a:t>kt</a:t>
            </a:r>
            <a:r>
              <a:rPr lang="cs-CZ" dirty="0">
                <a:solidFill>
                  <a:schemeClr val="tx1"/>
                </a:solidFill>
              </a:rPr>
              <a:t> ???)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ve variantě 2020 jsou dovozy BP 2.G minimalizovány a jsou logisticky zvládnutelné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997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Variantní výpočet NAP_OZE r. 2020 (3)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145344"/>
              </p:ext>
            </p:extLst>
          </p:nvPr>
        </p:nvGraphicFramePr>
        <p:xfrm>
          <a:off x="683568" y="1098744"/>
          <a:ext cx="7643192" cy="4423026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1150588">
                  <a:extLst>
                    <a:ext uri="{9D8B030D-6E8A-4147-A177-3AD203B41FA5}">
                      <a16:colId xmlns:a16="http://schemas.microsoft.com/office/drawing/2014/main" val="132834275"/>
                    </a:ext>
                  </a:extLst>
                </a:gridCol>
                <a:gridCol w="2650462">
                  <a:extLst>
                    <a:ext uri="{9D8B030D-6E8A-4147-A177-3AD203B41FA5}">
                      <a16:colId xmlns:a16="http://schemas.microsoft.com/office/drawing/2014/main" val="2666981633"/>
                    </a:ext>
                  </a:extLst>
                </a:gridCol>
                <a:gridCol w="945126">
                  <a:extLst>
                    <a:ext uri="{9D8B030D-6E8A-4147-A177-3AD203B41FA5}">
                      <a16:colId xmlns:a16="http://schemas.microsoft.com/office/drawing/2014/main" val="4147843576"/>
                    </a:ext>
                  </a:extLst>
                </a:gridCol>
                <a:gridCol w="965672">
                  <a:extLst>
                    <a:ext uri="{9D8B030D-6E8A-4147-A177-3AD203B41FA5}">
                      <a16:colId xmlns:a16="http://schemas.microsoft.com/office/drawing/2014/main" val="2172339363"/>
                    </a:ext>
                  </a:extLst>
                </a:gridCol>
                <a:gridCol w="965672">
                  <a:extLst>
                    <a:ext uri="{9D8B030D-6E8A-4147-A177-3AD203B41FA5}">
                      <a16:colId xmlns:a16="http://schemas.microsoft.com/office/drawing/2014/main" val="670509871"/>
                    </a:ext>
                  </a:extLst>
                </a:gridCol>
                <a:gridCol w="965672">
                  <a:extLst>
                    <a:ext uri="{9D8B030D-6E8A-4147-A177-3AD203B41FA5}">
                      <a16:colId xmlns:a16="http://schemas.microsoft.com/office/drawing/2014/main" val="3761888027"/>
                    </a:ext>
                  </a:extLst>
                </a:gridCol>
              </a:tblGrid>
              <a:tr h="26090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l-PL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Zastoupení OZE v jednotlivých PH</a:t>
                      </a:r>
                      <a:endParaRPr lang="pl-PL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v1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v2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655677"/>
                  </a:ext>
                </a:extLst>
              </a:tr>
              <a:tr h="24848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E10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obsah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bioethanolu</a:t>
                      </a:r>
                      <a:r>
                        <a:rPr lang="en-US" sz="1400" u="none" strike="noStrike" dirty="0">
                          <a:effectLst/>
                        </a:rPr>
                        <a:t> 1.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(% obj.)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7,5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7,5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12582"/>
                  </a:ext>
                </a:extLst>
              </a:tr>
              <a:tr h="2609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obsah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bioethanolu</a:t>
                      </a:r>
                      <a:r>
                        <a:rPr lang="en-US" sz="1400" u="none" strike="noStrike" dirty="0">
                          <a:effectLst/>
                        </a:rPr>
                        <a:t> 2.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(% obj.)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2,2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9,7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2,2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0363550"/>
                  </a:ext>
                </a:extLst>
              </a:tr>
              <a:tr h="310607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BA98 /100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obsah</a:t>
                      </a:r>
                      <a:r>
                        <a:rPr lang="en-US" sz="1400" u="none" strike="noStrike" dirty="0">
                          <a:effectLst/>
                        </a:rPr>
                        <a:t> ETBE z </a:t>
                      </a:r>
                      <a:r>
                        <a:rPr lang="en-US" sz="1400" u="none" strike="noStrike" dirty="0" err="1">
                          <a:effectLst/>
                        </a:rPr>
                        <a:t>bioethanolu</a:t>
                      </a:r>
                      <a:r>
                        <a:rPr lang="en-US" sz="1400" u="none" strike="noStrike" dirty="0">
                          <a:effectLst/>
                        </a:rPr>
                        <a:t> 1. gen.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14,5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14,5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758802"/>
                  </a:ext>
                </a:extLst>
              </a:tr>
              <a:tr h="260909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obsah</a:t>
                      </a:r>
                      <a:r>
                        <a:rPr lang="en-US" sz="1400" u="none" strike="noStrike" dirty="0">
                          <a:effectLst/>
                        </a:rPr>
                        <a:t> ETBE z </a:t>
                      </a:r>
                      <a:r>
                        <a:rPr lang="en-US" sz="1400" u="none" strike="noStrike" dirty="0" err="1">
                          <a:effectLst/>
                        </a:rPr>
                        <a:t>bioethanolu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>
                          <a:effectLst/>
                        </a:rPr>
                        <a:t>2</a:t>
                      </a:r>
                      <a:r>
                        <a:rPr lang="en-US" sz="1400" u="none" strike="noStrike" dirty="0">
                          <a:effectLst/>
                        </a:rPr>
                        <a:t>. gen.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r>
                        <a:rPr lang="cs-CZ" sz="1400" u="none" strike="noStrike" dirty="0">
                          <a:effectLst/>
                        </a:rPr>
                        <a:t>14,5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795981"/>
                  </a:ext>
                </a:extLst>
              </a:tr>
              <a:tr h="26090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E85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obsah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bioethanolu</a:t>
                      </a:r>
                      <a:r>
                        <a:rPr lang="en-US" sz="1400" u="none" strike="noStrike" dirty="0">
                          <a:effectLst/>
                        </a:rPr>
                        <a:t> 1.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75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366576"/>
                  </a:ext>
                </a:extLst>
              </a:tr>
              <a:tr h="260909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obsah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bioethanolu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cs-CZ" sz="1400" u="none" strike="noStrike" dirty="0">
                          <a:effectLst/>
                        </a:rPr>
                        <a:t>2</a:t>
                      </a:r>
                      <a:r>
                        <a:rPr lang="en-US" sz="1400" u="none" strike="noStrike" dirty="0">
                          <a:effectLst/>
                        </a:rPr>
                        <a:t>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75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75716"/>
                  </a:ext>
                </a:extLst>
              </a:tr>
              <a:tr h="248484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MEŘO 1.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6,0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6,0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885008"/>
                  </a:ext>
                </a:extLst>
              </a:tr>
              <a:tr h="2484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FAME 2. generace (odpadní oleje)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0,7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0,7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904378"/>
                  </a:ext>
                </a:extLst>
              </a:tr>
              <a:tr h="2484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HVO </a:t>
                      </a:r>
                      <a:r>
                        <a:rPr lang="en-US" sz="1400" u="none" strike="noStrike" dirty="0" err="1">
                          <a:effectLst/>
                        </a:rPr>
                        <a:t>nespecif</a:t>
                      </a:r>
                      <a:r>
                        <a:rPr lang="en-US" sz="1400" u="none" strike="noStrike" dirty="0">
                          <a:effectLst/>
                        </a:rPr>
                        <a:t>. </a:t>
                      </a:r>
                      <a:r>
                        <a:rPr lang="en-US" sz="1400" u="none" strike="noStrike" dirty="0" err="1">
                          <a:effectLst/>
                        </a:rPr>
                        <a:t>proces</a:t>
                      </a:r>
                      <a:r>
                        <a:rPr lang="en-US" sz="1400" u="none" strike="noStrike" dirty="0">
                          <a:effectLst/>
                        </a:rPr>
                        <a:t>, </a:t>
                      </a:r>
                      <a:r>
                        <a:rPr lang="en-US" sz="1400" u="none" strike="noStrike" dirty="0" err="1">
                          <a:effectLst/>
                        </a:rPr>
                        <a:t>oleje</a:t>
                      </a:r>
                      <a:r>
                        <a:rPr lang="en-US" sz="1400" u="none" strike="noStrike" dirty="0">
                          <a:effectLst/>
                        </a:rPr>
                        <a:t> 1. gen.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(% obj.)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528306"/>
                  </a:ext>
                </a:extLst>
              </a:tr>
              <a:tr h="2484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HVO 2.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r>
                        <a:rPr lang="en-US" sz="1400" u="none" strike="noStrike" dirty="0">
                          <a:effectLst/>
                        </a:rPr>
                        <a:t> (</a:t>
                      </a:r>
                      <a:r>
                        <a:rPr lang="en-US" sz="1400" u="none" strike="noStrike" dirty="0" err="1">
                          <a:effectLst/>
                        </a:rPr>
                        <a:t>odp</a:t>
                      </a:r>
                      <a:r>
                        <a:rPr lang="en-US" sz="1400" u="none" strike="noStrike" dirty="0">
                          <a:effectLst/>
                        </a:rPr>
                        <a:t>. </a:t>
                      </a:r>
                      <a:r>
                        <a:rPr lang="en-US" sz="1400" u="none" strike="noStrike" dirty="0" err="1">
                          <a:effectLst/>
                        </a:rPr>
                        <a:t>oleje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(% obj.)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6,5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0,5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325533"/>
                  </a:ext>
                </a:extLst>
              </a:tr>
              <a:tr h="26090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B30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MEŘO 1.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31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554845"/>
                  </a:ext>
                </a:extLst>
              </a:tr>
              <a:tr h="260909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1400" u="none" strike="noStrike" dirty="0">
                          <a:effectLst/>
                        </a:rPr>
                        <a:t>FAME 2. generace (odpadní oleje)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31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030762"/>
                  </a:ext>
                </a:extLst>
              </a:tr>
              <a:tr h="26090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B100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MEŘO 1.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100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961258"/>
                  </a:ext>
                </a:extLst>
              </a:tr>
              <a:tr h="260909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u="none" strike="noStrike" dirty="0">
                          <a:effectLst/>
                        </a:rPr>
                        <a:t>FAME 2. generace (odpadní oleje)</a:t>
                      </a:r>
                      <a:endParaRPr lang="pl-PL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effectLst/>
                        </a:rPr>
                        <a:t>(% obj.)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100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483834"/>
                  </a:ext>
                </a:extLst>
              </a:tr>
              <a:tr h="2609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bioplyn</a:t>
                      </a:r>
                      <a:r>
                        <a:rPr lang="en-US" sz="1400" u="none" strike="noStrike" dirty="0">
                          <a:effectLst/>
                        </a:rPr>
                        <a:t> z OZE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264498"/>
                  </a:ext>
                </a:extLst>
              </a:tr>
              <a:tr h="26090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Elektřina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el. </a:t>
                      </a:r>
                      <a:r>
                        <a:rPr lang="en-US" sz="1400" u="none" strike="noStrike" dirty="0" err="1">
                          <a:effectLst/>
                        </a:rPr>
                        <a:t>energie</a:t>
                      </a:r>
                      <a:r>
                        <a:rPr lang="en-US" sz="1400" u="none" strike="noStrike" dirty="0">
                          <a:effectLst/>
                        </a:rPr>
                        <a:t> z OZE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32,4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32,4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32,4</a:t>
                      </a:r>
                      <a:endParaRPr lang="en-US" sz="14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3019664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485678" y="5740586"/>
            <a:ext cx="8286092" cy="72327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ve variantě v1 ne příliš reálný požadavek na 10 % podíl bioplynu v rámci CNG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ve variantě v2 pro palivo B7 se předpokládá 6,5 % </a:t>
            </a:r>
            <a:r>
              <a:rPr lang="cs-CZ" dirty="0" err="1">
                <a:solidFill>
                  <a:schemeClr val="tx1"/>
                </a:solidFill>
              </a:rPr>
              <a:t>obj</a:t>
            </a:r>
            <a:r>
              <a:rPr lang="cs-CZ" dirty="0">
                <a:solidFill>
                  <a:schemeClr val="tx1"/>
                </a:solidFill>
              </a:rPr>
              <a:t>. HVO </a:t>
            </a:r>
            <a:r>
              <a:rPr lang="cs-CZ" dirty="0">
                <a:solidFill>
                  <a:schemeClr val="tx1"/>
                </a:solidFill>
                <a:sym typeface="Wingdings" panose="05000000000000000000" pitchFamily="2" charset="2"/>
              </a:rPr>
              <a:t> není kapacitně reálné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5918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3600" b="1" dirty="0"/>
              <a:t>Variantní výpočet NAP_OZE r. 2020 (4)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827550"/>
              </p:ext>
            </p:extLst>
          </p:nvPr>
        </p:nvGraphicFramePr>
        <p:xfrm>
          <a:off x="827584" y="1067632"/>
          <a:ext cx="7128792" cy="2346960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1073151">
                  <a:extLst>
                    <a:ext uri="{9D8B030D-6E8A-4147-A177-3AD203B41FA5}">
                      <a16:colId xmlns:a16="http://schemas.microsoft.com/office/drawing/2014/main" val="216609007"/>
                    </a:ext>
                  </a:extLst>
                </a:gridCol>
                <a:gridCol w="2472081">
                  <a:extLst>
                    <a:ext uri="{9D8B030D-6E8A-4147-A177-3AD203B41FA5}">
                      <a16:colId xmlns:a16="http://schemas.microsoft.com/office/drawing/2014/main" val="1275587308"/>
                    </a:ext>
                  </a:extLst>
                </a:gridCol>
                <a:gridCol w="895890">
                  <a:extLst>
                    <a:ext uri="{9D8B030D-6E8A-4147-A177-3AD203B41FA5}">
                      <a16:colId xmlns:a16="http://schemas.microsoft.com/office/drawing/2014/main" val="1107069118"/>
                    </a:ext>
                  </a:extLst>
                </a:gridCol>
                <a:gridCol w="895890">
                  <a:extLst>
                    <a:ext uri="{9D8B030D-6E8A-4147-A177-3AD203B41FA5}">
                      <a16:colId xmlns:a16="http://schemas.microsoft.com/office/drawing/2014/main" val="1187211082"/>
                    </a:ext>
                  </a:extLst>
                </a:gridCol>
                <a:gridCol w="895890">
                  <a:extLst>
                    <a:ext uri="{9D8B030D-6E8A-4147-A177-3AD203B41FA5}">
                      <a16:colId xmlns:a16="http://schemas.microsoft.com/office/drawing/2014/main" val="3682588571"/>
                    </a:ext>
                  </a:extLst>
                </a:gridCol>
                <a:gridCol w="895890">
                  <a:extLst>
                    <a:ext uri="{9D8B030D-6E8A-4147-A177-3AD203B41FA5}">
                      <a16:colId xmlns:a16="http://schemas.microsoft.com/office/drawing/2014/main" val="902334612"/>
                    </a:ext>
                  </a:extLst>
                </a:gridCol>
              </a:tblGrid>
              <a:tr h="209273">
                <a:tc gridSpan="2">
                  <a:txBody>
                    <a:bodyPr/>
                    <a:lstStyle/>
                    <a:p>
                      <a:pPr algn="l" fontAlgn="ctr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v1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v2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2020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3129079"/>
                  </a:ext>
                </a:extLst>
              </a:tr>
              <a:tr h="20927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Náhrada</a:t>
                      </a: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OZE v </a:t>
                      </a:r>
                      <a:r>
                        <a:rPr lang="en-US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dopravě</a:t>
                      </a: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n-US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celkem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(%)</a:t>
                      </a:r>
                      <a:endParaRPr lang="en-US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11,0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15,5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11,6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924714"/>
                  </a:ext>
                </a:extLst>
              </a:tr>
              <a:tr h="199308">
                <a:tc rowSpan="7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z </a:t>
                      </a:r>
                      <a:r>
                        <a:rPr lang="en-US" sz="1400" u="none" strike="noStrike" dirty="0" err="1">
                          <a:effectLst/>
                        </a:rPr>
                        <a:t>toho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náhrada</a:t>
                      </a:r>
                      <a:r>
                        <a:rPr lang="en-US" sz="1400" u="none" strike="noStrike" dirty="0">
                          <a:effectLst/>
                        </a:rPr>
                        <a:t>: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OZE v E0, E5, E10, BA98/100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1,84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3,03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1,89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11271284"/>
                  </a:ext>
                </a:extLst>
              </a:tr>
              <a:tr h="1993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OZE v E85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0,04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0,08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0,04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81598908"/>
                  </a:ext>
                </a:extLst>
              </a:tr>
              <a:tr h="1993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OZE v B0, B7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6,03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10,01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5,73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57641709"/>
                  </a:ext>
                </a:extLst>
              </a:tr>
              <a:tr h="1993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OZE v B30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0,08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0,15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0,76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538954080"/>
                  </a:ext>
                </a:extLst>
              </a:tr>
              <a:tr h="1993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OZE v B100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0,12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0,23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1,18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38491405"/>
                  </a:ext>
                </a:extLst>
              </a:tr>
              <a:tr h="1993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OZE v CNG/LNG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0,78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59104272"/>
                  </a:ext>
                </a:extLst>
              </a:tr>
              <a:tr h="20927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OZE v </a:t>
                      </a:r>
                      <a:r>
                        <a:rPr lang="en-US" sz="1400" u="none" strike="noStrike" dirty="0" err="1">
                          <a:effectLst/>
                        </a:rPr>
                        <a:t>elektrické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energii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2,14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1,98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2,00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913978396"/>
                  </a:ext>
                </a:extLst>
              </a:tr>
              <a:tr h="1993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Náhrada</a:t>
                      </a:r>
                      <a:r>
                        <a:rPr lang="en-US" sz="1400" u="none" strike="noStrike" dirty="0">
                          <a:effectLst/>
                        </a:rPr>
                        <a:t> OZE 1. </a:t>
                      </a:r>
                      <a:r>
                        <a:rPr lang="en-US" sz="1400" u="none" strike="noStrike" dirty="0" err="1">
                          <a:effectLst/>
                        </a:rPr>
                        <a:t>generace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(%)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5,4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7,0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907519"/>
                  </a:ext>
                </a:extLst>
              </a:tr>
              <a:tr h="20927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err="1">
                          <a:effectLst/>
                        </a:rPr>
                        <a:t>Náhrada</a:t>
                      </a:r>
                      <a:r>
                        <a:rPr lang="en-US" sz="1400" u="none" strike="noStrike" dirty="0">
                          <a:effectLst/>
                        </a:rPr>
                        <a:t> OZE </a:t>
                      </a:r>
                      <a:r>
                        <a:rPr lang="en-US" sz="1400" u="none" strike="noStrike" dirty="0" err="1">
                          <a:effectLst/>
                        </a:rPr>
                        <a:t>vyspělá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paliva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1,4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3,1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574672"/>
                  </a:ext>
                </a:extLst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492528"/>
              </p:ext>
            </p:extLst>
          </p:nvPr>
        </p:nvGraphicFramePr>
        <p:xfrm>
          <a:off x="827584" y="3515904"/>
          <a:ext cx="7128793" cy="2001328"/>
        </p:xfrm>
        <a:graphic>
          <a:graphicData uri="http://schemas.openxmlformats.org/drawingml/2006/table">
            <a:tbl>
              <a:tblPr>
                <a:tableStyleId>{9DCAF9ED-07DC-4A11-8D7F-57B35C25682E}</a:tableStyleId>
              </a:tblPr>
              <a:tblGrid>
                <a:gridCol w="1073152">
                  <a:extLst>
                    <a:ext uri="{9D8B030D-6E8A-4147-A177-3AD203B41FA5}">
                      <a16:colId xmlns:a16="http://schemas.microsoft.com/office/drawing/2014/main" val="163710395"/>
                    </a:ext>
                  </a:extLst>
                </a:gridCol>
                <a:gridCol w="2472081">
                  <a:extLst>
                    <a:ext uri="{9D8B030D-6E8A-4147-A177-3AD203B41FA5}">
                      <a16:colId xmlns:a16="http://schemas.microsoft.com/office/drawing/2014/main" val="1375657662"/>
                    </a:ext>
                  </a:extLst>
                </a:gridCol>
                <a:gridCol w="895890">
                  <a:extLst>
                    <a:ext uri="{9D8B030D-6E8A-4147-A177-3AD203B41FA5}">
                      <a16:colId xmlns:a16="http://schemas.microsoft.com/office/drawing/2014/main" val="1887112675"/>
                    </a:ext>
                  </a:extLst>
                </a:gridCol>
                <a:gridCol w="895890">
                  <a:extLst>
                    <a:ext uri="{9D8B030D-6E8A-4147-A177-3AD203B41FA5}">
                      <a16:colId xmlns:a16="http://schemas.microsoft.com/office/drawing/2014/main" val="2446765392"/>
                    </a:ext>
                  </a:extLst>
                </a:gridCol>
                <a:gridCol w="895890">
                  <a:extLst>
                    <a:ext uri="{9D8B030D-6E8A-4147-A177-3AD203B41FA5}">
                      <a16:colId xmlns:a16="http://schemas.microsoft.com/office/drawing/2014/main" val="1561303204"/>
                    </a:ext>
                  </a:extLst>
                </a:gridCol>
                <a:gridCol w="895890">
                  <a:extLst>
                    <a:ext uri="{9D8B030D-6E8A-4147-A177-3AD203B41FA5}">
                      <a16:colId xmlns:a16="http://schemas.microsoft.com/office/drawing/2014/main" val="3392183570"/>
                    </a:ext>
                  </a:extLst>
                </a:gridCol>
              </a:tblGrid>
              <a:tr h="23092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Úspora</a:t>
                      </a:r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GHG z </a:t>
                      </a:r>
                      <a:r>
                        <a:rPr lang="en-US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dopravy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8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(%)</a:t>
                      </a:r>
                      <a:endParaRPr lang="en-US" sz="1400" b="1" i="1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6,1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6,1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6,1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9792389"/>
                  </a:ext>
                </a:extLst>
              </a:tr>
              <a:tr h="219926">
                <a:tc rowSpan="8"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z </a:t>
                      </a:r>
                      <a:r>
                        <a:rPr lang="en-US" sz="1400" u="none" strike="noStrike" dirty="0" err="1">
                          <a:effectLst/>
                        </a:rPr>
                        <a:t>toho</a:t>
                      </a:r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err="1">
                          <a:effectLst/>
                        </a:rPr>
                        <a:t>úspora</a:t>
                      </a:r>
                      <a:r>
                        <a:rPr lang="en-US" sz="1400" u="none" strike="noStrike" dirty="0">
                          <a:effectLst/>
                        </a:rPr>
                        <a:t>: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GHG v E0, E7, E10, BA98/100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1,14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1,33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1,21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509493897"/>
                  </a:ext>
                </a:extLst>
              </a:tr>
              <a:tr h="219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GHG v E85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(%)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0,02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0,03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0,02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7551702"/>
                  </a:ext>
                </a:extLst>
              </a:tr>
              <a:tr h="219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GHG v B0, B7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(%)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2,75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3,67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2,70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17458116"/>
                  </a:ext>
                </a:extLst>
              </a:tr>
              <a:tr h="219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GHG v B30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0,05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0,06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0,48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50195791"/>
                  </a:ext>
                </a:extLst>
              </a:tr>
              <a:tr h="219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GHG v B100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0,08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0,10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0,78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192358731"/>
                  </a:ext>
                </a:extLst>
              </a:tr>
              <a:tr h="219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GHG v LPG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(%)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0,71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0,41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0,41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1366724"/>
                  </a:ext>
                </a:extLst>
              </a:tr>
              <a:tr h="21992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GHG v CNG/LNG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(%)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1,26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0,43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0,43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819597016"/>
                  </a:ext>
                </a:extLst>
              </a:tr>
              <a:tr h="2309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GHG v elektrické energii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(%)</a:t>
                      </a:r>
                      <a:endParaRPr lang="en-US" sz="14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0,09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0,07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400" u="none" strike="noStrike" dirty="0">
                          <a:effectLst/>
                        </a:rPr>
                        <a:t>0,07</a:t>
                      </a:r>
                      <a:endParaRPr lang="en-US" sz="14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07632"/>
                  </a:ext>
                </a:extLst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395536" y="5661248"/>
            <a:ext cx="8571538" cy="100027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solidFill>
                  <a:srgbClr val="FF0000"/>
                </a:solidFill>
              </a:rPr>
              <a:t>Bez použití vysoko koncentrovaných paliv B30/B100 není reálné závazky pro r. 2020 splnit 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 alternativy s vysokou spotřebou plynných paliv/</a:t>
            </a:r>
            <a:r>
              <a:rPr lang="cs-CZ" dirty="0" err="1">
                <a:solidFill>
                  <a:srgbClr val="FF0000"/>
                </a:solidFill>
                <a:sym typeface="Wingdings" panose="05000000000000000000" pitchFamily="2" charset="2"/>
              </a:rPr>
              <a:t>el.e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. nebo BP 2.G nejsou reálné</a:t>
            </a:r>
          </a:p>
          <a:p>
            <a:pPr>
              <a:spcAft>
                <a:spcPts val="600"/>
              </a:spcAft>
            </a:pPr>
            <a:r>
              <a:rPr lang="cs-CZ" b="1" dirty="0">
                <a:solidFill>
                  <a:srgbClr val="FF0000"/>
                </a:solidFill>
                <a:sym typeface="Wingdings"/>
              </a:rPr>
              <a:t>VŽDY BUDE NUTNÉ DOTAČNĚ PODPOŘIT BUĎ B30/B100 NEBO CNG/LPG NEBO EL.EN.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04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3.+ 4. Náhrada OZE + úspora GHG (2)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79063" y="1340768"/>
            <a:ext cx="8352928" cy="5112568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sz="2000" dirty="0"/>
              <a:t>Bylo napočteno několik variant pro přechod mezi r. 2015 a 2020, tj. pro období 2016 – 2019:</a:t>
            </a:r>
          </a:p>
          <a:p>
            <a:r>
              <a:rPr lang="cs-CZ" sz="2000" b="1" u="sng" dirty="0">
                <a:solidFill>
                  <a:srgbClr val="00B0F0"/>
                </a:solidFill>
              </a:rPr>
              <a:t>konzervativní (minimalistické) varianty </a:t>
            </a:r>
            <a:r>
              <a:rPr lang="cs-CZ" sz="2000" dirty="0"/>
              <a:t>– s min. udržovanou spotřebou vysoko </a:t>
            </a:r>
            <a:r>
              <a:rPr lang="cs-CZ" sz="2000" dirty="0" err="1"/>
              <a:t>koncentr</a:t>
            </a:r>
            <a:r>
              <a:rPr lang="cs-CZ" sz="2000" dirty="0"/>
              <a:t>. paliv B30/B100 , tak aby se plnila úspora GHG 3,5 %</a:t>
            </a:r>
            <a:br>
              <a:rPr lang="cs-CZ" sz="2000" dirty="0"/>
            </a:br>
            <a:r>
              <a:rPr lang="cs-CZ" sz="2000" dirty="0">
                <a:sym typeface="Wingdings"/>
              </a:rPr>
              <a:t></a:t>
            </a:r>
            <a:r>
              <a:rPr lang="cs-CZ" sz="2000" dirty="0"/>
              <a:t> nárůst spotřeby B30/B100 až mezi 2019-2020</a:t>
            </a:r>
          </a:p>
          <a:p>
            <a:r>
              <a:rPr lang="cs-CZ" sz="2000" b="1" u="sng" dirty="0"/>
              <a:t>maximalistická varianta </a:t>
            </a:r>
            <a:r>
              <a:rPr lang="cs-CZ" sz="2000" dirty="0"/>
              <a:t>– kopíruje předpoklad VPPUBP </a:t>
            </a:r>
            <a:r>
              <a:rPr lang="cs-CZ" sz="2000" dirty="0" err="1"/>
              <a:t>MZe</a:t>
            </a:r>
            <a:r>
              <a:rPr lang="cs-CZ" sz="2000" dirty="0"/>
              <a:t> s vysokou spotřebou vysoko </a:t>
            </a:r>
            <a:r>
              <a:rPr lang="cs-CZ" sz="2000" dirty="0" err="1"/>
              <a:t>koncentr</a:t>
            </a:r>
            <a:r>
              <a:rPr lang="cs-CZ" sz="2000" dirty="0"/>
              <a:t>. paliv B30/B100, již od r. 2016, s rezervou </a:t>
            </a:r>
            <a:br>
              <a:rPr lang="cs-CZ" sz="2000" dirty="0"/>
            </a:br>
            <a:r>
              <a:rPr lang="cs-CZ" sz="2000" dirty="0"/>
              <a:t>se plní úspora GHG 4,0 % </a:t>
            </a:r>
            <a:r>
              <a:rPr lang="cs-CZ" sz="2000" dirty="0">
                <a:sym typeface="Wingdings"/>
              </a:rPr>
              <a:t></a:t>
            </a:r>
            <a:r>
              <a:rPr lang="cs-CZ" sz="2000" dirty="0"/>
              <a:t> bez dotace B30/B100 zcela nereálné</a:t>
            </a:r>
          </a:p>
          <a:p>
            <a:r>
              <a:rPr lang="cs-CZ" sz="2000" b="1" u="sng" dirty="0">
                <a:solidFill>
                  <a:srgbClr val="33CC33"/>
                </a:solidFill>
              </a:rPr>
              <a:t>proporční varianty </a:t>
            </a:r>
            <a:r>
              <a:rPr lang="cs-CZ" sz="2000" dirty="0"/>
              <a:t>– s postupným lineárním nárůstem spotřeby vysoko </a:t>
            </a:r>
            <a:r>
              <a:rPr lang="cs-CZ" sz="2000" dirty="0" err="1"/>
              <a:t>koncentr</a:t>
            </a:r>
            <a:r>
              <a:rPr lang="cs-CZ" sz="2000" dirty="0"/>
              <a:t>. paliv B30/B100 s tím, že se úspora GHG postupně navýší z 3,5 % na 4,0 % </a:t>
            </a:r>
            <a:r>
              <a:rPr lang="cs-CZ" sz="2000" dirty="0">
                <a:sym typeface="Wingdings"/>
              </a:rPr>
              <a:t> trh bude postupně zatěžován</a:t>
            </a:r>
            <a:r>
              <a:rPr lang="cs-CZ" sz="2000" dirty="0"/>
              <a:t> nárůstem spotřeby B30/B100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80 </a:t>
            </a:r>
            <a:r>
              <a:rPr lang="cs-CZ" sz="2000" b="1" dirty="0" err="1">
                <a:solidFill>
                  <a:srgbClr val="FF0000"/>
                </a:solidFill>
              </a:rPr>
              <a:t>kt</a:t>
            </a:r>
            <a:r>
              <a:rPr lang="cs-CZ" sz="2000" b="1" dirty="0">
                <a:solidFill>
                  <a:srgbClr val="FF0000"/>
                </a:solidFill>
              </a:rPr>
              <a:t> B30+B100 zaručuje splnění úspory GHG 3,5 %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175 </a:t>
            </a:r>
            <a:r>
              <a:rPr lang="cs-CZ" sz="2000" b="1" dirty="0" err="1">
                <a:solidFill>
                  <a:srgbClr val="FF0000"/>
                </a:solidFill>
              </a:rPr>
              <a:t>kt</a:t>
            </a:r>
            <a:r>
              <a:rPr lang="cs-CZ" sz="2000" b="1" dirty="0">
                <a:solidFill>
                  <a:srgbClr val="FF0000"/>
                </a:solidFill>
              </a:rPr>
              <a:t> B30+B100 zaručuje splnění úspory GHG 4,0 %</a:t>
            </a:r>
          </a:p>
          <a:p>
            <a:pPr marL="0" indent="0">
              <a:buNone/>
            </a:pPr>
            <a:r>
              <a:rPr lang="cs-CZ" sz="2000" b="1" dirty="0">
                <a:solidFill>
                  <a:srgbClr val="FF0000"/>
                </a:solidFill>
              </a:rPr>
              <a:t>260 </a:t>
            </a:r>
            <a:r>
              <a:rPr lang="cs-CZ" sz="2000" b="1" dirty="0" err="1">
                <a:solidFill>
                  <a:srgbClr val="FF0000"/>
                </a:solidFill>
              </a:rPr>
              <a:t>kt</a:t>
            </a:r>
            <a:r>
              <a:rPr lang="cs-CZ" sz="2000" b="1" dirty="0">
                <a:solidFill>
                  <a:srgbClr val="FF0000"/>
                </a:solidFill>
              </a:rPr>
              <a:t> B30+B100 zaručuje splnění úspory GHG 6,0 %</a:t>
            </a:r>
          </a:p>
          <a:p>
            <a:endParaRPr lang="cs-CZ" sz="200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096597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ovéPole 14"/>
          <p:cNvSpPr txBox="1"/>
          <p:nvPr/>
        </p:nvSpPr>
        <p:spPr>
          <a:xfrm>
            <a:off x="179512" y="212193"/>
            <a:ext cx="792967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/>
              <a:t>Schéma různých scénářů z hlediska spotřeby vysoce koncentrovaných pohonných hmot</a:t>
            </a:r>
          </a:p>
        </p:txBody>
      </p:sp>
      <p:grpSp>
        <p:nvGrpSpPr>
          <p:cNvPr id="23" name="Skupina 22"/>
          <p:cNvGrpSpPr/>
          <p:nvPr/>
        </p:nvGrpSpPr>
        <p:grpSpPr>
          <a:xfrm>
            <a:off x="753465" y="1388102"/>
            <a:ext cx="7424928" cy="5110714"/>
            <a:chOff x="753466" y="1572768"/>
            <a:chExt cx="7424928" cy="5110714"/>
          </a:xfrm>
        </p:grpSpPr>
        <p:sp>
          <p:nvSpPr>
            <p:cNvPr id="4" name="Obdélník 3"/>
            <p:cNvSpPr/>
            <p:nvPr/>
          </p:nvSpPr>
          <p:spPr>
            <a:xfrm>
              <a:off x="753466" y="1572768"/>
              <a:ext cx="7424928" cy="464515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" name="Volný tvar 4"/>
            <p:cNvSpPr/>
            <p:nvPr/>
          </p:nvSpPr>
          <p:spPr>
            <a:xfrm>
              <a:off x="1163117" y="2326234"/>
              <a:ext cx="6378854" cy="3488441"/>
            </a:xfrm>
            <a:custGeom>
              <a:avLst/>
              <a:gdLst>
                <a:gd name="connsiteX0" fmla="*/ 0 w 6378854"/>
                <a:gd name="connsiteY0" fmla="*/ 3452774 h 3485257"/>
                <a:gd name="connsiteX1" fmla="*/ 3079699 w 6378854"/>
                <a:gd name="connsiteY1" fmla="*/ 3460089 h 3485257"/>
                <a:gd name="connsiteX2" fmla="*/ 4572000 w 6378854"/>
                <a:gd name="connsiteY2" fmla="*/ 3174796 h 3485257"/>
                <a:gd name="connsiteX3" fmla="*/ 5888736 w 6378854"/>
                <a:gd name="connsiteY3" fmla="*/ 1887321 h 3485257"/>
                <a:gd name="connsiteX4" fmla="*/ 6378854 w 6378854"/>
                <a:gd name="connsiteY4" fmla="*/ 0 h 3485257"/>
                <a:gd name="connsiteX0" fmla="*/ 0 w 6378854"/>
                <a:gd name="connsiteY0" fmla="*/ 3452774 h 3485257"/>
                <a:gd name="connsiteX1" fmla="*/ 3079699 w 6378854"/>
                <a:gd name="connsiteY1" fmla="*/ 3460089 h 3485257"/>
                <a:gd name="connsiteX2" fmla="*/ 4572000 w 6378854"/>
                <a:gd name="connsiteY2" fmla="*/ 3174796 h 3485257"/>
                <a:gd name="connsiteX3" fmla="*/ 4769510 w 6378854"/>
                <a:gd name="connsiteY3" fmla="*/ 3028492 h 3485257"/>
                <a:gd name="connsiteX4" fmla="*/ 5888736 w 6378854"/>
                <a:gd name="connsiteY4" fmla="*/ 1887321 h 3485257"/>
                <a:gd name="connsiteX5" fmla="*/ 6378854 w 6378854"/>
                <a:gd name="connsiteY5" fmla="*/ 0 h 3485257"/>
                <a:gd name="connsiteX0" fmla="*/ 0 w 6378854"/>
                <a:gd name="connsiteY0" fmla="*/ 3452774 h 3485257"/>
                <a:gd name="connsiteX1" fmla="*/ 3079699 w 6378854"/>
                <a:gd name="connsiteY1" fmla="*/ 3460089 h 3485257"/>
                <a:gd name="connsiteX2" fmla="*/ 4572000 w 6378854"/>
                <a:gd name="connsiteY2" fmla="*/ 3174796 h 3485257"/>
                <a:gd name="connsiteX3" fmla="*/ 5888736 w 6378854"/>
                <a:gd name="connsiteY3" fmla="*/ 1887321 h 3485257"/>
                <a:gd name="connsiteX4" fmla="*/ 6378854 w 6378854"/>
                <a:gd name="connsiteY4" fmla="*/ 0 h 3485257"/>
                <a:gd name="connsiteX0" fmla="*/ 0 w 6378854"/>
                <a:gd name="connsiteY0" fmla="*/ 3452774 h 3488441"/>
                <a:gd name="connsiteX1" fmla="*/ 3079699 w 6378854"/>
                <a:gd name="connsiteY1" fmla="*/ 3460089 h 3488441"/>
                <a:gd name="connsiteX2" fmla="*/ 4710989 w 6378854"/>
                <a:gd name="connsiteY2" fmla="*/ 3130904 h 3488441"/>
                <a:gd name="connsiteX3" fmla="*/ 5888736 w 6378854"/>
                <a:gd name="connsiteY3" fmla="*/ 1887321 h 3488441"/>
                <a:gd name="connsiteX4" fmla="*/ 6378854 w 6378854"/>
                <a:gd name="connsiteY4" fmla="*/ 0 h 34884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78854" h="3488441">
                  <a:moveTo>
                    <a:pt x="0" y="3452774"/>
                  </a:moveTo>
                  <a:cubicBezTo>
                    <a:pt x="1158849" y="3479596"/>
                    <a:pt x="2294534" y="3513734"/>
                    <a:pt x="3079699" y="3460089"/>
                  </a:cubicBezTo>
                  <a:cubicBezTo>
                    <a:pt x="3864864" y="3406444"/>
                    <a:pt x="4242816" y="3393032"/>
                    <a:pt x="4710989" y="3130904"/>
                  </a:cubicBezTo>
                  <a:cubicBezTo>
                    <a:pt x="5179162" y="2868776"/>
                    <a:pt x="5610759" y="2409138"/>
                    <a:pt x="5888736" y="1887321"/>
                  </a:cubicBezTo>
                  <a:cubicBezTo>
                    <a:pt x="6166713" y="1365504"/>
                    <a:pt x="6284366" y="679094"/>
                    <a:pt x="6378854" y="0"/>
                  </a:cubicBezTo>
                </a:path>
              </a:pathLst>
            </a:custGeom>
            <a:noFill/>
            <a:ln w="571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6590994" y="4879238"/>
              <a:ext cx="14373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chemeClr val="accent1">
                      <a:lumMod val="75000"/>
                    </a:schemeClr>
                  </a:solidFill>
                </a:rPr>
                <a:t>V1; V1E; V1x</a:t>
              </a:r>
            </a:p>
          </p:txBody>
        </p:sp>
        <p:cxnSp>
          <p:nvCxnSpPr>
            <p:cNvPr id="8" name="Přímá spojnice 7"/>
            <p:cNvCxnSpPr/>
            <p:nvPr/>
          </p:nvCxnSpPr>
          <p:spPr>
            <a:xfrm flipV="1">
              <a:off x="1250899" y="2450592"/>
              <a:ext cx="6152083" cy="3196742"/>
            </a:xfrm>
            <a:prstGeom prst="line">
              <a:avLst/>
            </a:prstGeom>
            <a:ln w="571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ovéPole 8"/>
            <p:cNvSpPr txBox="1"/>
            <p:nvPr/>
          </p:nvSpPr>
          <p:spPr>
            <a:xfrm>
              <a:off x="3963619" y="4222854"/>
              <a:ext cx="1881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92D050"/>
                  </a:solidFill>
                </a:rPr>
                <a:t>V2c; VP-V1; V2a </a:t>
              </a: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1185062" y="2362810"/>
              <a:ext cx="6210605" cy="3145536"/>
            </a:xfrm>
            <a:custGeom>
              <a:avLst/>
              <a:gdLst>
                <a:gd name="connsiteX0" fmla="*/ 0 w 6210605"/>
                <a:gd name="connsiteY0" fmla="*/ 3145536 h 3145536"/>
                <a:gd name="connsiteX1" fmla="*/ 1046074 w 6210605"/>
                <a:gd name="connsiteY1" fmla="*/ 1353312 h 3145536"/>
                <a:gd name="connsiteX2" fmla="*/ 2333549 w 6210605"/>
                <a:gd name="connsiteY2" fmla="*/ 534009 h 3145536"/>
                <a:gd name="connsiteX3" fmla="*/ 6210605 w 6210605"/>
                <a:gd name="connsiteY3" fmla="*/ 0 h 3145536"/>
                <a:gd name="connsiteX0" fmla="*/ 0 w 6210605"/>
                <a:gd name="connsiteY0" fmla="*/ 3145536 h 3145536"/>
                <a:gd name="connsiteX1" fmla="*/ 1104596 w 6210605"/>
                <a:gd name="connsiteY1" fmla="*/ 1433779 h 3145536"/>
                <a:gd name="connsiteX2" fmla="*/ 2333549 w 6210605"/>
                <a:gd name="connsiteY2" fmla="*/ 534009 h 3145536"/>
                <a:gd name="connsiteX3" fmla="*/ 6210605 w 6210605"/>
                <a:gd name="connsiteY3" fmla="*/ 0 h 3145536"/>
                <a:gd name="connsiteX0" fmla="*/ 0 w 6210605"/>
                <a:gd name="connsiteY0" fmla="*/ 3145536 h 3145536"/>
                <a:gd name="connsiteX1" fmla="*/ 1104596 w 6210605"/>
                <a:gd name="connsiteY1" fmla="*/ 1433779 h 3145536"/>
                <a:gd name="connsiteX2" fmla="*/ 2487168 w 6210605"/>
                <a:gd name="connsiteY2" fmla="*/ 607161 h 3145536"/>
                <a:gd name="connsiteX3" fmla="*/ 6210605 w 6210605"/>
                <a:gd name="connsiteY3" fmla="*/ 0 h 3145536"/>
                <a:gd name="connsiteX0" fmla="*/ 0 w 6210605"/>
                <a:gd name="connsiteY0" fmla="*/ 3145536 h 3145536"/>
                <a:gd name="connsiteX1" fmla="*/ 1104596 w 6210605"/>
                <a:gd name="connsiteY1" fmla="*/ 1433779 h 3145536"/>
                <a:gd name="connsiteX2" fmla="*/ 2553005 w 6210605"/>
                <a:gd name="connsiteY2" fmla="*/ 665682 h 3145536"/>
                <a:gd name="connsiteX3" fmla="*/ 6210605 w 6210605"/>
                <a:gd name="connsiteY3" fmla="*/ 0 h 3145536"/>
                <a:gd name="connsiteX0" fmla="*/ 0 w 6210605"/>
                <a:gd name="connsiteY0" fmla="*/ 3145536 h 3145536"/>
                <a:gd name="connsiteX1" fmla="*/ 1016814 w 6210605"/>
                <a:gd name="connsiteY1" fmla="*/ 1587398 h 3145536"/>
                <a:gd name="connsiteX2" fmla="*/ 2553005 w 6210605"/>
                <a:gd name="connsiteY2" fmla="*/ 665682 h 3145536"/>
                <a:gd name="connsiteX3" fmla="*/ 6210605 w 6210605"/>
                <a:gd name="connsiteY3" fmla="*/ 0 h 3145536"/>
                <a:gd name="connsiteX0" fmla="*/ 0 w 6210605"/>
                <a:gd name="connsiteY0" fmla="*/ 3145536 h 3145536"/>
                <a:gd name="connsiteX1" fmla="*/ 1016814 w 6210605"/>
                <a:gd name="connsiteY1" fmla="*/ 1587398 h 3145536"/>
                <a:gd name="connsiteX2" fmla="*/ 2553005 w 6210605"/>
                <a:gd name="connsiteY2" fmla="*/ 665682 h 3145536"/>
                <a:gd name="connsiteX3" fmla="*/ 6210605 w 6210605"/>
                <a:gd name="connsiteY3" fmla="*/ 0 h 3145536"/>
                <a:gd name="connsiteX0" fmla="*/ 0 w 6210605"/>
                <a:gd name="connsiteY0" fmla="*/ 3145536 h 3145536"/>
                <a:gd name="connsiteX1" fmla="*/ 1016814 w 6210605"/>
                <a:gd name="connsiteY1" fmla="*/ 1587398 h 3145536"/>
                <a:gd name="connsiteX2" fmla="*/ 2553005 w 6210605"/>
                <a:gd name="connsiteY2" fmla="*/ 665682 h 3145536"/>
                <a:gd name="connsiteX3" fmla="*/ 6210605 w 6210605"/>
                <a:gd name="connsiteY3" fmla="*/ 0 h 3145536"/>
                <a:gd name="connsiteX0" fmla="*/ 0 w 6210605"/>
                <a:gd name="connsiteY0" fmla="*/ 3145536 h 3145536"/>
                <a:gd name="connsiteX1" fmla="*/ 1016814 w 6210605"/>
                <a:gd name="connsiteY1" fmla="*/ 1587398 h 3145536"/>
                <a:gd name="connsiteX2" fmla="*/ 3050438 w 6210605"/>
                <a:gd name="connsiteY2" fmla="*/ 534009 h 3145536"/>
                <a:gd name="connsiteX3" fmla="*/ 6210605 w 6210605"/>
                <a:gd name="connsiteY3" fmla="*/ 0 h 3145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10605" h="3145536">
                  <a:moveTo>
                    <a:pt x="0" y="3145536"/>
                  </a:moveTo>
                  <a:cubicBezTo>
                    <a:pt x="328574" y="2467051"/>
                    <a:pt x="508408" y="2022653"/>
                    <a:pt x="1016814" y="1587398"/>
                  </a:cubicBezTo>
                  <a:cubicBezTo>
                    <a:pt x="1525220" y="1152143"/>
                    <a:pt x="2184806" y="798575"/>
                    <a:pt x="3050438" y="534009"/>
                  </a:cubicBezTo>
                  <a:cubicBezTo>
                    <a:pt x="3916070" y="269443"/>
                    <a:pt x="4702454" y="154228"/>
                    <a:pt x="6210605" y="0"/>
                  </a:cubicBezTo>
                </a:path>
              </a:pathLst>
            </a:custGeom>
            <a:noFill/>
            <a:ln w="603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2510942" y="2651750"/>
              <a:ext cx="8028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VP</a:t>
              </a: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1027785" y="6314150"/>
              <a:ext cx="687628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b="1" dirty="0"/>
                <a:t>2016	        2017	                2018                  2019                     2020	</a:t>
              </a:r>
            </a:p>
          </p:txBody>
        </p:sp>
        <p:sp>
          <p:nvSpPr>
            <p:cNvPr id="13" name="Volný tvar 12"/>
            <p:cNvSpPr/>
            <p:nvPr/>
          </p:nvSpPr>
          <p:spPr>
            <a:xfrm>
              <a:off x="1141172" y="2223799"/>
              <a:ext cx="6334962" cy="855902"/>
            </a:xfrm>
            <a:custGeom>
              <a:avLst/>
              <a:gdLst>
                <a:gd name="connsiteX0" fmla="*/ 0 w 5764378"/>
                <a:gd name="connsiteY0" fmla="*/ 651710 h 651710"/>
                <a:gd name="connsiteX1" fmla="*/ 1163117 w 5764378"/>
                <a:gd name="connsiteY1" fmla="*/ 329841 h 651710"/>
                <a:gd name="connsiteX2" fmla="*/ 3145536 w 5764378"/>
                <a:gd name="connsiteY2" fmla="*/ 51863 h 651710"/>
                <a:gd name="connsiteX3" fmla="*/ 5764378 w 5764378"/>
                <a:gd name="connsiteY3" fmla="*/ 657 h 651710"/>
                <a:gd name="connsiteX0" fmla="*/ 0 w 5764378"/>
                <a:gd name="connsiteY0" fmla="*/ 651078 h 651078"/>
                <a:gd name="connsiteX1" fmla="*/ 1163117 w 5764378"/>
                <a:gd name="connsiteY1" fmla="*/ 329209 h 651078"/>
                <a:gd name="connsiteX2" fmla="*/ 3145536 w 5764378"/>
                <a:gd name="connsiteY2" fmla="*/ 153644 h 651078"/>
                <a:gd name="connsiteX3" fmla="*/ 5764378 w 5764378"/>
                <a:gd name="connsiteY3" fmla="*/ 25 h 651078"/>
                <a:gd name="connsiteX0" fmla="*/ 0 w 5764378"/>
                <a:gd name="connsiteY0" fmla="*/ 651081 h 651081"/>
                <a:gd name="connsiteX1" fmla="*/ 1163117 w 5764378"/>
                <a:gd name="connsiteY1" fmla="*/ 409680 h 651081"/>
                <a:gd name="connsiteX2" fmla="*/ 3145536 w 5764378"/>
                <a:gd name="connsiteY2" fmla="*/ 153647 h 651081"/>
                <a:gd name="connsiteX3" fmla="*/ 5764378 w 5764378"/>
                <a:gd name="connsiteY3" fmla="*/ 28 h 651081"/>
                <a:gd name="connsiteX0" fmla="*/ 0 w 5777737"/>
                <a:gd name="connsiteY0" fmla="*/ 826646 h 826646"/>
                <a:gd name="connsiteX1" fmla="*/ 1176476 w 5777737"/>
                <a:gd name="connsiteY1" fmla="*/ 409680 h 826646"/>
                <a:gd name="connsiteX2" fmla="*/ 3158895 w 5777737"/>
                <a:gd name="connsiteY2" fmla="*/ 153647 h 826646"/>
                <a:gd name="connsiteX3" fmla="*/ 5777737 w 5777737"/>
                <a:gd name="connsiteY3" fmla="*/ 28 h 826646"/>
                <a:gd name="connsiteX0" fmla="*/ 0 w 5784416"/>
                <a:gd name="connsiteY0" fmla="*/ 855907 h 855907"/>
                <a:gd name="connsiteX1" fmla="*/ 1183155 w 5784416"/>
                <a:gd name="connsiteY1" fmla="*/ 409680 h 855907"/>
                <a:gd name="connsiteX2" fmla="*/ 3165574 w 5784416"/>
                <a:gd name="connsiteY2" fmla="*/ 153647 h 855907"/>
                <a:gd name="connsiteX3" fmla="*/ 5784416 w 5784416"/>
                <a:gd name="connsiteY3" fmla="*/ 28 h 855907"/>
                <a:gd name="connsiteX0" fmla="*/ 0 w 5784416"/>
                <a:gd name="connsiteY0" fmla="*/ 855906 h 855906"/>
                <a:gd name="connsiteX1" fmla="*/ 1517129 w 5784416"/>
                <a:gd name="connsiteY1" fmla="*/ 365788 h 855906"/>
                <a:gd name="connsiteX2" fmla="*/ 3165574 w 5784416"/>
                <a:gd name="connsiteY2" fmla="*/ 153646 h 855906"/>
                <a:gd name="connsiteX3" fmla="*/ 5784416 w 5784416"/>
                <a:gd name="connsiteY3" fmla="*/ 27 h 855906"/>
                <a:gd name="connsiteX0" fmla="*/ 0 w 5784416"/>
                <a:gd name="connsiteY0" fmla="*/ 855906 h 855906"/>
                <a:gd name="connsiteX1" fmla="*/ 1690794 w 5784416"/>
                <a:gd name="connsiteY1" fmla="*/ 365788 h 855906"/>
                <a:gd name="connsiteX2" fmla="*/ 3165574 w 5784416"/>
                <a:gd name="connsiteY2" fmla="*/ 153646 h 855906"/>
                <a:gd name="connsiteX3" fmla="*/ 5784416 w 5784416"/>
                <a:gd name="connsiteY3" fmla="*/ 27 h 855906"/>
                <a:gd name="connsiteX0" fmla="*/ 0 w 5784416"/>
                <a:gd name="connsiteY0" fmla="*/ 855900 h 855900"/>
                <a:gd name="connsiteX1" fmla="*/ 1690794 w 5784416"/>
                <a:gd name="connsiteY1" fmla="*/ 365782 h 855900"/>
                <a:gd name="connsiteX2" fmla="*/ 3152214 w 5784416"/>
                <a:gd name="connsiteY2" fmla="*/ 182900 h 855900"/>
                <a:gd name="connsiteX3" fmla="*/ 5784416 w 5784416"/>
                <a:gd name="connsiteY3" fmla="*/ 21 h 855900"/>
                <a:gd name="connsiteX0" fmla="*/ 0 w 5784416"/>
                <a:gd name="connsiteY0" fmla="*/ 855900 h 855900"/>
                <a:gd name="connsiteX1" fmla="*/ 1557204 w 5784416"/>
                <a:gd name="connsiteY1" fmla="*/ 431618 h 855900"/>
                <a:gd name="connsiteX2" fmla="*/ 3152214 w 5784416"/>
                <a:gd name="connsiteY2" fmla="*/ 182900 h 855900"/>
                <a:gd name="connsiteX3" fmla="*/ 5784416 w 5784416"/>
                <a:gd name="connsiteY3" fmla="*/ 21 h 855900"/>
                <a:gd name="connsiteX0" fmla="*/ 0 w 5784416"/>
                <a:gd name="connsiteY0" fmla="*/ 855902 h 855902"/>
                <a:gd name="connsiteX1" fmla="*/ 1530486 w 5784416"/>
                <a:gd name="connsiteY1" fmla="*/ 482827 h 855902"/>
                <a:gd name="connsiteX2" fmla="*/ 3152214 w 5784416"/>
                <a:gd name="connsiteY2" fmla="*/ 182902 h 855902"/>
                <a:gd name="connsiteX3" fmla="*/ 5784416 w 5784416"/>
                <a:gd name="connsiteY3" fmla="*/ 23 h 855902"/>
                <a:gd name="connsiteX0" fmla="*/ 0 w 5784416"/>
                <a:gd name="connsiteY0" fmla="*/ 855902 h 855902"/>
                <a:gd name="connsiteX1" fmla="*/ 1530486 w 5784416"/>
                <a:gd name="connsiteY1" fmla="*/ 438936 h 855902"/>
                <a:gd name="connsiteX2" fmla="*/ 3152214 w 5784416"/>
                <a:gd name="connsiteY2" fmla="*/ 182902 h 855902"/>
                <a:gd name="connsiteX3" fmla="*/ 5784416 w 5784416"/>
                <a:gd name="connsiteY3" fmla="*/ 23 h 8559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84416" h="855902">
                  <a:moveTo>
                    <a:pt x="0" y="855902"/>
                  </a:moveTo>
                  <a:cubicBezTo>
                    <a:pt x="319430" y="744954"/>
                    <a:pt x="1005117" y="551103"/>
                    <a:pt x="1530486" y="438936"/>
                  </a:cubicBezTo>
                  <a:cubicBezTo>
                    <a:pt x="2055855" y="326769"/>
                    <a:pt x="2443226" y="256054"/>
                    <a:pt x="3152214" y="182902"/>
                  </a:cubicBezTo>
                  <a:cubicBezTo>
                    <a:pt x="3861202" y="109750"/>
                    <a:pt x="4858433" y="-1806"/>
                    <a:pt x="5784416" y="23"/>
                  </a:cubicBezTo>
                </a:path>
              </a:pathLst>
            </a:custGeom>
            <a:noFill/>
            <a:ln w="539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TextovéPole 13"/>
            <p:cNvSpPr txBox="1"/>
            <p:nvPr/>
          </p:nvSpPr>
          <p:spPr>
            <a:xfrm>
              <a:off x="1881835" y="4280157"/>
              <a:ext cx="8028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FF0000"/>
                  </a:solidFill>
                </a:rPr>
                <a:t>V2aE</a:t>
              </a:r>
            </a:p>
          </p:txBody>
        </p:sp>
        <p:cxnSp>
          <p:nvCxnSpPr>
            <p:cNvPr id="19" name="Přímá spojnice 18"/>
            <p:cNvCxnSpPr/>
            <p:nvPr/>
          </p:nvCxnSpPr>
          <p:spPr>
            <a:xfrm>
              <a:off x="1068018" y="4073657"/>
              <a:ext cx="6569050" cy="0"/>
            </a:xfrm>
            <a:prstGeom prst="line">
              <a:avLst/>
            </a:prstGeom>
            <a:ln w="28575">
              <a:solidFill>
                <a:srgbClr val="9900F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>
              <a:off x="1042415" y="2362810"/>
              <a:ext cx="6569050" cy="0"/>
            </a:xfrm>
            <a:prstGeom prst="line">
              <a:avLst/>
            </a:prstGeom>
            <a:ln w="28575">
              <a:solidFill>
                <a:srgbClr val="9900F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ovéPole 20"/>
            <p:cNvSpPr txBox="1"/>
            <p:nvPr/>
          </p:nvSpPr>
          <p:spPr>
            <a:xfrm>
              <a:off x="1042415" y="3675434"/>
              <a:ext cx="11082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9900FF"/>
                  </a:solidFill>
                </a:rPr>
                <a:t>4 % GHG</a:t>
              </a:r>
            </a:p>
          </p:txBody>
        </p:sp>
        <p:sp>
          <p:nvSpPr>
            <p:cNvPr id="22" name="TextovéPole 21"/>
            <p:cNvSpPr txBox="1"/>
            <p:nvPr/>
          </p:nvSpPr>
          <p:spPr>
            <a:xfrm>
              <a:off x="1104595" y="1984404"/>
              <a:ext cx="220919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>
                  <a:solidFill>
                    <a:srgbClr val="9900FF"/>
                  </a:solidFill>
                </a:rPr>
                <a:t>6 % GHG + 10 % OZE</a:t>
              </a:r>
            </a:p>
          </p:txBody>
        </p:sp>
      </p:grpSp>
      <p:pic>
        <p:nvPicPr>
          <p:cNvPr id="18" name="Obrázek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1487548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782" y="590700"/>
            <a:ext cx="8286435" cy="432048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127" y="4941168"/>
            <a:ext cx="3447850" cy="176426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8" name="TextovéPole 7"/>
          <p:cNvSpPr txBox="1"/>
          <p:nvPr/>
        </p:nvSpPr>
        <p:spPr>
          <a:xfrm>
            <a:off x="179512" y="212193"/>
            <a:ext cx="79296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400" b="1" dirty="0"/>
              <a:t>Spotřeba pohonných hmot B30 a B100</a:t>
            </a:r>
          </a:p>
        </p:txBody>
      </p:sp>
    </p:spTree>
    <p:extLst>
      <p:ext uri="{BB962C8B-B14F-4D97-AF65-F5344CB8AC3E}">
        <p14:creationId xmlns:p14="http://schemas.microsoft.com/office/powerpoint/2010/main" val="38822630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286000" y="2690336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8" name="TextovéPole 7"/>
          <p:cNvSpPr txBox="1"/>
          <p:nvPr/>
        </p:nvSpPr>
        <p:spPr>
          <a:xfrm>
            <a:off x="179512" y="212193"/>
            <a:ext cx="79296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400" b="1" dirty="0"/>
              <a:t>Přehled modelových variantních výpočtů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14234" y="5085184"/>
            <a:ext cx="8553509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V případě novely zákona č. 201/2012 Sb., o ochraně ovzduší </a:t>
            </a:r>
            <a:r>
              <a:rPr lang="cs-CZ" sz="2000" b="1" dirty="0">
                <a:solidFill>
                  <a:srgbClr val="FF0000"/>
                </a:solidFill>
                <a:sym typeface="Wingdings"/>
              </a:rPr>
              <a:t> GHG 3,5 %</a:t>
            </a:r>
            <a:br>
              <a:rPr lang="cs-CZ" sz="2000" b="1" dirty="0">
                <a:solidFill>
                  <a:srgbClr val="FF0000"/>
                </a:solidFill>
                <a:sym typeface="Wingdings"/>
              </a:rPr>
            </a:br>
            <a:r>
              <a:rPr lang="cs-CZ" sz="2000" dirty="0">
                <a:sym typeface="Wingdings"/>
              </a:rPr>
              <a:t>za</a:t>
            </a:r>
            <a:r>
              <a:rPr lang="cs-CZ" sz="2000" dirty="0"/>
              <a:t> reálné z praktického uplatnění lze považovat varianty: </a:t>
            </a:r>
            <a:r>
              <a:rPr lang="cs-CZ" sz="2000" b="1" dirty="0">
                <a:solidFill>
                  <a:srgbClr val="FF0000"/>
                </a:solidFill>
              </a:rPr>
              <a:t>V1, V1E, V1x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2000" dirty="0"/>
              <a:t>Při současném znění zákona č. 201/2012 Sb., o ochraně ovzduší </a:t>
            </a:r>
            <a:r>
              <a:rPr lang="cs-CZ" sz="2000" b="1" dirty="0">
                <a:solidFill>
                  <a:srgbClr val="FF0000"/>
                </a:solidFill>
                <a:sym typeface="Wingdings"/>
              </a:rPr>
              <a:t> GHG 4,0 %</a:t>
            </a:r>
            <a:br>
              <a:rPr lang="cs-CZ" sz="2000" b="1" dirty="0">
                <a:solidFill>
                  <a:srgbClr val="FF0000"/>
                </a:solidFill>
                <a:sym typeface="Wingdings"/>
              </a:rPr>
            </a:br>
            <a:r>
              <a:rPr lang="cs-CZ" sz="2000" dirty="0">
                <a:sym typeface="Wingdings"/>
              </a:rPr>
              <a:t>za</a:t>
            </a:r>
            <a:r>
              <a:rPr lang="cs-CZ" sz="2000" dirty="0"/>
              <a:t> reálné z praktického uplatnění lze považovat varianty: </a:t>
            </a:r>
            <a:r>
              <a:rPr lang="cs-CZ" sz="2000" b="1" dirty="0">
                <a:solidFill>
                  <a:srgbClr val="FF0000"/>
                </a:solidFill>
              </a:rPr>
              <a:t>V2c, V2ax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86" y="1163256"/>
            <a:ext cx="8613775" cy="4052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448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93499"/>
            <a:ext cx="7886700" cy="742107"/>
          </a:xfrm>
        </p:spPr>
        <p:txBody>
          <a:bodyPr>
            <a:normAutofit/>
          </a:bodyPr>
          <a:lstStyle/>
          <a:p>
            <a:pPr algn="ctr"/>
            <a:r>
              <a:rPr lang="cs-CZ" sz="3000" b="1" dirty="0"/>
              <a:t>Vliv plynných paliv a el. en. na </a:t>
            </a:r>
            <a:r>
              <a:rPr lang="cs-CZ" sz="3000" b="1" dirty="0" err="1"/>
              <a:t>nOZE</a:t>
            </a:r>
            <a:r>
              <a:rPr lang="cs-CZ" sz="3000" b="1" dirty="0"/>
              <a:t> / </a:t>
            </a:r>
            <a:r>
              <a:rPr lang="cs-CZ" sz="3000" b="1" dirty="0" err="1"/>
              <a:t>úGHG</a:t>
            </a:r>
            <a:endParaRPr lang="en-US" sz="30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3" name="Obdélník 2"/>
          <p:cNvSpPr/>
          <p:nvPr/>
        </p:nvSpPr>
        <p:spPr>
          <a:xfrm>
            <a:off x="502620" y="1167971"/>
            <a:ext cx="799288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Spotřeba elektrické energie v dopravě přispívá v důsledku bonifikace </a:t>
            </a:r>
            <a:br>
              <a:rPr lang="cs-CZ" sz="2000" dirty="0"/>
            </a:br>
            <a:r>
              <a:rPr lang="cs-CZ" sz="2000" dirty="0"/>
              <a:t>ke zvýšení hodnoty náhrady OZE, ale zcela minimálně k úspoře GHG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Spotřeba plynných paliv výrazně napomáhá ke zvýšení úspory GHG, </a:t>
            </a:r>
            <a:br>
              <a:rPr lang="cs-CZ" sz="2000" dirty="0"/>
            </a:br>
            <a:r>
              <a:rPr lang="cs-CZ" sz="2000" dirty="0"/>
              <a:t>ale náhradu OZE prakticky nevlivní  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38862"/>
              </p:ext>
            </p:extLst>
          </p:nvPr>
        </p:nvGraphicFramePr>
        <p:xfrm>
          <a:off x="1043605" y="2595973"/>
          <a:ext cx="7369255" cy="1101716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888433">
                  <a:extLst>
                    <a:ext uri="{9D8B030D-6E8A-4147-A177-3AD203B41FA5}">
                      <a16:colId xmlns:a16="http://schemas.microsoft.com/office/drawing/2014/main" val="2443324694"/>
                    </a:ext>
                  </a:extLst>
                </a:gridCol>
                <a:gridCol w="1740411">
                  <a:extLst>
                    <a:ext uri="{9D8B030D-6E8A-4147-A177-3AD203B41FA5}">
                      <a16:colId xmlns:a16="http://schemas.microsoft.com/office/drawing/2014/main" val="3148558973"/>
                    </a:ext>
                  </a:extLst>
                </a:gridCol>
                <a:gridCol w="1740411">
                  <a:extLst>
                    <a:ext uri="{9D8B030D-6E8A-4147-A177-3AD203B41FA5}">
                      <a16:colId xmlns:a16="http://schemas.microsoft.com/office/drawing/2014/main" val="38656219"/>
                    </a:ext>
                  </a:extLst>
                </a:gridCol>
              </a:tblGrid>
              <a:tr h="27542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Pohonná hmota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chemeClr val="bg1"/>
                          </a:solidFill>
                          <a:effectLst/>
                        </a:rPr>
                        <a:t>Spotřeba (GWh) odpovídající</a:t>
                      </a:r>
                      <a:endParaRPr lang="en-US" sz="1400" b="1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6375094"/>
                  </a:ext>
                </a:extLst>
              </a:tr>
              <a:tr h="2754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náhradě OZE 0,5 %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úspoře GHG 0,5 %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864630"/>
                  </a:ext>
                </a:extLst>
              </a:tr>
              <a:tr h="275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Elektrická energie - EU 28 mix (MPO)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430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---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73309179"/>
                  </a:ext>
                </a:extLst>
              </a:tr>
              <a:tr h="2754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Elektrická energie - CZ mix (EUROSTAT)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1 090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---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1082201"/>
                  </a:ext>
                </a:extLst>
              </a:tr>
            </a:tbl>
          </a:graphicData>
        </a:graphic>
      </p:graphicFrame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784052"/>
              </p:ext>
            </p:extLst>
          </p:nvPr>
        </p:nvGraphicFramePr>
        <p:xfrm>
          <a:off x="1043605" y="3789040"/>
          <a:ext cx="7369255" cy="1338625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3888433">
                  <a:extLst>
                    <a:ext uri="{9D8B030D-6E8A-4147-A177-3AD203B41FA5}">
                      <a16:colId xmlns:a16="http://schemas.microsoft.com/office/drawing/2014/main" val="2282049223"/>
                    </a:ext>
                  </a:extLst>
                </a:gridCol>
                <a:gridCol w="1740411">
                  <a:extLst>
                    <a:ext uri="{9D8B030D-6E8A-4147-A177-3AD203B41FA5}">
                      <a16:colId xmlns:a16="http://schemas.microsoft.com/office/drawing/2014/main" val="1676418081"/>
                    </a:ext>
                  </a:extLst>
                </a:gridCol>
                <a:gridCol w="1740411">
                  <a:extLst>
                    <a:ext uri="{9D8B030D-6E8A-4147-A177-3AD203B41FA5}">
                      <a16:colId xmlns:a16="http://schemas.microsoft.com/office/drawing/2014/main" val="3087226070"/>
                    </a:ext>
                  </a:extLst>
                </a:gridCol>
              </a:tblGrid>
              <a:tr h="2677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Pohonná hmota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70AC2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Spotřeba (mil. m</a:t>
                      </a:r>
                      <a:r>
                        <a:rPr lang="cs-CZ" sz="1400" b="1" baseline="3000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) odpovídající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70AC2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74263"/>
                  </a:ext>
                </a:extLst>
              </a:tr>
              <a:tr h="267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náhradě OZE 0,5 %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70AC2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úspoře GHG 0,5 %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70AC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62600"/>
                  </a:ext>
                </a:extLst>
              </a:tr>
              <a:tr h="267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CNG (100 % zemní plyn Rusko)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---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130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54515210"/>
                  </a:ext>
                </a:extLst>
              </a:tr>
              <a:tr h="267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CNG (10 % bioplyn + 90 % zemní plyn Rusko)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190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110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287648"/>
                  </a:ext>
                </a:extLst>
              </a:tr>
              <a:tr h="267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H2 (fosilní původ)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---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1 140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5550438"/>
                  </a:ext>
                </a:extLst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038176"/>
              </p:ext>
            </p:extLst>
          </p:nvPr>
        </p:nvGraphicFramePr>
        <p:xfrm>
          <a:off x="1043605" y="5219016"/>
          <a:ext cx="7369255" cy="1338625"/>
        </p:xfrm>
        <a:graphic>
          <a:graphicData uri="http://schemas.openxmlformats.org/drawingml/2006/table">
            <a:tbl>
              <a:tblPr firstRow="1" firstCol="1" bandRow="1">
                <a:tableStyleId>{ED083AE6-46FA-4A59-8FB0-9F97EB10719F}</a:tableStyleId>
              </a:tblPr>
              <a:tblGrid>
                <a:gridCol w="3888433">
                  <a:extLst>
                    <a:ext uri="{9D8B030D-6E8A-4147-A177-3AD203B41FA5}">
                      <a16:colId xmlns:a16="http://schemas.microsoft.com/office/drawing/2014/main" val="2282049223"/>
                    </a:ext>
                  </a:extLst>
                </a:gridCol>
                <a:gridCol w="1740411">
                  <a:extLst>
                    <a:ext uri="{9D8B030D-6E8A-4147-A177-3AD203B41FA5}">
                      <a16:colId xmlns:a16="http://schemas.microsoft.com/office/drawing/2014/main" val="1676418081"/>
                    </a:ext>
                  </a:extLst>
                </a:gridCol>
                <a:gridCol w="1740411">
                  <a:extLst>
                    <a:ext uri="{9D8B030D-6E8A-4147-A177-3AD203B41FA5}">
                      <a16:colId xmlns:a16="http://schemas.microsoft.com/office/drawing/2014/main" val="3087226070"/>
                    </a:ext>
                  </a:extLst>
                </a:gridCol>
              </a:tblGrid>
              <a:tr h="26772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Pohonná hmota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7030A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Spotřeba (</a:t>
                      </a:r>
                      <a:r>
                        <a:rPr lang="cs-CZ" sz="1400" b="1" dirty="0" err="1">
                          <a:solidFill>
                            <a:schemeClr val="bg1"/>
                          </a:solidFill>
                          <a:effectLst/>
                        </a:rPr>
                        <a:t>kt</a:t>
                      </a: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) odpovídající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7030A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574263"/>
                  </a:ext>
                </a:extLst>
              </a:tr>
              <a:tr h="2677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náhradě OZE 0,5 %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chemeClr val="bg1"/>
                          </a:solidFill>
                          <a:effectLst/>
                        </a:rPr>
                        <a:t>úspoře GHG 0,5 %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2862600"/>
                  </a:ext>
                </a:extLst>
              </a:tr>
              <a:tr h="267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LPG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---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effectLst/>
                        </a:rPr>
                        <a:t>140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054515210"/>
                  </a:ext>
                </a:extLst>
              </a:tr>
              <a:tr h="267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B30 (31 % </a:t>
                      </a:r>
                      <a:r>
                        <a:rPr lang="cs-CZ" sz="1400" b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obj</a:t>
                      </a:r>
                      <a:r>
                        <a:rPr lang="cs-CZ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MEŘO 1. generace)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0287648"/>
                  </a:ext>
                </a:extLst>
              </a:tr>
              <a:tr h="2677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B100 (MEŘO 1. generace)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4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95550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432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4000" b="1" dirty="0"/>
              <a:t>NAP OZE pro ČR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307480"/>
            <a:ext cx="8075240" cy="48245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cs-CZ" sz="2400" dirty="0"/>
              <a:t>Závazný dokument pro členské země EU, jeho forma a struktura je závazně daná Rozhodnutím Komise 2009/548/ES, kterým se stanoví jednotná forma pro národní akční plány pro energii </a:t>
            </a:r>
            <a:br>
              <a:rPr lang="cs-CZ" sz="2400" dirty="0"/>
            </a:br>
            <a:r>
              <a:rPr lang="cs-CZ" sz="2400" dirty="0"/>
              <a:t>z obnovitelných zdrojů (NAP OZE) podle směrnice Evropského parlamentu a Rady 2009/28/ES.</a:t>
            </a:r>
          </a:p>
          <a:p>
            <a:pPr marL="0" indent="0" algn="just">
              <a:buNone/>
            </a:pPr>
            <a:r>
              <a:rPr lang="cs-CZ" sz="2400" dirty="0"/>
              <a:t>Závaznost předepsané jednotné formy dokumentu je dána </a:t>
            </a:r>
            <a:br>
              <a:rPr lang="cs-CZ" sz="2400" dirty="0"/>
            </a:br>
            <a:r>
              <a:rPr lang="cs-CZ" sz="2400" dirty="0"/>
              <a:t>z důvodu vzájemné porovnatelnosti akčních plánů a navržených hodnot mezi jednotlivými členskými státy. </a:t>
            </a:r>
          </a:p>
          <a:p>
            <a:pPr marL="0" indent="0" algn="just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sz="2400" b="1" dirty="0">
                <a:solidFill>
                  <a:srgbClr val="FF0000"/>
                </a:solidFill>
              </a:rPr>
              <a:t>V ČR je zpracování NAP OZE v gesci MPO ČR, základní dokument pro období 2012–2020 </a:t>
            </a:r>
            <a:r>
              <a:rPr lang="cs-CZ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cs-CZ" sz="2400" b="1" dirty="0">
                <a:solidFill>
                  <a:srgbClr val="FF0000"/>
                </a:solidFill>
              </a:rPr>
              <a:t>v části doprava byla </a:t>
            </a:r>
            <a:br>
              <a:rPr lang="cs-CZ" sz="2400" b="1" dirty="0">
                <a:solidFill>
                  <a:srgbClr val="FF0000"/>
                </a:solidFill>
              </a:rPr>
            </a:br>
            <a:r>
              <a:rPr lang="cs-CZ" sz="2400" b="1" dirty="0">
                <a:solidFill>
                  <a:srgbClr val="FF0000"/>
                </a:solidFill>
              </a:rPr>
              <a:t>v r. 2016 provedena aktualizace NAP a byl analyzován současný stav.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754251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Vývoj ceny ropy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307012"/>
              </p:ext>
            </p:extLst>
          </p:nvPr>
        </p:nvGraphicFramePr>
        <p:xfrm>
          <a:off x="971601" y="1881361"/>
          <a:ext cx="7056786" cy="1395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6103">
                  <a:extLst>
                    <a:ext uri="{9D8B030D-6E8A-4147-A177-3AD203B41FA5}">
                      <a16:colId xmlns:a16="http://schemas.microsoft.com/office/drawing/2014/main" val="1391918125"/>
                    </a:ext>
                  </a:extLst>
                </a:gridCol>
                <a:gridCol w="1059241">
                  <a:extLst>
                    <a:ext uri="{9D8B030D-6E8A-4147-A177-3AD203B41FA5}">
                      <a16:colId xmlns:a16="http://schemas.microsoft.com/office/drawing/2014/main" val="2578647699"/>
                    </a:ext>
                  </a:extLst>
                </a:gridCol>
                <a:gridCol w="674539">
                  <a:extLst>
                    <a:ext uri="{9D8B030D-6E8A-4147-A177-3AD203B41FA5}">
                      <a16:colId xmlns:a16="http://schemas.microsoft.com/office/drawing/2014/main" val="1822896800"/>
                    </a:ext>
                  </a:extLst>
                </a:gridCol>
                <a:gridCol w="640811">
                  <a:extLst>
                    <a:ext uri="{9D8B030D-6E8A-4147-A177-3AD203B41FA5}">
                      <a16:colId xmlns:a16="http://schemas.microsoft.com/office/drawing/2014/main" val="3141733182"/>
                    </a:ext>
                  </a:extLst>
                </a:gridCol>
                <a:gridCol w="655170">
                  <a:extLst>
                    <a:ext uri="{9D8B030D-6E8A-4147-A177-3AD203B41FA5}">
                      <a16:colId xmlns:a16="http://schemas.microsoft.com/office/drawing/2014/main" val="413557921"/>
                    </a:ext>
                  </a:extLst>
                </a:gridCol>
                <a:gridCol w="605102">
                  <a:extLst>
                    <a:ext uri="{9D8B030D-6E8A-4147-A177-3AD203B41FA5}">
                      <a16:colId xmlns:a16="http://schemas.microsoft.com/office/drawing/2014/main" val="4082859737"/>
                    </a:ext>
                  </a:extLst>
                </a:gridCol>
                <a:gridCol w="645986">
                  <a:extLst>
                    <a:ext uri="{9D8B030D-6E8A-4147-A177-3AD203B41FA5}">
                      <a16:colId xmlns:a16="http://schemas.microsoft.com/office/drawing/2014/main" val="3183013649"/>
                    </a:ext>
                  </a:extLst>
                </a:gridCol>
                <a:gridCol w="596924">
                  <a:extLst>
                    <a:ext uri="{9D8B030D-6E8A-4147-A177-3AD203B41FA5}">
                      <a16:colId xmlns:a16="http://schemas.microsoft.com/office/drawing/2014/main" val="1424441453"/>
                    </a:ext>
                  </a:extLst>
                </a:gridCol>
                <a:gridCol w="596924">
                  <a:extLst>
                    <a:ext uri="{9D8B030D-6E8A-4147-A177-3AD203B41FA5}">
                      <a16:colId xmlns:a16="http://schemas.microsoft.com/office/drawing/2014/main" val="797359182"/>
                    </a:ext>
                  </a:extLst>
                </a:gridCol>
                <a:gridCol w="645986">
                  <a:extLst>
                    <a:ext uri="{9D8B030D-6E8A-4147-A177-3AD203B41FA5}">
                      <a16:colId xmlns:a16="http://schemas.microsoft.com/office/drawing/2014/main" val="4046818345"/>
                    </a:ext>
                  </a:extLst>
                </a:gridCol>
              </a:tblGrid>
              <a:tr h="697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Cena 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2013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2015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2016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2017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2018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2019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2020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3261646885"/>
                  </a:ext>
                </a:extLst>
              </a:tr>
              <a:tr h="6977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Ropa Brent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USD/</a:t>
                      </a:r>
                      <a:r>
                        <a:rPr lang="cs-CZ" sz="1800" dirty="0" err="1">
                          <a:effectLst/>
                        </a:rPr>
                        <a:t>bbl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108,7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99,4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53,6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39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55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62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70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FF0000"/>
                          </a:solidFill>
                          <a:effectLst/>
                        </a:rPr>
                        <a:t>80</a:t>
                      </a:r>
                      <a:endParaRPr lang="cs-CZ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/>
                </a:tc>
                <a:extLst>
                  <a:ext uri="{0D108BD9-81ED-4DB2-BD59-A6C34878D82A}">
                    <a16:rowId xmlns:a16="http://schemas.microsoft.com/office/drawing/2014/main" val="2559092605"/>
                  </a:ext>
                </a:extLst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885825" y="3869982"/>
            <a:ext cx="3286125" cy="2166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Pozn.: pro roky 2013-2015 jsou použity údaje ze skutečných průměrných ročních kotací dle </a:t>
            </a:r>
            <a:r>
              <a:rPr lang="cs-CZ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Platts</a:t>
            </a: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pro roky 2016-2018 jsou použity odhady </a:t>
            </a:r>
            <a:r>
              <a:rPr lang="cs-CZ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Raifeissen</a:t>
            </a: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Bank, pro roky 2019-2020 jsou použity odhady </a:t>
            </a:r>
            <a:r>
              <a:rPr lang="cs-CZ" i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McKinsey</a:t>
            </a:r>
            <a:r>
              <a:rPr lang="cs-CZ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VŠCHT.</a:t>
            </a: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744" y="3673475"/>
            <a:ext cx="4057174" cy="2559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4851656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3870" y="188640"/>
            <a:ext cx="7543750" cy="1356099"/>
          </a:xfrm>
        </p:spPr>
        <p:txBody>
          <a:bodyPr>
            <a:normAutofit/>
          </a:bodyPr>
          <a:lstStyle/>
          <a:p>
            <a:r>
              <a:rPr lang="cs-CZ" sz="3600" b="1" dirty="0"/>
              <a:t>Diference cen biopaliv a fosilních paliv</a:t>
            </a:r>
          </a:p>
        </p:txBody>
      </p:sp>
      <p:pic>
        <p:nvPicPr>
          <p:cNvPr id="4" name="obrázek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628800"/>
            <a:ext cx="7886700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3" name="TextovéPole 2"/>
          <p:cNvSpPr txBox="1"/>
          <p:nvPr/>
        </p:nvSpPr>
        <p:spPr>
          <a:xfrm>
            <a:off x="683568" y="5589240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Cena biosložek se obvykle pohybuje nad cenou minerálních složek s tím, že výše cenového rozdílu je odvislá od ceny ropy a výsledků agrárního sektoru.</a:t>
            </a:r>
          </a:p>
        </p:txBody>
      </p:sp>
    </p:spTree>
    <p:extLst>
      <p:ext uri="{BB962C8B-B14F-4D97-AF65-F5344CB8AC3E}">
        <p14:creationId xmlns:p14="http://schemas.microsoft.com/office/powerpoint/2010/main" val="37986976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cs-CZ" sz="4000" b="1" dirty="0"/>
              <a:t>Sazby spotřebních daní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928057"/>
              </p:ext>
            </p:extLst>
          </p:nvPr>
        </p:nvGraphicFramePr>
        <p:xfrm>
          <a:off x="395536" y="1650792"/>
          <a:ext cx="8102727" cy="4384445"/>
        </p:xfrm>
        <a:graphic>
          <a:graphicData uri="http://schemas.openxmlformats.org/drawingml/2006/table">
            <a:tbl>
              <a:tblPr/>
              <a:tblGrid>
                <a:gridCol w="2270582">
                  <a:extLst>
                    <a:ext uri="{9D8B030D-6E8A-4147-A177-3AD203B41FA5}">
                      <a16:colId xmlns:a16="http://schemas.microsoft.com/office/drawing/2014/main" val="2218629697"/>
                    </a:ext>
                  </a:extLst>
                </a:gridCol>
                <a:gridCol w="538904">
                  <a:extLst>
                    <a:ext uri="{9D8B030D-6E8A-4147-A177-3AD203B41FA5}">
                      <a16:colId xmlns:a16="http://schemas.microsoft.com/office/drawing/2014/main" val="2581214902"/>
                    </a:ext>
                  </a:extLst>
                </a:gridCol>
                <a:gridCol w="670637">
                  <a:extLst>
                    <a:ext uri="{9D8B030D-6E8A-4147-A177-3AD203B41FA5}">
                      <a16:colId xmlns:a16="http://schemas.microsoft.com/office/drawing/2014/main" val="1016597805"/>
                    </a:ext>
                  </a:extLst>
                </a:gridCol>
                <a:gridCol w="610758">
                  <a:extLst>
                    <a:ext uri="{9D8B030D-6E8A-4147-A177-3AD203B41FA5}">
                      <a16:colId xmlns:a16="http://schemas.microsoft.com/office/drawing/2014/main" val="3577406042"/>
                    </a:ext>
                  </a:extLst>
                </a:gridCol>
                <a:gridCol w="562856">
                  <a:extLst>
                    <a:ext uri="{9D8B030D-6E8A-4147-A177-3AD203B41FA5}">
                      <a16:colId xmlns:a16="http://schemas.microsoft.com/office/drawing/2014/main" val="1185705542"/>
                    </a:ext>
                  </a:extLst>
                </a:gridCol>
                <a:gridCol w="562856">
                  <a:extLst>
                    <a:ext uri="{9D8B030D-6E8A-4147-A177-3AD203B41FA5}">
                      <a16:colId xmlns:a16="http://schemas.microsoft.com/office/drawing/2014/main" val="2308312298"/>
                    </a:ext>
                  </a:extLst>
                </a:gridCol>
                <a:gridCol w="562856">
                  <a:extLst>
                    <a:ext uri="{9D8B030D-6E8A-4147-A177-3AD203B41FA5}">
                      <a16:colId xmlns:a16="http://schemas.microsoft.com/office/drawing/2014/main" val="2208879906"/>
                    </a:ext>
                  </a:extLst>
                </a:gridCol>
                <a:gridCol w="562856">
                  <a:extLst>
                    <a:ext uri="{9D8B030D-6E8A-4147-A177-3AD203B41FA5}">
                      <a16:colId xmlns:a16="http://schemas.microsoft.com/office/drawing/2014/main" val="2572992873"/>
                    </a:ext>
                  </a:extLst>
                </a:gridCol>
                <a:gridCol w="562856">
                  <a:extLst>
                    <a:ext uri="{9D8B030D-6E8A-4147-A177-3AD203B41FA5}">
                      <a16:colId xmlns:a16="http://schemas.microsoft.com/office/drawing/2014/main" val="3022681708"/>
                    </a:ext>
                  </a:extLst>
                </a:gridCol>
                <a:gridCol w="562856">
                  <a:extLst>
                    <a:ext uri="{9D8B030D-6E8A-4147-A177-3AD203B41FA5}">
                      <a16:colId xmlns:a16="http://schemas.microsoft.com/office/drawing/2014/main" val="2079229840"/>
                    </a:ext>
                  </a:extLst>
                </a:gridCol>
                <a:gridCol w="634710">
                  <a:extLst>
                    <a:ext uri="{9D8B030D-6E8A-4147-A177-3AD203B41FA5}">
                      <a16:colId xmlns:a16="http://schemas.microsoft.com/office/drawing/2014/main" val="3912067600"/>
                    </a:ext>
                  </a:extLst>
                </a:gridCol>
              </a:tblGrid>
              <a:tr h="106393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Spotřební daň jednotlivých druhů motorových paliv 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932585"/>
                  </a:ext>
                </a:extLst>
              </a:tr>
              <a:tr h="3710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18840"/>
                  </a:ext>
                </a:extLst>
              </a:tr>
              <a:tr h="3710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1001329"/>
                  </a:ext>
                </a:extLst>
              </a:tr>
              <a:tr h="3710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981586"/>
                  </a:ext>
                </a:extLst>
              </a:tr>
              <a:tr h="321211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E85 (odpočet vratky SD)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2,61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406050"/>
                  </a:ext>
                </a:extLst>
              </a:tr>
              <a:tr h="38650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BA98/100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5397138"/>
                  </a:ext>
                </a:extLst>
              </a:tr>
              <a:tr h="3710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305243"/>
                  </a:ext>
                </a:extLst>
              </a:tr>
              <a:tr h="3710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570754"/>
                  </a:ext>
                </a:extLst>
              </a:tr>
              <a:tr h="3710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7,665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9,265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429585"/>
                  </a:ext>
                </a:extLst>
              </a:tr>
              <a:tr h="386508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(Kč/l)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4,59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626562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4163195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b="1" dirty="0"/>
              <a:t>Celkový fiskální příjem </a:t>
            </a:r>
            <a:br>
              <a:rPr lang="cs-CZ" sz="3600" b="1" dirty="0"/>
            </a:br>
            <a:r>
              <a:rPr lang="cs-CZ" sz="3600" b="1" dirty="0"/>
              <a:t>z motorových paliv v ČR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083881"/>
              </p:ext>
            </p:extLst>
          </p:nvPr>
        </p:nvGraphicFramePr>
        <p:xfrm>
          <a:off x="598276" y="1556792"/>
          <a:ext cx="78867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Obdélník 4"/>
          <p:cNvSpPr/>
          <p:nvPr/>
        </p:nvSpPr>
        <p:spPr>
          <a:xfrm>
            <a:off x="628650" y="5890817"/>
            <a:ext cx="8263830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Stabilizovaný příjem výběru daní v období 2016-2020 je podmíněn postupným nárůstem ceny ropy a ropných produktů v průběhu tohoto období.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23746426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000" b="1" dirty="0"/>
              <a:t>Závěrečná doporučení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980728"/>
            <a:ext cx="8568952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600" dirty="0"/>
              <a:t>Pro období 2016 – 2020 bylo navrženo celkem 7 (+2) možných variant výpočtů vývoje spotřeby kapalných a plynných pohonných hmot a elektrické energie s komentářem k následujícím oblastem: </a:t>
            </a:r>
          </a:p>
          <a:p>
            <a:pPr indent="-165100"/>
            <a:r>
              <a:rPr lang="cs-CZ" sz="1600" dirty="0"/>
              <a:t>Úspora GHG provázaná s náhradou OZE</a:t>
            </a:r>
          </a:p>
          <a:p>
            <a:pPr indent="-165100"/>
            <a:r>
              <a:rPr lang="cs-CZ" sz="1600" dirty="0"/>
              <a:t>Uplatnění biopaliv 2. generace včetně možností jejich výroby v ČR nebo logistiky dovozu</a:t>
            </a:r>
          </a:p>
          <a:p>
            <a:pPr indent="-165100"/>
            <a:r>
              <a:rPr lang="cs-CZ" sz="1600" dirty="0"/>
              <a:t>Reálné možnosti vozového parku pro uplatnění alternativních paliv (CNG, </a:t>
            </a:r>
            <a:r>
              <a:rPr lang="cs-CZ" sz="1600" dirty="0" err="1"/>
              <a:t>el.en</a:t>
            </a:r>
            <a:r>
              <a:rPr lang="cs-CZ" sz="1600" dirty="0"/>
              <a:t>.)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cs-CZ" sz="2000" b="1" dirty="0">
                <a:solidFill>
                  <a:srgbClr val="FF0000"/>
                </a:solidFill>
              </a:rPr>
              <a:t>OBECNÁ ZJIŠTĚNÍ:</a:t>
            </a:r>
          </a:p>
          <a:p>
            <a:pPr>
              <a:buFont typeface="+mj-lt"/>
              <a:buAutoNum type="arabicParenR"/>
            </a:pPr>
            <a:r>
              <a:rPr lang="cs-CZ" sz="1600" b="1" dirty="0"/>
              <a:t>Motorová paliva pouze s nízkým obsahem biosložky E5 a B7 při současné spotřebě jsou schopna zajistit pouze 6 – 7 % náhrady OZE, resp. 3,5 – 4 % úspory GHG, tedy nelze zajistit plnění 10 % náhrady OZE, resp. 6 % úspory GHG.</a:t>
            </a:r>
          </a:p>
          <a:p>
            <a:pPr>
              <a:buFont typeface="+mj-lt"/>
              <a:buAutoNum type="arabicParenR"/>
            </a:pPr>
            <a:r>
              <a:rPr lang="cs-CZ" sz="1600" b="1" dirty="0"/>
              <a:t>Klíčovou roli vždy bude hrát náhrada biosložek v motorové naftě, resp. uplatnění vysoko koncentrovaných paliv pro vznětové motory (B30, B100), </a:t>
            </a:r>
            <a:r>
              <a:rPr lang="cs-CZ" sz="1600" dirty="0"/>
              <a:t> </a:t>
            </a:r>
            <a:r>
              <a:rPr lang="cs-CZ" sz="1600" b="1" dirty="0"/>
              <a:t>přičemž k vyššímu uplatnění </a:t>
            </a:r>
            <a:r>
              <a:rPr lang="cs-CZ" sz="1600" b="1" dirty="0" err="1"/>
              <a:t>bioethanolu</a:t>
            </a:r>
            <a:r>
              <a:rPr lang="cs-CZ" sz="1600" b="1" dirty="0"/>
              <a:t> dojde přirozeně přechodem z E5 na E10.</a:t>
            </a:r>
          </a:p>
          <a:p>
            <a:pPr>
              <a:buFont typeface="+mj-lt"/>
              <a:buAutoNum type="arabicParenR"/>
            </a:pPr>
            <a:r>
              <a:rPr lang="cs-CZ" sz="1600" b="1" dirty="0"/>
              <a:t>Dosažení úspory GHG 6 % současně s náhradou fosilních motorových paliv 10 % OZE je možné pouze s využitím vysoko koncentrovaných biopaliv a současně s využitím biopaliv 2. generace při výrobě standardních motorových paliv (B7, E5/E10) do 2 % </a:t>
            </a:r>
            <a:r>
              <a:rPr lang="cs-CZ" sz="1600" b="1" dirty="0" err="1"/>
              <a:t>obj</a:t>
            </a:r>
            <a:r>
              <a:rPr lang="cs-CZ" sz="1600" b="1" dirty="0"/>
              <a:t>.</a:t>
            </a:r>
            <a:endParaRPr lang="cs-CZ" sz="1600" dirty="0"/>
          </a:p>
          <a:p>
            <a:pPr>
              <a:buFont typeface="+mj-lt"/>
              <a:buAutoNum type="arabicParenR"/>
            </a:pPr>
            <a:r>
              <a:rPr lang="cs-CZ" sz="1600" b="1" dirty="0"/>
              <a:t>Splnění podmínek úspory GHG emisí ve výši 6 % je při tom pro naplnění legislativy EU rozhodující, tzn., že při jeho dosažení dojde automaticky ke splnění a překročení požadavku na náhradu OZE.</a:t>
            </a:r>
            <a:endParaRPr lang="cs-CZ" sz="1600" dirty="0"/>
          </a:p>
          <a:p>
            <a:pPr marL="0" indent="0" algn="just">
              <a:spcAft>
                <a:spcPts val="1200"/>
              </a:spcAft>
              <a:buNone/>
            </a:pPr>
            <a:r>
              <a:rPr lang="cs-CZ" sz="1600" b="1" dirty="0">
                <a:solidFill>
                  <a:srgbClr val="FF0000"/>
                </a:solidFill>
              </a:rPr>
              <a:t>Stát bude muset rozhodnout o účinné (motivační) formě podpory vysoko koncentrovaných paliv B30/B100 nebo plynných paliv nebo </a:t>
            </a:r>
            <a:r>
              <a:rPr lang="cs-CZ" sz="1600" b="1" dirty="0" err="1">
                <a:solidFill>
                  <a:srgbClr val="FF0000"/>
                </a:solidFill>
              </a:rPr>
              <a:t>elektromobility</a:t>
            </a:r>
            <a:r>
              <a:rPr lang="cs-CZ" sz="1600" b="1" dirty="0">
                <a:solidFill>
                  <a:srgbClr val="FF0000"/>
                </a:solidFill>
              </a:rPr>
              <a:t> </a:t>
            </a:r>
            <a:r>
              <a:rPr lang="cs-CZ" sz="1600" b="1" dirty="0">
                <a:solidFill>
                  <a:srgbClr val="FF0000"/>
                </a:solidFill>
                <a:sym typeface="Wingdings"/>
              </a:rPr>
              <a:t> jinak nelze závazky ČR vůči EU naplnit</a:t>
            </a:r>
            <a:endParaRPr lang="cs-CZ" sz="1600" b="1" dirty="0">
              <a:solidFill>
                <a:srgbClr val="FF0000"/>
              </a:solidFill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7494135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9811" y="1700808"/>
            <a:ext cx="8229600" cy="2938338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008000"/>
                </a:solidFill>
              </a:rPr>
              <a:t>Autoři děkují za vaši pozornost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331759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4000" b="1" dirty="0"/>
              <a:t>NAP OZE – doprava: aktualizace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761844" cy="5531501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cs-CZ" sz="2000" dirty="0"/>
              <a:t>Příprava základních podkladů pro aktualizaci NAP OZE v oblasti dopravy zahrnovala:</a:t>
            </a:r>
          </a:p>
          <a:p>
            <a:pPr lvl="0"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Analýzu vstupních dat </a:t>
            </a:r>
            <a:r>
              <a:rPr lang="cs-CZ" sz="2000" dirty="0"/>
              <a:t>týkajících se OZE v dopravě uváděných v různých programech schválených resortními ministerstvy.</a:t>
            </a:r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Na základě dostupných informací </a:t>
            </a:r>
            <a:r>
              <a:rPr lang="cs-CZ" sz="2000" dirty="0">
                <a:solidFill>
                  <a:srgbClr val="FF0000"/>
                </a:solidFill>
              </a:rPr>
              <a:t>provedení predikce spotřeby kapalných </a:t>
            </a:r>
            <a:br>
              <a:rPr lang="cs-CZ" sz="2000" dirty="0">
                <a:solidFill>
                  <a:srgbClr val="FF0000"/>
                </a:solidFill>
              </a:rPr>
            </a:br>
            <a:r>
              <a:rPr lang="cs-CZ" sz="2000" dirty="0">
                <a:solidFill>
                  <a:srgbClr val="FF0000"/>
                </a:solidFill>
              </a:rPr>
              <a:t>a plynných pohonných hmot a elektrické energie v dopravě </a:t>
            </a:r>
            <a:r>
              <a:rPr lang="cs-CZ" sz="2000" dirty="0"/>
              <a:t>v ČR pro období </a:t>
            </a:r>
            <a:br>
              <a:rPr lang="cs-CZ" sz="2000" dirty="0"/>
            </a:br>
            <a:r>
              <a:rPr lang="cs-CZ" sz="2000" dirty="0"/>
              <a:t>2016 – 2020.</a:t>
            </a:r>
          </a:p>
          <a:p>
            <a:pPr lvl="0"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cs-CZ" sz="2000" dirty="0"/>
              <a:t>Návrh variantních řešení pro </a:t>
            </a:r>
            <a:r>
              <a:rPr lang="cs-CZ" sz="2000" dirty="0">
                <a:solidFill>
                  <a:srgbClr val="FF0000"/>
                </a:solidFill>
              </a:rPr>
              <a:t>splnění závazku náhrady fosilních paliv v dopravě </a:t>
            </a:r>
            <a:r>
              <a:rPr lang="cs-CZ" sz="2000" dirty="0"/>
              <a:t>pro období 2016–2020 s využitím OZE (kombinace nízko- a vysoko </a:t>
            </a:r>
            <a:r>
              <a:rPr lang="cs-CZ" sz="2000" dirty="0" err="1"/>
              <a:t>koncentro-vaných</a:t>
            </a:r>
            <a:r>
              <a:rPr lang="cs-CZ" sz="2000" dirty="0"/>
              <a:t> motorových paliv, biopaliv 2. generace a elektrické energie z OZE).</a:t>
            </a:r>
          </a:p>
          <a:p>
            <a:pPr lvl="0">
              <a:spcBef>
                <a:spcPts val="600"/>
              </a:spcBef>
              <a:buFont typeface="+mj-lt"/>
              <a:buAutoNum type="arabicPeriod"/>
            </a:pPr>
            <a:r>
              <a:rPr lang="cs-CZ" sz="2000" dirty="0"/>
              <a:t>Posouzení možností </a:t>
            </a:r>
            <a:r>
              <a:rPr lang="cs-CZ" sz="2000" dirty="0">
                <a:solidFill>
                  <a:srgbClr val="FF0000"/>
                </a:solidFill>
              </a:rPr>
              <a:t>splnění parametrů udržitelnosti a závazku úspor GHG v dopravě</a:t>
            </a:r>
            <a:r>
              <a:rPr lang="cs-CZ" sz="2000" dirty="0"/>
              <a:t> pro navržené varianty NAP OZE se zohledněním příspěvku i dalších alternativních paliv, zejména zemního plynu a LPG.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+mj-lt"/>
              <a:buAutoNum type="arabicPeriod"/>
            </a:pPr>
            <a:r>
              <a:rPr lang="cs-CZ" sz="2000" dirty="0">
                <a:solidFill>
                  <a:srgbClr val="FF0000"/>
                </a:solidFill>
              </a:rPr>
              <a:t>Předběžnou kvantifikaci finančních dopadů </a:t>
            </a:r>
            <a:r>
              <a:rPr lang="cs-CZ" sz="2000" dirty="0"/>
              <a:t>navržených variant NAP OZE </a:t>
            </a:r>
            <a:br>
              <a:rPr lang="cs-CZ" sz="2000" dirty="0"/>
            </a:br>
            <a:r>
              <a:rPr lang="cs-CZ" sz="2000" dirty="0"/>
              <a:t>v dopravě na fiskální politiku státu.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000" i="1" dirty="0"/>
              <a:t>Podklady byly zpracovány na základě smluvního vztahu mezi ČAPPO a VŠCHT Praha, gestorem podkladů pro MPO je ČAPPO.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027375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435280" cy="1066130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00"/>
                </a:solidFill>
              </a:rPr>
              <a:t>1. Analýza vstupních dat OZE v dopravě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179512" y="1398786"/>
            <a:ext cx="8712968" cy="5270574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cs-CZ" sz="2900" dirty="0"/>
              <a:t>Analyzovány byly následující dokumenty:</a:t>
            </a:r>
          </a:p>
          <a:p>
            <a:pPr marL="177800" lvl="0" indent="-177800">
              <a:spcBef>
                <a:spcPts val="600"/>
              </a:spcBef>
            </a:pPr>
            <a:r>
              <a:rPr lang="cs-CZ" sz="2900" u="sng" dirty="0"/>
              <a:t>Národní akční plán ČR pro energii z obnovitelných zdrojů. MPO ČR, srpen 2012</a:t>
            </a:r>
            <a:endParaRPr lang="cs-CZ" sz="2900" dirty="0"/>
          </a:p>
          <a:p>
            <a:pPr marL="177800" lvl="0" indent="-177800">
              <a:spcBef>
                <a:spcPts val="600"/>
              </a:spcBef>
            </a:pPr>
            <a:r>
              <a:rPr lang="cs-CZ" sz="2900" u="sng" dirty="0"/>
              <a:t>Národní akční plán čisté mobility (NAP ČM). MPO ČR, říjen 2015</a:t>
            </a:r>
            <a:endParaRPr lang="cs-CZ" sz="2900" dirty="0"/>
          </a:p>
          <a:p>
            <a:pPr marL="177800" lvl="0" indent="-177800">
              <a:spcBef>
                <a:spcPts val="600"/>
              </a:spcBef>
            </a:pPr>
            <a:r>
              <a:rPr lang="cs-CZ" sz="2900" u="sng" dirty="0"/>
              <a:t>Obnovitelné zdroje energie v roce 2014. Výsledky statistického zjišťování. Oddělení analýz a datové podpory koncepcí. MPO ČR, leden 2016</a:t>
            </a:r>
            <a:endParaRPr lang="cs-CZ" sz="2900" dirty="0"/>
          </a:p>
          <a:p>
            <a:pPr marL="177800" lvl="0" indent="-177800">
              <a:spcBef>
                <a:spcPts val="600"/>
              </a:spcBef>
            </a:pPr>
            <a:r>
              <a:rPr lang="cs-CZ" sz="2900" u="sng" dirty="0"/>
              <a:t>Ročenka dopravy České republiky 2014. MD ČR, 2015</a:t>
            </a:r>
            <a:endParaRPr lang="cs-CZ" sz="2900" dirty="0"/>
          </a:p>
          <a:p>
            <a:pPr marL="177800" lvl="0" indent="-177800">
              <a:spcBef>
                <a:spcPts val="600"/>
              </a:spcBef>
            </a:pPr>
            <a:r>
              <a:rPr lang="cs-CZ" sz="2900" u="sng" dirty="0"/>
              <a:t>Střednědobá strategie (do roku 2020) zlepšení kvality ovzduší v ČR. MŽP ČR, 2015</a:t>
            </a:r>
            <a:endParaRPr lang="cs-CZ" sz="2900" dirty="0"/>
          </a:p>
          <a:p>
            <a:pPr marL="177800" lvl="0" indent="-177800">
              <a:spcBef>
                <a:spcPts val="600"/>
              </a:spcBef>
            </a:pPr>
            <a:r>
              <a:rPr lang="cs-CZ" sz="2900" u="sng" dirty="0"/>
              <a:t>Národní program snižování emisí ČR. MŽP ČR, Praha, 2015</a:t>
            </a:r>
            <a:endParaRPr lang="cs-CZ" sz="2900" dirty="0"/>
          </a:p>
          <a:p>
            <a:pPr marL="177800" lvl="0" indent="-177800">
              <a:spcBef>
                <a:spcPts val="600"/>
              </a:spcBef>
            </a:pPr>
            <a:r>
              <a:rPr lang="cs-CZ" sz="2900" u="sng" dirty="0"/>
              <a:t>Dopravní politika ČR pro období 2014-2020 s výhledem do r. 2050. MD ČR, duben 2013</a:t>
            </a:r>
            <a:endParaRPr lang="cs-CZ" sz="2900" dirty="0"/>
          </a:p>
          <a:p>
            <a:pPr marL="177800" lvl="0" indent="-177800">
              <a:spcBef>
                <a:spcPts val="600"/>
              </a:spcBef>
            </a:pPr>
            <a:r>
              <a:rPr lang="cs-CZ" sz="2900" u="sng" dirty="0"/>
              <a:t>Víceletý program podpory dalšího uplatnění udržitelných biopaliv v dopravě na období 2015-2020 (VPPUB). </a:t>
            </a:r>
            <a:r>
              <a:rPr lang="cs-CZ" sz="2900" u="sng" dirty="0" err="1"/>
              <a:t>MZe</a:t>
            </a:r>
            <a:r>
              <a:rPr lang="cs-CZ" sz="2900" u="sng" dirty="0"/>
              <a:t> ČR, 2014</a:t>
            </a:r>
            <a:endParaRPr lang="cs-CZ" sz="2900" dirty="0"/>
          </a:p>
          <a:p>
            <a:pPr marL="0" indent="0">
              <a:buNone/>
            </a:pPr>
            <a:endParaRPr lang="cs-CZ" sz="2900" dirty="0"/>
          </a:p>
          <a:p>
            <a:pPr marL="0" indent="0" algn="just">
              <a:buNone/>
            </a:pPr>
            <a:r>
              <a:rPr lang="cs-CZ" dirty="0">
                <a:solidFill>
                  <a:srgbClr val="FF0000"/>
                </a:solidFill>
              </a:rPr>
              <a:t>Lze konstatovat, že dostupné strategie, programy a studie obsahují data týkající se spotřeby pohonných hmot v dopravě, včetně biopaliv a plynných paliv a el. energie jsou značně nekonzistentní </a:t>
            </a:r>
            <a:r>
              <a:rPr lang="cs-CZ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cs-CZ" dirty="0">
                <a:solidFill>
                  <a:srgbClr val="FF0000"/>
                </a:solidFill>
              </a:rPr>
              <a:t> rozpor s daty uvedenými v EUROSTAT SHARES.</a:t>
            </a:r>
          </a:p>
          <a:p>
            <a:pPr marL="0" indent="0" algn="just">
              <a:buNone/>
            </a:pPr>
            <a:r>
              <a:rPr lang="cs-CZ" dirty="0">
                <a:solidFill>
                  <a:srgbClr val="FF0000"/>
                </a:solidFill>
              </a:rPr>
              <a:t>Pro účely studie byla využita statistická data z předchozího období (byť údaje celních statistik a MPO ČR se rozcházejí), data z NAP ČM a VPPUB a expertní odhad vývoje spotřeby BA a NM konzultovaný s ČAPPO.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74807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00"/>
                </a:solidFill>
              </a:rPr>
              <a:t>2. Predikce spotřeby pohonných hmot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200" dirty="0"/>
              <a:t>Základní aspekty vývoje celkové spotřeby jednotlivých druhů pohonných hmot v dopravě v období 2016 – 2020.</a:t>
            </a:r>
          </a:p>
          <a:p>
            <a:pPr marL="0" indent="0">
              <a:buNone/>
            </a:pPr>
            <a:endParaRPr lang="cs-CZ" sz="22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80627"/>
              </p:ext>
            </p:extLst>
          </p:nvPr>
        </p:nvGraphicFramePr>
        <p:xfrm>
          <a:off x="719571" y="2996952"/>
          <a:ext cx="7704857" cy="2952330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8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44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685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Komodita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Meziroční index růstu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Podíl v r. 2020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Poznámka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BA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0,987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22 %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mírný pokles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NM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0,997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68 %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mírný pokles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LPG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1,02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1,7 %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mírný růst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CNG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1,15 – 1,20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1,3 %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výraznější růst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Elektřina v dopravě 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1,02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max. 3%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mírný růst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25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Elektřina v silniční dopravě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1,25 – 1,80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výrazný růst</a:t>
                      </a:r>
                      <a:endParaRPr lang="cs-CZ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1952841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008000"/>
                </a:solidFill>
              </a:rPr>
              <a:t>2. Predikce spotřeby pohonných hmot (2)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484784"/>
            <a:ext cx="4608512" cy="263035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9952" y="4221088"/>
            <a:ext cx="4740228" cy="2239058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179512" y="5026287"/>
            <a:ext cx="3888432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1700" b="1" dirty="0">
                <a:solidFill>
                  <a:srgbClr val="9900FF"/>
                </a:solidFill>
              </a:rPr>
              <a:t>CNG/LNG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9900FF"/>
                </a:solidFill>
              </a:rPr>
              <a:t>vývoj spotřeby NAP ČM (var. 1, 2, 3)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9900FF"/>
                </a:solidFill>
              </a:rPr>
              <a:t>meziroční nárůst spotřeby 14 mil. m</a:t>
            </a:r>
            <a:r>
              <a:rPr lang="cs-CZ" sz="1700" baseline="30000" dirty="0">
                <a:solidFill>
                  <a:srgbClr val="9900FF"/>
                </a:solidFill>
              </a:rPr>
              <a:t>3</a:t>
            </a:r>
            <a:r>
              <a:rPr lang="cs-CZ" sz="1700" dirty="0">
                <a:solidFill>
                  <a:srgbClr val="9900FF"/>
                </a:solidFill>
              </a:rPr>
              <a:t> 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9900FF"/>
                </a:solidFill>
              </a:rPr>
              <a:t>r. 2020 cca 50 000 vozidel na CNG/LNG </a:t>
            </a:r>
          </a:p>
        </p:txBody>
      </p:sp>
      <p:sp>
        <p:nvSpPr>
          <p:cNvPr id="9" name="Obdélník 8"/>
          <p:cNvSpPr/>
          <p:nvPr/>
        </p:nvSpPr>
        <p:spPr>
          <a:xfrm>
            <a:off x="5076056" y="2085816"/>
            <a:ext cx="38884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1700" b="1" dirty="0">
                <a:solidFill>
                  <a:srgbClr val="70AC2E"/>
                </a:solidFill>
              </a:rPr>
              <a:t>ELEKTRICKÁ ENERGIE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70AC2E"/>
                </a:solidFill>
              </a:rPr>
              <a:t>vývoj spotřeby NAP ČM (výchozí scénář)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70AC2E"/>
                </a:solidFill>
              </a:rPr>
              <a:t>90 % spotřeby v mimo silniční dopravě</a:t>
            </a:r>
          </a:p>
          <a:p>
            <a:pPr marL="177800" indent="-177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700" dirty="0">
                <a:solidFill>
                  <a:srgbClr val="70AC2E"/>
                </a:solidFill>
              </a:rPr>
              <a:t>r. 2020 cca 6 000 e-OA, 200 e-BUS, </a:t>
            </a:r>
            <a:br>
              <a:rPr lang="cs-CZ" sz="1700" dirty="0">
                <a:solidFill>
                  <a:srgbClr val="70AC2E"/>
                </a:solidFill>
              </a:rPr>
            </a:br>
            <a:r>
              <a:rPr lang="cs-CZ" sz="1700" dirty="0">
                <a:solidFill>
                  <a:srgbClr val="70AC2E"/>
                </a:solidFill>
              </a:rPr>
              <a:t>11 000 e-MOTO </a:t>
            </a:r>
          </a:p>
        </p:txBody>
      </p:sp>
    </p:spTree>
    <p:extLst>
      <p:ext uri="{BB962C8B-B14F-4D97-AF65-F5344CB8AC3E}">
        <p14:creationId xmlns:p14="http://schemas.microsoft.com/office/powerpoint/2010/main" val="848982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0070C0"/>
                </a:solidFill>
              </a:rPr>
              <a:t>Výpočetní model NAP_OZE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6" name="Zástupný symbol pro obsah 3"/>
          <p:cNvSpPr>
            <a:spLocks noGrp="1"/>
          </p:cNvSpPr>
          <p:nvPr>
            <p:ph idx="1"/>
          </p:nvPr>
        </p:nvSpPr>
        <p:spPr>
          <a:xfrm>
            <a:off x="395536" y="2560638"/>
            <a:ext cx="8229600" cy="4108722"/>
          </a:xfrm>
        </p:spPr>
        <p:txBody>
          <a:bodyPr>
            <a:normAutofit fontScale="70000" lnSpcReduction="20000"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cs-CZ" u="sng" dirty="0"/>
              <a:t>Výstupy modelového výpočtu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předpokládaná spotřeba jednotlivých druhů motorových paliv s </a:t>
            </a:r>
            <a:r>
              <a:rPr lang="cs-CZ" b="1" dirty="0">
                <a:solidFill>
                  <a:srgbClr val="FF0000"/>
                </a:solidFill>
              </a:rPr>
              <a:t>nízkým (</a:t>
            </a:r>
            <a:r>
              <a:rPr lang="cs-CZ" b="1" i="1" dirty="0">
                <a:solidFill>
                  <a:srgbClr val="FF0000"/>
                </a:solidFill>
              </a:rPr>
              <a:t>E0, E5, E10, BA98/100, B0, B7</a:t>
            </a:r>
            <a:r>
              <a:rPr lang="cs-CZ" b="1" dirty="0">
                <a:solidFill>
                  <a:srgbClr val="FF0000"/>
                </a:solidFill>
              </a:rPr>
              <a:t>)</a:t>
            </a:r>
            <a:r>
              <a:rPr lang="cs-CZ" dirty="0"/>
              <a:t> a s </a:t>
            </a:r>
            <a:r>
              <a:rPr lang="cs-CZ" b="1" dirty="0">
                <a:solidFill>
                  <a:srgbClr val="0000FF"/>
                </a:solidFill>
              </a:rPr>
              <a:t>vysokým (</a:t>
            </a:r>
            <a:r>
              <a:rPr lang="cs-CZ" b="1" i="1" dirty="0">
                <a:solidFill>
                  <a:srgbClr val="0000FF"/>
                </a:solidFill>
              </a:rPr>
              <a:t>E85, B30, B100</a:t>
            </a:r>
            <a:r>
              <a:rPr lang="cs-CZ" b="1" dirty="0">
                <a:solidFill>
                  <a:srgbClr val="0000FF"/>
                </a:solidFill>
              </a:rPr>
              <a:t>)</a:t>
            </a:r>
            <a:r>
              <a:rPr lang="cs-CZ" dirty="0"/>
              <a:t> obsahem složek </a:t>
            </a:r>
            <a:r>
              <a:rPr lang="cs-CZ" b="1" dirty="0">
                <a:solidFill>
                  <a:srgbClr val="008000"/>
                </a:solidFill>
              </a:rPr>
              <a:t>OZE (</a:t>
            </a:r>
            <a:r>
              <a:rPr lang="cs-CZ" b="1" i="1" dirty="0" err="1">
                <a:solidFill>
                  <a:srgbClr val="008000"/>
                </a:solidFill>
              </a:rPr>
              <a:t>bioEtOH</a:t>
            </a:r>
            <a:r>
              <a:rPr lang="cs-CZ" b="1" i="1" dirty="0">
                <a:solidFill>
                  <a:srgbClr val="008000"/>
                </a:solidFill>
              </a:rPr>
              <a:t>, ETBE, MEŘO, FAME-UCOME, HVO, FT diesel, bioCH</a:t>
            </a:r>
            <a:r>
              <a:rPr lang="cs-CZ" b="1" i="1" baseline="-25000" dirty="0">
                <a:solidFill>
                  <a:srgbClr val="008000"/>
                </a:solidFill>
              </a:rPr>
              <a:t>4 </a:t>
            </a:r>
            <a:r>
              <a:rPr lang="cs-CZ" b="1" i="1" dirty="0">
                <a:solidFill>
                  <a:srgbClr val="008000"/>
                </a:solidFill>
              </a:rPr>
              <a:t>, biovodík, elektřina z OZE</a:t>
            </a:r>
            <a:r>
              <a:rPr lang="cs-CZ" b="1" dirty="0">
                <a:solidFill>
                  <a:srgbClr val="008000"/>
                </a:solidFill>
              </a:rPr>
              <a:t>),</a:t>
            </a:r>
          </a:p>
          <a:p>
            <a:pPr lvl="0"/>
            <a:r>
              <a:rPr lang="cs-CZ" dirty="0"/>
              <a:t>spotřeba energie (PJ, </a:t>
            </a:r>
            <a:r>
              <a:rPr lang="cs-CZ" dirty="0" err="1"/>
              <a:t>ktoe</a:t>
            </a:r>
            <a:r>
              <a:rPr lang="cs-CZ" dirty="0"/>
              <a:t>) v dopravě včetně složek OZE a elektřiny,</a:t>
            </a:r>
          </a:p>
          <a:p>
            <a:pPr lvl="0"/>
            <a:r>
              <a:rPr lang="cs-CZ" dirty="0"/>
              <a:t>výpočet celkové náhrady OZE,</a:t>
            </a:r>
          </a:p>
          <a:p>
            <a:pPr lvl="0"/>
            <a:r>
              <a:rPr lang="cs-CZ" dirty="0"/>
              <a:t>výpočet průměrného GHG emisního faktoru (g CO</a:t>
            </a:r>
            <a:r>
              <a:rPr lang="cs-CZ" baseline="-25000" dirty="0"/>
              <a:t>2</a:t>
            </a:r>
            <a:r>
              <a:rPr lang="cs-CZ" dirty="0"/>
              <a:t>/MJ) paliva,</a:t>
            </a:r>
          </a:p>
          <a:p>
            <a:pPr lvl="0"/>
            <a:r>
              <a:rPr lang="cs-CZ" dirty="0"/>
              <a:t>výpočet celkové úspory GHG plynů, </a:t>
            </a:r>
          </a:p>
          <a:p>
            <a:pPr lvl="0"/>
            <a:r>
              <a:rPr lang="cs-CZ" dirty="0"/>
              <a:t>spotřeba jednotlivých kapalných a plynných složek OZE,</a:t>
            </a:r>
          </a:p>
          <a:p>
            <a:pPr lvl="0"/>
            <a:r>
              <a:rPr lang="cs-CZ" dirty="0"/>
              <a:t>fiskální dopady = spotřební daň/DPH (mil. Kč) z pohonných hmot.</a:t>
            </a:r>
          </a:p>
        </p:txBody>
      </p:sp>
      <p:sp>
        <p:nvSpPr>
          <p:cNvPr id="7" name="Zástupný symbol pro obsah 3"/>
          <p:cNvSpPr txBox="1">
            <a:spLocks/>
          </p:cNvSpPr>
          <p:nvPr/>
        </p:nvSpPr>
        <p:spPr>
          <a:xfrm>
            <a:off x="457200" y="1417638"/>
            <a:ext cx="8229600" cy="107667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cs-CZ" sz="2200">
                <a:solidFill>
                  <a:srgbClr val="FF0000"/>
                </a:solidFill>
              </a:rPr>
              <a:t>Pro účely výpočtu náhrady OZE a úspory GHG v sektoru dopravy v ČR byl vytvořen v prostředí MS Excel jednoduchý lineární výpočetní model NAP_OZE.</a:t>
            </a:r>
            <a:endParaRPr lang="cs-CZ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928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rgbClr val="C00000"/>
                </a:solidFill>
              </a:rPr>
              <a:t>3.+ 4. Náhrada OZE + úspora GHG (1)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79063" y="1340768"/>
            <a:ext cx="8352928" cy="5112568"/>
          </a:xfrm>
        </p:spPr>
        <p:txBody>
          <a:bodyPr>
            <a:normAutofit/>
          </a:bodyPr>
          <a:lstStyle/>
          <a:p>
            <a:pPr lvl="0"/>
            <a:r>
              <a:rPr lang="cs-CZ" sz="2000" dirty="0"/>
              <a:t>Primárně byla hledána optimální skladba pohonných hmot tak, aby byl splněn závazek ČR pro r. 2020: </a:t>
            </a:r>
            <a:r>
              <a:rPr lang="cs-CZ" sz="2000" b="1" dirty="0">
                <a:solidFill>
                  <a:srgbClr val="FF0000"/>
                </a:solidFill>
              </a:rPr>
              <a:t>úspora GHG 6% a náhrada OZE 10%, při současném splnění podmínky max. podílu OZE-1.G 7% a indikativní podmínky podílu tzv. vyspělých paliv 0,5%</a:t>
            </a:r>
          </a:p>
          <a:p>
            <a:pPr lvl="0"/>
            <a:r>
              <a:rPr lang="cs-CZ" sz="2000" dirty="0"/>
              <a:t>Následovaly variantní výpočty skladby pohonných hmot pro období </a:t>
            </a:r>
            <a:br>
              <a:rPr lang="cs-CZ" sz="2000" dirty="0"/>
            </a:br>
            <a:r>
              <a:rPr lang="cs-CZ" sz="2000" dirty="0"/>
              <a:t>2016-2019 tak, aby byl </a:t>
            </a:r>
            <a:r>
              <a:rPr lang="cs-CZ" sz="2000" b="1" dirty="0">
                <a:solidFill>
                  <a:srgbClr val="FF0000"/>
                </a:solidFill>
              </a:rPr>
              <a:t>od r. 2017 plněn limit úspory GHG 3,5% nebo 4%</a:t>
            </a:r>
          </a:p>
          <a:p>
            <a:pPr lvl="0"/>
            <a:r>
              <a:rPr lang="cs-CZ" sz="2000" dirty="0"/>
              <a:t>Bylo optimalizováno především:</a:t>
            </a:r>
          </a:p>
          <a:p>
            <a:pPr marL="895350" lvl="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minimální množství vysoko koncentrovaných paliv (B30, B100),</a:t>
            </a:r>
          </a:p>
          <a:p>
            <a:pPr marL="895350" lvl="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rgbClr val="FF0000"/>
                </a:solidFill>
              </a:rPr>
              <a:t>minimální množství biopaliv (alternativních paliv) 2. generace</a:t>
            </a:r>
          </a:p>
          <a:p>
            <a:r>
              <a:rPr lang="cs-CZ" sz="2000" dirty="0"/>
              <a:t>Ostatní základní premisy variantních výpočtů:</a:t>
            </a:r>
          </a:p>
          <a:p>
            <a:pPr marL="895350" lvl="1" indent="-355600">
              <a:buFont typeface="Wingdings" panose="05000000000000000000" pitchFamily="2" charset="2"/>
              <a:buChar char="Ø"/>
            </a:pPr>
            <a:r>
              <a:rPr lang="cs-CZ" sz="2000" dirty="0"/>
              <a:t>výrazné utlumení prodeje E85,</a:t>
            </a:r>
          </a:p>
          <a:p>
            <a:pPr marL="895350" lvl="1" indent="-355600">
              <a:buFont typeface="Wingdings" panose="05000000000000000000" pitchFamily="2" charset="2"/>
              <a:buChar char="Ø"/>
            </a:pPr>
            <a:r>
              <a:rPr lang="cs-CZ" sz="2000" dirty="0"/>
              <a:t>nepředpokládá se přídavek FAME 2.G do paliv B30 a B100,</a:t>
            </a:r>
          </a:p>
          <a:p>
            <a:pPr marL="895350" lvl="1" indent="-355600">
              <a:buFont typeface="Wingdings" panose="05000000000000000000" pitchFamily="2" charset="2"/>
              <a:buChar char="Ø"/>
            </a:pPr>
            <a:r>
              <a:rPr lang="cs-CZ" sz="2000" dirty="0"/>
              <a:t>biopaliva 2.G (HVO, </a:t>
            </a:r>
            <a:r>
              <a:rPr lang="cs-CZ" sz="2000" dirty="0" err="1"/>
              <a:t>bioEtOH</a:t>
            </a:r>
            <a:r>
              <a:rPr lang="cs-CZ" sz="2000" dirty="0"/>
              <a:t>) bude nutno zajistit dovozem,</a:t>
            </a:r>
          </a:p>
          <a:p>
            <a:pPr marL="895350" lvl="1" indent="-355600">
              <a:buFont typeface="Wingdings" panose="05000000000000000000" pitchFamily="2" charset="2"/>
              <a:buChar char="Ø"/>
            </a:pPr>
            <a:r>
              <a:rPr lang="cs-CZ" sz="2000" dirty="0"/>
              <a:t>minimální prodej PH bez biosložek (E0, B0) + stabilní prodej BA98/100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85681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93499"/>
            <a:ext cx="7886700" cy="742107"/>
          </a:xfrm>
        </p:spPr>
        <p:txBody>
          <a:bodyPr>
            <a:normAutofit/>
          </a:bodyPr>
          <a:lstStyle/>
          <a:p>
            <a:pPr algn="ctr"/>
            <a:r>
              <a:rPr lang="cs-CZ" sz="3400" b="1" dirty="0"/>
              <a:t>Vztah mezi úsporou GHG a náhradou OZE</a:t>
            </a:r>
            <a:endParaRPr lang="en-US" sz="3400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132854"/>
            <a:ext cx="4325696" cy="446424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2343526"/>
            <a:ext cx="2257187" cy="404289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116632"/>
            <a:ext cx="1056988" cy="598552"/>
          </a:xfrm>
          <a:prstGeom prst="rect">
            <a:avLst/>
          </a:prstGeom>
          <a:effectLst>
            <a:softEdge rad="63500"/>
          </a:effectLst>
        </p:spPr>
      </p:pic>
      <p:sp>
        <p:nvSpPr>
          <p:cNvPr id="3" name="Obdélník 2"/>
          <p:cNvSpPr/>
          <p:nvPr/>
        </p:nvSpPr>
        <p:spPr>
          <a:xfrm>
            <a:off x="491982" y="1269288"/>
            <a:ext cx="79928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b="1" dirty="0">
                <a:solidFill>
                  <a:srgbClr val="FF0000"/>
                </a:solidFill>
              </a:rPr>
              <a:t>Determinujícím faktorem je vždy úspora GHG, pokud dojde ke splnění tohoto parametru, splní se rovněž i parametr náhrady OZE</a:t>
            </a:r>
          </a:p>
        </p:txBody>
      </p:sp>
    </p:spTree>
    <p:extLst>
      <p:ext uri="{BB962C8B-B14F-4D97-AF65-F5344CB8AC3E}">
        <p14:creationId xmlns:p14="http://schemas.microsoft.com/office/powerpoint/2010/main" val="240047430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1932</Words>
  <Application>Microsoft Office PowerPoint</Application>
  <PresentationFormat>Předvádění na obrazovce (4:3)</PresentationFormat>
  <Paragraphs>674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Times New Roman</vt:lpstr>
      <vt:lpstr>Wingdings</vt:lpstr>
      <vt:lpstr>Motiv systému Office</vt:lpstr>
      <vt:lpstr>Plnění cílů stanovených EU v oblasti emisí a uplatnění OZE v dopravě  Národní akční plán pro obnovitelné  zdroje energie v dopravě </vt:lpstr>
      <vt:lpstr>NAP OZE pro ČR</vt:lpstr>
      <vt:lpstr>NAP OZE – doprava: aktualizace</vt:lpstr>
      <vt:lpstr>1. Analýza vstupních dat OZE v dopravě</vt:lpstr>
      <vt:lpstr>2. Predikce spotřeby pohonných hmot (1)</vt:lpstr>
      <vt:lpstr>2. Predikce spotřeby pohonných hmot (2)</vt:lpstr>
      <vt:lpstr>Výpočetní model NAP_OZE</vt:lpstr>
      <vt:lpstr>3.+ 4. Náhrada OZE + úspora GHG (1)</vt:lpstr>
      <vt:lpstr>Vztah mezi úsporou GHG a náhradou OZE</vt:lpstr>
      <vt:lpstr>Spotřeba biopaliv a nOZE / úGHG</vt:lpstr>
      <vt:lpstr>Variantní výpočet NAP_OZE r. 2020 (1)</vt:lpstr>
      <vt:lpstr>Variantní výpočet NAP_OZE r. 2020 (2)</vt:lpstr>
      <vt:lpstr>Variantní výpočet NAP_OZE r. 2020 (3)</vt:lpstr>
      <vt:lpstr>Variantní výpočet NAP_OZE r. 2020 (4)</vt:lpstr>
      <vt:lpstr>3.+ 4. Náhrada OZE + úspora GHG (2)</vt:lpstr>
      <vt:lpstr>Prezentace aplikace PowerPoint</vt:lpstr>
      <vt:lpstr>Prezentace aplikace PowerPoint</vt:lpstr>
      <vt:lpstr>Prezentace aplikace PowerPoint</vt:lpstr>
      <vt:lpstr>Vliv plynných paliv a el. en. na nOZE / úGHG</vt:lpstr>
      <vt:lpstr>Vývoj ceny ropy</vt:lpstr>
      <vt:lpstr>Diference cen biopaliv a fosilních paliv</vt:lpstr>
      <vt:lpstr>Sazby spotřebních daní</vt:lpstr>
      <vt:lpstr>Celkový fiskální příjem  z motorových paliv v ČR</vt:lpstr>
      <vt:lpstr>Závěrečná doporučení</vt:lpstr>
      <vt:lpstr>Autoři děkují za vaši pozornost</vt:lpstr>
    </vt:vector>
  </TitlesOfParts>
  <Company>VSCHT Praha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Národní akční plán pro obnovitelné zdroje energie</dc:title>
  <dc:creator>Pospisil Milan</dc:creator>
  <cp:lastModifiedBy>Milan Pospíšil</cp:lastModifiedBy>
  <cp:revision>64</cp:revision>
  <dcterms:created xsi:type="dcterms:W3CDTF">2016-04-26T06:06:18Z</dcterms:created>
  <dcterms:modified xsi:type="dcterms:W3CDTF">2016-10-30T17:13:07Z</dcterms:modified>
</cp:coreProperties>
</file>