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011" r:id="rId2"/>
    <p:sldMasterId id="2147484032" r:id="rId3"/>
    <p:sldMasterId id="2147484053" r:id="rId4"/>
  </p:sldMasterIdLst>
  <p:notesMasterIdLst>
    <p:notesMasterId r:id="rId27"/>
  </p:notesMasterIdLst>
  <p:handoutMasterIdLst>
    <p:handoutMasterId r:id="rId28"/>
  </p:handoutMasterIdLst>
  <p:sldIdLst>
    <p:sldId id="2427" r:id="rId5"/>
    <p:sldId id="2396" r:id="rId6"/>
    <p:sldId id="2753" r:id="rId7"/>
    <p:sldId id="2788" r:id="rId8"/>
    <p:sldId id="2796" r:id="rId9"/>
    <p:sldId id="2736" r:id="rId10"/>
    <p:sldId id="2789" r:id="rId11"/>
    <p:sldId id="2790" r:id="rId12"/>
    <p:sldId id="2793" r:id="rId13"/>
    <p:sldId id="2754" r:id="rId14"/>
    <p:sldId id="2798" r:id="rId15"/>
    <p:sldId id="2800" r:id="rId16"/>
    <p:sldId id="2799" r:id="rId17"/>
    <p:sldId id="2747" r:id="rId18"/>
    <p:sldId id="2801" r:id="rId19"/>
    <p:sldId id="2745" r:id="rId20"/>
    <p:sldId id="2742" r:id="rId21"/>
    <p:sldId id="2802" r:id="rId22"/>
    <p:sldId id="2803" r:id="rId23"/>
    <p:sldId id="2776" r:id="rId24"/>
    <p:sldId id="2762" r:id="rId25"/>
    <p:sldId id="2804" r:id="rId26"/>
  </p:sldIdLst>
  <p:sldSz cx="9144000" cy="5143500" type="screen16x9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C8"/>
    <a:srgbClr val="A1AF00"/>
    <a:srgbClr val="004186"/>
    <a:srgbClr val="CDC300"/>
    <a:srgbClr val="FFE5E5"/>
    <a:srgbClr val="FFFFCC"/>
    <a:srgbClr val="E46C0A"/>
    <a:srgbClr val="C7D600"/>
    <a:srgbClr val="003164"/>
    <a:srgbClr val="CC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9881" autoAdjust="0"/>
  </p:normalViewPr>
  <p:slideViewPr>
    <p:cSldViewPr showGuides="1">
      <p:cViewPr>
        <p:scale>
          <a:sx n="90" d="100"/>
          <a:sy n="90" d="100"/>
        </p:scale>
        <p:origin x="-330" y="-918"/>
      </p:cViewPr>
      <p:guideLst>
        <p:guide orient="horz" pos="486"/>
        <p:guide orient="horz" pos="2981"/>
        <p:guide orient="horz" pos="758"/>
        <p:guide orient="horz" pos="3026"/>
        <p:guide orient="horz" pos="1348"/>
        <p:guide orient="horz" pos="1801"/>
        <p:guide orient="horz" pos="2799"/>
        <p:guide orient="horz" pos="849"/>
        <p:guide orient="horz" pos="78"/>
        <p:guide pos="5602"/>
        <p:guide pos="3742"/>
        <p:guide pos="4694"/>
        <p:guide pos="2064"/>
        <p:guide pos="1927"/>
        <p:guide pos="340"/>
        <p:guide pos="5193"/>
      </p:guideLst>
    </p:cSldViewPr>
  </p:slideViewPr>
  <p:outlineViewPr>
    <p:cViewPr>
      <p:scale>
        <a:sx n="33" d="100"/>
        <a:sy n="33" d="100"/>
      </p:scale>
      <p:origin x="48" y="103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3366" y="-1038"/>
      </p:cViewPr>
      <p:guideLst>
        <p:guide orient="horz" pos="4193"/>
        <p:guide orient="horz" pos="365"/>
        <p:guide pos="381"/>
        <p:guide pos="54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gw-fs01.gfk.com\Zakazky_RRR\VPS\Market%20Trends\tabulky\indikator%20duvery%20spotrebitel&#367;\indik&#225;tor%20d&#367;v&#283;ry%20spot&#345;ebitel&#367;%20vs%20obra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OV&#221;%20MM\DEMO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OV&#221;%20MM\DEMO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DENEKS\URAD\klienti\celkove_prezentace\bariery-pozitiva-trigger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DENEKS\URAD\klienti\celkove_prezentace\bariery-pozitiva-trigger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CZ!$D$2</c:f>
              <c:strCache>
                <c:ptCount val="1"/>
                <c:pt idx="0">
                  <c:v>Indikátor důvěry spotřebitelů</c:v>
                </c:pt>
              </c:strCache>
            </c:strRef>
          </c:tx>
          <c:spPr>
            <a:ln>
              <a:solidFill>
                <a:srgbClr val="0087C8"/>
              </a:solidFill>
            </a:ln>
          </c:spPr>
          <c:marker>
            <c:symbol val="none"/>
          </c:marker>
          <c:cat>
            <c:multiLvlStrRef>
              <c:f>CZ!$B$3:$C$76</c:f>
              <c:multiLvlStrCache>
                <c:ptCount val="6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</c:lvl>
                <c:lvl>
                  <c:pt idx="0">
                    <c:v>2001</c:v>
                  </c:pt>
                  <c:pt idx="4">
                    <c:v>2002</c:v>
                  </c:pt>
                  <c:pt idx="8">
                    <c:v>2003</c:v>
                  </c:pt>
                  <c:pt idx="12">
                    <c:v>2004</c:v>
                  </c:pt>
                  <c:pt idx="16">
                    <c:v>2005</c:v>
                  </c:pt>
                  <c:pt idx="20">
                    <c:v>2006</c:v>
                  </c:pt>
                  <c:pt idx="24">
                    <c:v>2007</c:v>
                  </c:pt>
                  <c:pt idx="28">
                    <c:v>2008</c:v>
                  </c:pt>
                  <c:pt idx="32">
                    <c:v>2009</c:v>
                  </c:pt>
                  <c:pt idx="36">
                    <c:v>2010</c:v>
                  </c:pt>
                  <c:pt idx="40">
                    <c:v>2011</c:v>
                  </c:pt>
                  <c:pt idx="44">
                    <c:v>2012</c:v>
                  </c:pt>
                  <c:pt idx="48">
                    <c:v>2013</c:v>
                  </c:pt>
                  <c:pt idx="52">
                    <c:v>2014</c:v>
                  </c:pt>
                  <c:pt idx="56">
                    <c:v>2015</c:v>
                  </c:pt>
                  <c:pt idx="60">
                    <c:v>2016</c:v>
                  </c:pt>
                </c:lvl>
              </c:multiLvlStrCache>
            </c:multiLvlStrRef>
          </c:cat>
          <c:val>
            <c:numRef>
              <c:f>CZ!$D$3:$D$76</c:f>
              <c:numCache>
                <c:formatCode>0</c:formatCode>
                <c:ptCount val="62"/>
                <c:pt idx="0">
                  <c:v>98.870658427445122</c:v>
                </c:pt>
                <c:pt idx="1">
                  <c:v>99.467291711059019</c:v>
                </c:pt>
                <c:pt idx="2">
                  <c:v>97.50692520775624</c:v>
                </c:pt>
                <c:pt idx="3">
                  <c:v>97.847858512678457</c:v>
                </c:pt>
                <c:pt idx="4">
                  <c:v>98.529725122522905</c:v>
                </c:pt>
                <c:pt idx="5">
                  <c:v>97.165991902834023</c:v>
                </c:pt>
                <c:pt idx="6">
                  <c:v>93.245258896228435</c:v>
                </c:pt>
                <c:pt idx="7">
                  <c:v>92.307692307692307</c:v>
                </c:pt>
                <c:pt idx="8">
                  <c:v>87.960792669933937</c:v>
                </c:pt>
                <c:pt idx="9">
                  <c:v>87.875559343703387</c:v>
                </c:pt>
                <c:pt idx="10">
                  <c:v>87.534626038781155</c:v>
                </c:pt>
                <c:pt idx="11">
                  <c:v>82.335393138717237</c:v>
                </c:pt>
                <c:pt idx="12">
                  <c:v>78.158960153419983</c:v>
                </c:pt>
                <c:pt idx="13">
                  <c:v>86.256126145322824</c:v>
                </c:pt>
                <c:pt idx="14">
                  <c:v>91.029192414233975</c:v>
                </c:pt>
                <c:pt idx="15">
                  <c:v>93.245258896228435</c:v>
                </c:pt>
                <c:pt idx="16">
                  <c:v>98.785425101214585</c:v>
                </c:pt>
                <c:pt idx="17">
                  <c:v>98.614958448753484</c:v>
                </c:pt>
                <c:pt idx="18">
                  <c:v>100.31962497336458</c:v>
                </c:pt>
                <c:pt idx="19">
                  <c:v>102.27999147666738</c:v>
                </c:pt>
                <c:pt idx="20">
                  <c:v>105.51885787342853</c:v>
                </c:pt>
                <c:pt idx="21">
                  <c:v>102.36522480289794</c:v>
                </c:pt>
                <c:pt idx="22">
                  <c:v>104.24035797997017</c:v>
                </c:pt>
                <c:pt idx="23">
                  <c:v>104.32559130620071</c:v>
                </c:pt>
                <c:pt idx="24">
                  <c:v>105.60409119965908</c:v>
                </c:pt>
                <c:pt idx="25">
                  <c:v>99.382058384828454</c:v>
                </c:pt>
                <c:pt idx="26">
                  <c:v>100.40485829959515</c:v>
                </c:pt>
                <c:pt idx="27">
                  <c:v>94.523758789686781</c:v>
                </c:pt>
                <c:pt idx="28">
                  <c:v>97.59215853398679</c:v>
                </c:pt>
                <c:pt idx="29">
                  <c:v>96.65459194545069</c:v>
                </c:pt>
                <c:pt idx="30">
                  <c:v>95.546558704453446</c:v>
                </c:pt>
                <c:pt idx="31">
                  <c:v>85.574259535478362</c:v>
                </c:pt>
                <c:pt idx="32">
                  <c:v>75.994033667163862</c:v>
                </c:pt>
                <c:pt idx="33">
                  <c:v>84.040059663328364</c:v>
                </c:pt>
                <c:pt idx="34">
                  <c:v>85.131046239079481</c:v>
                </c:pt>
                <c:pt idx="35">
                  <c:v>92.358832303430646</c:v>
                </c:pt>
                <c:pt idx="36">
                  <c:v>91.267845727679529</c:v>
                </c:pt>
                <c:pt idx="37">
                  <c:v>93.992314795084894</c:v>
                </c:pt>
                <c:pt idx="38">
                  <c:v>91.399999999999991</c:v>
                </c:pt>
                <c:pt idx="39">
                  <c:v>90.333333333333329</c:v>
                </c:pt>
                <c:pt idx="40">
                  <c:v>88.533333333333346</c:v>
                </c:pt>
                <c:pt idx="41">
                  <c:v>81.733333333333334</c:v>
                </c:pt>
                <c:pt idx="42">
                  <c:v>79.333333333333329</c:v>
                </c:pt>
                <c:pt idx="43">
                  <c:v>74.966666666666654</c:v>
                </c:pt>
                <c:pt idx="44">
                  <c:v>74.900000000000006</c:v>
                </c:pt>
                <c:pt idx="45">
                  <c:v>71.7</c:v>
                </c:pt>
                <c:pt idx="46">
                  <c:v>73.2</c:v>
                </c:pt>
                <c:pt idx="47">
                  <c:v>75.3</c:v>
                </c:pt>
                <c:pt idx="48">
                  <c:v>78.099999999999994</c:v>
                </c:pt>
                <c:pt idx="49">
                  <c:v>80.900000000000006</c:v>
                </c:pt>
                <c:pt idx="50">
                  <c:v>84.6</c:v>
                </c:pt>
                <c:pt idx="51">
                  <c:v>91.3</c:v>
                </c:pt>
                <c:pt idx="52">
                  <c:v>95.6</c:v>
                </c:pt>
                <c:pt idx="53">
                  <c:v>98.7</c:v>
                </c:pt>
                <c:pt idx="54">
                  <c:v>98.033333333333346</c:v>
                </c:pt>
                <c:pt idx="55">
                  <c:v>102.96666666666665</c:v>
                </c:pt>
                <c:pt idx="56">
                  <c:v>106.03333333333335</c:v>
                </c:pt>
                <c:pt idx="57">
                  <c:v>104</c:v>
                </c:pt>
                <c:pt idx="58" formatCode="General">
                  <c:v>103.5</c:v>
                </c:pt>
                <c:pt idx="59">
                  <c:v>105.8</c:v>
                </c:pt>
                <c:pt idx="60" formatCode="0.0">
                  <c:v>107</c:v>
                </c:pt>
                <c:pt idx="61">
                  <c:v>104.1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59-4940-B7FC-9ECE92C91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05152"/>
        <c:axId val="96306688"/>
      </c:lineChart>
      <c:lineChart>
        <c:grouping val="standard"/>
        <c:varyColors val="0"/>
        <c:ser>
          <c:idx val="1"/>
          <c:order val="1"/>
          <c:tx>
            <c:strRef>
              <c:f>CZ!$E$2</c:f>
              <c:strCache>
                <c:ptCount val="1"/>
                <c:pt idx="0">
                  <c:v>MO stálé ceny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multiLvlStrRef>
              <c:f>CZ!$B$3:$C$76</c:f>
              <c:multiLvlStrCache>
                <c:ptCount val="6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</c:lvl>
                <c:lvl>
                  <c:pt idx="0">
                    <c:v>2001</c:v>
                  </c:pt>
                  <c:pt idx="4">
                    <c:v>2002</c:v>
                  </c:pt>
                  <c:pt idx="8">
                    <c:v>2003</c:v>
                  </c:pt>
                  <c:pt idx="12">
                    <c:v>2004</c:v>
                  </c:pt>
                  <c:pt idx="16">
                    <c:v>2005</c:v>
                  </c:pt>
                  <c:pt idx="20">
                    <c:v>2006</c:v>
                  </c:pt>
                  <c:pt idx="24">
                    <c:v>2007</c:v>
                  </c:pt>
                  <c:pt idx="28">
                    <c:v>2008</c:v>
                  </c:pt>
                  <c:pt idx="32">
                    <c:v>2009</c:v>
                  </c:pt>
                  <c:pt idx="36">
                    <c:v>2010</c:v>
                  </c:pt>
                  <c:pt idx="40">
                    <c:v>2011</c:v>
                  </c:pt>
                  <c:pt idx="44">
                    <c:v>2012</c:v>
                  </c:pt>
                  <c:pt idx="48">
                    <c:v>2013</c:v>
                  </c:pt>
                  <c:pt idx="52">
                    <c:v>2014</c:v>
                  </c:pt>
                  <c:pt idx="56">
                    <c:v>2015</c:v>
                  </c:pt>
                  <c:pt idx="60">
                    <c:v>2016</c:v>
                  </c:pt>
                </c:lvl>
              </c:multiLvlStrCache>
            </c:multiLvlStrRef>
          </c:cat>
          <c:val>
            <c:numRef>
              <c:f>CZ!$E$3:$E$76</c:f>
              <c:numCache>
                <c:formatCode>0.0</c:formatCode>
                <c:ptCount val="62"/>
                <c:pt idx="0">
                  <c:v>107.07854300075921</c:v>
                </c:pt>
                <c:pt idx="1">
                  <c:v>108.21470787837339</c:v>
                </c:pt>
                <c:pt idx="2">
                  <c:v>108.24534324608115</c:v>
                </c:pt>
                <c:pt idx="3">
                  <c:v>110.6264533424187</c:v>
                </c:pt>
                <c:pt idx="4">
                  <c:v>101.77476744256309</c:v>
                </c:pt>
                <c:pt idx="5">
                  <c:v>99.937081182677417</c:v>
                </c:pt>
                <c:pt idx="6">
                  <c:v>100.6024848997495</c:v>
                </c:pt>
                <c:pt idx="7">
                  <c:v>100.5604602426578</c:v>
                </c:pt>
                <c:pt idx="8">
                  <c:v>107.25065000786982</c:v>
                </c:pt>
                <c:pt idx="9">
                  <c:v>109.87717126952089</c:v>
                </c:pt>
                <c:pt idx="10">
                  <c:v>110.85515179920374</c:v>
                </c:pt>
                <c:pt idx="11">
                  <c:v>108.97232737642159</c:v>
                </c:pt>
                <c:pt idx="12">
                  <c:v>106.10594234726622</c:v>
                </c:pt>
                <c:pt idx="13">
                  <c:v>105.0695374841757</c:v>
                </c:pt>
                <c:pt idx="14">
                  <c:v>103.67631831971728</c:v>
                </c:pt>
                <c:pt idx="15">
                  <c:v>104.47416740416658</c:v>
                </c:pt>
                <c:pt idx="16">
                  <c:v>107.01561805769717</c:v>
                </c:pt>
                <c:pt idx="17">
                  <c:v>106.19936690474074</c:v>
                </c:pt>
                <c:pt idx="18">
                  <c:v>107.31010039547925</c:v>
                </c:pt>
                <c:pt idx="19">
                  <c:v>109.37628193271711</c:v>
                </c:pt>
                <c:pt idx="20">
                  <c:v>108.97154718681357</c:v>
                </c:pt>
                <c:pt idx="21">
                  <c:v>108.77127325142051</c:v>
                </c:pt>
                <c:pt idx="22">
                  <c:v>109.5211642149623</c:v>
                </c:pt>
                <c:pt idx="23">
                  <c:v>110.63168198116313</c:v>
                </c:pt>
                <c:pt idx="24">
                  <c:v>110.35715063356417</c:v>
                </c:pt>
                <c:pt idx="25">
                  <c:v>108.17763954810245</c:v>
                </c:pt>
                <c:pt idx="26">
                  <c:v>107.1874124657094</c:v>
                </c:pt>
                <c:pt idx="27">
                  <c:v>106.38446382960416</c:v>
                </c:pt>
                <c:pt idx="28">
                  <c:v>104.74351886921522</c:v>
                </c:pt>
                <c:pt idx="29">
                  <c:v>104.03116964880728</c:v>
                </c:pt>
                <c:pt idx="30">
                  <c:v>103.75840254476059</c:v>
                </c:pt>
                <c:pt idx="31">
                  <c:v>99.832434362299324</c:v>
                </c:pt>
                <c:pt idx="32">
                  <c:v>97.150500340939161</c:v>
                </c:pt>
                <c:pt idx="33">
                  <c:v>99.181315519045128</c:v>
                </c:pt>
                <c:pt idx="34">
                  <c:v>98.448844717803084</c:v>
                </c:pt>
                <c:pt idx="35">
                  <c:v>98.417911199395832</c:v>
                </c:pt>
                <c:pt idx="36">
                  <c:v>99.313193274865768</c:v>
                </c:pt>
                <c:pt idx="37">
                  <c:v>99.5312307170217</c:v>
                </c:pt>
                <c:pt idx="38">
                  <c:v>101.54511008751554</c:v>
                </c:pt>
                <c:pt idx="39">
                  <c:v>100.57884612879693</c:v>
                </c:pt>
                <c:pt idx="40">
                  <c:v>103.10501106067842</c:v>
                </c:pt>
                <c:pt idx="41">
                  <c:v>101.7246994926859</c:v>
                </c:pt>
                <c:pt idx="42">
                  <c:v>99.092358098461389</c:v>
                </c:pt>
                <c:pt idx="43">
                  <c:v>99.917145968405549</c:v>
                </c:pt>
                <c:pt idx="44">
                  <c:v>100.21044291096979</c:v>
                </c:pt>
                <c:pt idx="45">
                  <c:v>98.522829968636927</c:v>
                </c:pt>
                <c:pt idx="46">
                  <c:v>99.214642271891577</c:v>
                </c:pt>
                <c:pt idx="47">
                  <c:v>99.232406088269826</c:v>
                </c:pt>
                <c:pt idx="48">
                  <c:v>99.546912288981957</c:v>
                </c:pt>
                <c:pt idx="49">
                  <c:v>98.716936120705483</c:v>
                </c:pt>
                <c:pt idx="50">
                  <c:v>101.2230445595941</c:v>
                </c:pt>
                <c:pt idx="51">
                  <c:v>101.37161334008491</c:v>
                </c:pt>
                <c:pt idx="52">
                  <c:v>102.4</c:v>
                </c:pt>
                <c:pt idx="53">
                  <c:v>103.5</c:v>
                </c:pt>
                <c:pt idx="54">
                  <c:v>102.5</c:v>
                </c:pt>
                <c:pt idx="55">
                  <c:v>103.5</c:v>
                </c:pt>
                <c:pt idx="56">
                  <c:v>106.33002253898458</c:v>
                </c:pt>
                <c:pt idx="57">
                  <c:v>106.17018205507294</c:v>
                </c:pt>
                <c:pt idx="58">
                  <c:v>105.00819901636743</c:v>
                </c:pt>
                <c:pt idx="59">
                  <c:v>106.6393768953189</c:v>
                </c:pt>
                <c:pt idx="60">
                  <c:v>106.7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759-4940-B7FC-9ECE92C91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14880"/>
        <c:axId val="96308608"/>
      </c:lineChart>
      <c:catAx>
        <c:axId val="9630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cs-CZ"/>
          </a:p>
        </c:txPr>
        <c:crossAx val="96306688"/>
        <c:crosses val="autoZero"/>
        <c:auto val="1"/>
        <c:lblAlgn val="ctr"/>
        <c:lblOffset val="100"/>
        <c:tickLblSkip val="1"/>
        <c:noMultiLvlLbl val="0"/>
      </c:catAx>
      <c:valAx>
        <c:axId val="96306688"/>
        <c:scaling>
          <c:orientation val="minMax"/>
          <c:max val="110"/>
          <c:min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r>
                  <a:rPr lang="cs-CZ" sz="1400" b="0" dirty="0">
                    <a:latin typeface="Arial" pitchFamily="34" charset="0"/>
                    <a:cs typeface="Arial" pitchFamily="34" charset="0"/>
                  </a:rPr>
                  <a:t>indikátor důvěry spotřebitelů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96305152"/>
        <c:crosses val="autoZero"/>
        <c:crossBetween val="between"/>
      </c:valAx>
      <c:valAx>
        <c:axId val="96308608"/>
        <c:scaling>
          <c:orientation val="minMax"/>
          <c:max val="112"/>
          <c:min val="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r>
                  <a:rPr lang="cs-CZ" sz="1400" b="0" i="0" baseline="0" dirty="0">
                    <a:latin typeface="Arial" pitchFamily="34" charset="0"/>
                    <a:cs typeface="Arial" pitchFamily="34" charset="0"/>
                  </a:rPr>
                  <a:t>MO obrat </a:t>
                </a:r>
                <a:r>
                  <a:rPr lang="cs-CZ" sz="1400" b="0" i="0" baseline="0" dirty="0" smtClean="0">
                    <a:latin typeface="Arial" pitchFamily="34" charset="0"/>
                    <a:cs typeface="Arial" pitchFamily="34" charset="0"/>
                  </a:rPr>
                  <a:t>(bez auto / PHM) </a:t>
                </a:r>
                <a:endParaRPr lang="cs-CZ" sz="1400" b="0" i="0" baseline="0" dirty="0">
                  <a:latin typeface="Arial" pitchFamily="34" charset="0"/>
                  <a:cs typeface="Arial" pitchFamily="34" charset="0"/>
                </a:endParaRPr>
              </a:p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r>
                  <a:rPr lang="cs-CZ" sz="1400" b="0" i="0" baseline="0" dirty="0">
                    <a:latin typeface="Arial" pitchFamily="34" charset="0"/>
                    <a:cs typeface="Arial" pitchFamily="34" charset="0"/>
                  </a:rPr>
                  <a:t>(meziročně, stálé ceny)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96314880"/>
        <c:crosses val="max"/>
        <c:crossBetween val="between"/>
      </c:valAx>
      <c:catAx>
        <c:axId val="96314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630860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8796801017629791"/>
          <c:y val="0.58290594190035261"/>
          <c:w val="0.27029643608401416"/>
          <c:h val="0.1605455695515325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1188152587407E-2"/>
          <c:y val="3.7073967538048952E-2"/>
          <c:w val="0.95315881184741258"/>
          <c:h val="0.87918453420862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útrata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#,##0\ &quot;Kč&quot;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List1!$A$3:$A$10</c:f>
              <c:strCache>
                <c:ptCount val="8"/>
                <c:pt idx="0">
                  <c:v>velký nákup domů</c:v>
                </c:pt>
                <c:pt idx="1">
                  <c:v>menší nákup domů pro doplnění zásob</c:v>
                </c:pt>
                <c:pt idx="2">
                  <c:v>menší nákup domů pro rychlou spotřebu</c:v>
                </c:pt>
                <c:pt idx="3">
                  <c:v>neplánovaný nákup něčeho, co doma došlo</c:v>
                </c:pt>
                <c:pt idx="4">
                  <c:v>cílený nákup zboží v akci</c:v>
                </c:pt>
                <c:pt idx="5">
                  <c:v>nákup jen určitého druhu zboží</c:v>
                </c:pt>
                <c:pt idx="6">
                  <c:v>nákup pro rychlou spotřebu mimo domov</c:v>
                </c:pt>
                <c:pt idx="7">
                  <c:v>občerstvení na cestu</c:v>
                </c:pt>
              </c:strCache>
            </c:strRef>
          </c:cat>
          <c:val>
            <c:numRef>
              <c:f>List1!$B$3:$B$10</c:f>
              <c:numCache>
                <c:formatCode>0</c:formatCode>
                <c:ptCount val="8"/>
                <c:pt idx="0">
                  <c:v>1261.4000000000001</c:v>
                </c:pt>
                <c:pt idx="1">
                  <c:v>297.10000000000002</c:v>
                </c:pt>
                <c:pt idx="2">
                  <c:v>164</c:v>
                </c:pt>
                <c:pt idx="3">
                  <c:v>180</c:v>
                </c:pt>
                <c:pt idx="4">
                  <c:v>417.6</c:v>
                </c:pt>
                <c:pt idx="5">
                  <c:v>247.2</c:v>
                </c:pt>
                <c:pt idx="6">
                  <c:v>94.9</c:v>
                </c:pt>
                <c:pt idx="7">
                  <c:v>84.3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39736960"/>
        <c:axId val="139738496"/>
      </c:barChart>
      <c:catAx>
        <c:axId val="1397369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9738496"/>
        <c:crosses val="autoZero"/>
        <c:auto val="1"/>
        <c:lblAlgn val="ctr"/>
        <c:lblOffset val="100"/>
        <c:noMultiLvlLbl val="0"/>
      </c:catAx>
      <c:valAx>
        <c:axId val="139738496"/>
        <c:scaling>
          <c:orientation val="minMax"/>
          <c:max val="2500"/>
        </c:scaling>
        <c:delete val="1"/>
        <c:axPos val="t"/>
        <c:numFmt formatCode="#,##0\ &quot;Kč&quot;" sourceLinked="0"/>
        <c:majorTickMark val="out"/>
        <c:minorTickMark val="none"/>
        <c:tickLblPos val="nextTo"/>
        <c:crossAx val="139736960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860497199289694E-4"/>
          <c:y val="1.2627938446760741E-2"/>
          <c:w val="0.78543494929774238"/>
          <c:h val="0.840004940679397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ano, velmi často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List1!$A$2:$A$20</c:f>
              <c:strCache>
                <c:ptCount val="19"/>
                <c:pt idx="0">
                  <c:v>XI. 97</c:v>
                </c:pt>
                <c:pt idx="1">
                  <c:v>XI. 98</c:v>
                </c:pt>
                <c:pt idx="2">
                  <c:v>XI. 99</c:v>
                </c:pt>
                <c:pt idx="3">
                  <c:v>XI. 00</c:v>
                </c:pt>
                <c:pt idx="4">
                  <c:v>XI. 01</c:v>
                </c:pt>
                <c:pt idx="5">
                  <c:v>XI. 02</c:v>
                </c:pt>
                <c:pt idx="6">
                  <c:v>XI. 03</c:v>
                </c:pt>
                <c:pt idx="7">
                  <c:v>XI. 04</c:v>
                </c:pt>
                <c:pt idx="8">
                  <c:v>XI. 05</c:v>
                </c:pt>
                <c:pt idx="9">
                  <c:v>XI. 06</c:v>
                </c:pt>
                <c:pt idx="10">
                  <c:v>XI. 07</c:v>
                </c:pt>
                <c:pt idx="11">
                  <c:v>XI. 08</c:v>
                </c:pt>
                <c:pt idx="12">
                  <c:v>XI. 09</c:v>
                </c:pt>
                <c:pt idx="13">
                  <c:v>XI. 10</c:v>
                </c:pt>
                <c:pt idx="14">
                  <c:v>XI. 11</c:v>
                </c:pt>
                <c:pt idx="15">
                  <c:v>XI. 12</c:v>
                </c:pt>
                <c:pt idx="16">
                  <c:v>XI. 13</c:v>
                </c:pt>
                <c:pt idx="17">
                  <c:v>XI. 14</c:v>
                </c:pt>
                <c:pt idx="18">
                  <c:v>XI.15</c:v>
                </c:pt>
              </c:strCache>
            </c:strRef>
          </c:cat>
          <c:val>
            <c:numRef>
              <c:f>List1!$B$2:$B$20</c:f>
              <c:numCache>
                <c:formatCode>0</c:formatCode>
                <c:ptCount val="19"/>
                <c:pt idx="0">
                  <c:v>12.1</c:v>
                </c:pt>
                <c:pt idx="1">
                  <c:v>12.5</c:v>
                </c:pt>
                <c:pt idx="2">
                  <c:v>24.188894271850586</c:v>
                </c:pt>
                <c:pt idx="3">
                  <c:v>27</c:v>
                </c:pt>
                <c:pt idx="4">
                  <c:v>31.2</c:v>
                </c:pt>
                <c:pt idx="5">
                  <c:v>31.7</c:v>
                </c:pt>
                <c:pt idx="6">
                  <c:v>36</c:v>
                </c:pt>
                <c:pt idx="7">
                  <c:v>31.6</c:v>
                </c:pt>
                <c:pt idx="8">
                  <c:v>36.9</c:v>
                </c:pt>
                <c:pt idx="9">
                  <c:v>37.700000000000003</c:v>
                </c:pt>
                <c:pt idx="10">
                  <c:v>42.5</c:v>
                </c:pt>
                <c:pt idx="11">
                  <c:v>42.687747035573096</c:v>
                </c:pt>
                <c:pt idx="12">
                  <c:v>43.5</c:v>
                </c:pt>
                <c:pt idx="13">
                  <c:v>45.9</c:v>
                </c:pt>
                <c:pt idx="14">
                  <c:v>44.1</c:v>
                </c:pt>
                <c:pt idx="15">
                  <c:v>41.9</c:v>
                </c:pt>
                <c:pt idx="16" formatCode="_-* #,##0\ _K_č_-;\-* #,##0\ _K_č_-;_-* &quot;-&quot;??\ _K_č_-;_-@_-">
                  <c:v>41.3</c:v>
                </c:pt>
                <c:pt idx="17">
                  <c:v>44.9</c:v>
                </c:pt>
                <c:pt idx="18">
                  <c:v>44.444444444444443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ano, občas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List1!$A$2:$A$20</c:f>
              <c:strCache>
                <c:ptCount val="19"/>
                <c:pt idx="0">
                  <c:v>XI. 97</c:v>
                </c:pt>
                <c:pt idx="1">
                  <c:v>XI. 98</c:v>
                </c:pt>
                <c:pt idx="2">
                  <c:v>XI. 99</c:v>
                </c:pt>
                <c:pt idx="3">
                  <c:v>XI. 00</c:v>
                </c:pt>
                <c:pt idx="4">
                  <c:v>XI. 01</c:v>
                </c:pt>
                <c:pt idx="5">
                  <c:v>XI. 02</c:v>
                </c:pt>
                <c:pt idx="6">
                  <c:v>XI. 03</c:v>
                </c:pt>
                <c:pt idx="7">
                  <c:v>XI. 04</c:v>
                </c:pt>
                <c:pt idx="8">
                  <c:v>XI. 05</c:v>
                </c:pt>
                <c:pt idx="9">
                  <c:v>XI. 06</c:v>
                </c:pt>
                <c:pt idx="10">
                  <c:v>XI. 07</c:v>
                </c:pt>
                <c:pt idx="11">
                  <c:v>XI. 08</c:v>
                </c:pt>
                <c:pt idx="12">
                  <c:v>XI. 09</c:v>
                </c:pt>
                <c:pt idx="13">
                  <c:v>XI. 10</c:v>
                </c:pt>
                <c:pt idx="14">
                  <c:v>XI. 11</c:v>
                </c:pt>
                <c:pt idx="15">
                  <c:v>XI. 12</c:v>
                </c:pt>
                <c:pt idx="16">
                  <c:v>XI. 13</c:v>
                </c:pt>
                <c:pt idx="17">
                  <c:v>XI. 14</c:v>
                </c:pt>
                <c:pt idx="18">
                  <c:v>XI.15</c:v>
                </c:pt>
              </c:strCache>
            </c:strRef>
          </c:cat>
          <c:val>
            <c:numRef>
              <c:f>List1!$C$2:$C$20</c:f>
              <c:numCache>
                <c:formatCode>0</c:formatCode>
                <c:ptCount val="19"/>
                <c:pt idx="0">
                  <c:v>20.5</c:v>
                </c:pt>
                <c:pt idx="1">
                  <c:v>21.1</c:v>
                </c:pt>
                <c:pt idx="2">
                  <c:v>26.493696212768555</c:v>
                </c:pt>
                <c:pt idx="3">
                  <c:v>29</c:v>
                </c:pt>
                <c:pt idx="4">
                  <c:v>28</c:v>
                </c:pt>
                <c:pt idx="5">
                  <c:v>27.4</c:v>
                </c:pt>
                <c:pt idx="6">
                  <c:v>24.5</c:v>
                </c:pt>
                <c:pt idx="7">
                  <c:v>28.1</c:v>
                </c:pt>
                <c:pt idx="8">
                  <c:v>22.4</c:v>
                </c:pt>
                <c:pt idx="9">
                  <c:v>22.7</c:v>
                </c:pt>
                <c:pt idx="10">
                  <c:v>21.3</c:v>
                </c:pt>
                <c:pt idx="11">
                  <c:v>21.5415019762846</c:v>
                </c:pt>
                <c:pt idx="12">
                  <c:v>22.5</c:v>
                </c:pt>
                <c:pt idx="13">
                  <c:v>22.4</c:v>
                </c:pt>
                <c:pt idx="14">
                  <c:v>21.3</c:v>
                </c:pt>
                <c:pt idx="15">
                  <c:v>21.7</c:v>
                </c:pt>
                <c:pt idx="16" formatCode="_-* #,##0\ _K_č_-;\-* #,##0\ _K_č_-;_-* &quot;-&quot;??\ _K_č_-;_-@_-">
                  <c:v>19.100000000000001</c:v>
                </c:pt>
                <c:pt idx="17">
                  <c:v>21.6</c:v>
                </c:pt>
                <c:pt idx="18">
                  <c:v>20.498084291187741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výjimečně</c:v>
                </c:pt>
              </c:strCache>
            </c:strRef>
          </c:tx>
          <c:spPr>
            <a:solidFill>
              <a:srgbClr val="FFFFCC"/>
            </a:solidFill>
          </c:spPr>
          <c:invertIfNegative val="0"/>
          <c:cat>
            <c:strRef>
              <c:f>List1!$A$2:$A$20</c:f>
              <c:strCache>
                <c:ptCount val="19"/>
                <c:pt idx="0">
                  <c:v>XI. 97</c:v>
                </c:pt>
                <c:pt idx="1">
                  <c:v>XI. 98</c:v>
                </c:pt>
                <c:pt idx="2">
                  <c:v>XI. 99</c:v>
                </c:pt>
                <c:pt idx="3">
                  <c:v>XI. 00</c:v>
                </c:pt>
                <c:pt idx="4">
                  <c:v>XI. 01</c:v>
                </c:pt>
                <c:pt idx="5">
                  <c:v>XI. 02</c:v>
                </c:pt>
                <c:pt idx="6">
                  <c:v>XI. 03</c:v>
                </c:pt>
                <c:pt idx="7">
                  <c:v>XI. 04</c:v>
                </c:pt>
                <c:pt idx="8">
                  <c:v>XI. 05</c:v>
                </c:pt>
                <c:pt idx="9">
                  <c:v>XI. 06</c:v>
                </c:pt>
                <c:pt idx="10">
                  <c:v>XI. 07</c:v>
                </c:pt>
                <c:pt idx="11">
                  <c:v>XI. 08</c:v>
                </c:pt>
                <c:pt idx="12">
                  <c:v>XI. 09</c:v>
                </c:pt>
                <c:pt idx="13">
                  <c:v>XI. 10</c:v>
                </c:pt>
                <c:pt idx="14">
                  <c:v>XI. 11</c:v>
                </c:pt>
                <c:pt idx="15">
                  <c:v>XI. 12</c:v>
                </c:pt>
                <c:pt idx="16">
                  <c:v>XI. 13</c:v>
                </c:pt>
                <c:pt idx="17">
                  <c:v>XI. 14</c:v>
                </c:pt>
                <c:pt idx="18">
                  <c:v>XI.15</c:v>
                </c:pt>
              </c:strCache>
            </c:strRef>
          </c:cat>
          <c:val>
            <c:numRef>
              <c:f>List1!$D$2:$D$20</c:f>
              <c:numCache>
                <c:formatCode>0</c:formatCode>
                <c:ptCount val="19"/>
                <c:pt idx="0">
                  <c:v>15</c:v>
                </c:pt>
                <c:pt idx="1">
                  <c:v>12.5</c:v>
                </c:pt>
                <c:pt idx="2">
                  <c:v>9.9536933898925781</c:v>
                </c:pt>
                <c:pt idx="3">
                  <c:v>10</c:v>
                </c:pt>
                <c:pt idx="4">
                  <c:v>10.4</c:v>
                </c:pt>
                <c:pt idx="5">
                  <c:v>11.2</c:v>
                </c:pt>
                <c:pt idx="6">
                  <c:v>10.7</c:v>
                </c:pt>
                <c:pt idx="7">
                  <c:v>9.6</c:v>
                </c:pt>
                <c:pt idx="8">
                  <c:v>11.7</c:v>
                </c:pt>
                <c:pt idx="9">
                  <c:v>10.1</c:v>
                </c:pt>
                <c:pt idx="10">
                  <c:v>10.199999999999999</c:v>
                </c:pt>
                <c:pt idx="11">
                  <c:v>9.9802371541501991</c:v>
                </c:pt>
                <c:pt idx="12">
                  <c:v>10.9</c:v>
                </c:pt>
                <c:pt idx="13">
                  <c:v>7.5</c:v>
                </c:pt>
                <c:pt idx="14">
                  <c:v>10.9</c:v>
                </c:pt>
                <c:pt idx="15">
                  <c:v>9.1999999999999993</c:v>
                </c:pt>
                <c:pt idx="16" formatCode="_-* #,##0\ _K_č_-;\-* #,##0\ _K_č_-;_-* &quot;-&quot;??\ _K_č_-;_-@_-">
                  <c:v>8.6</c:v>
                </c:pt>
                <c:pt idx="17">
                  <c:v>7.7</c:v>
                </c:pt>
                <c:pt idx="18">
                  <c:v>7.5670498084291191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nepoužívám auto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List1!$A$2:$A$20</c:f>
              <c:strCache>
                <c:ptCount val="19"/>
                <c:pt idx="0">
                  <c:v>XI. 97</c:v>
                </c:pt>
                <c:pt idx="1">
                  <c:v>XI. 98</c:v>
                </c:pt>
                <c:pt idx="2">
                  <c:v>XI. 99</c:v>
                </c:pt>
                <c:pt idx="3">
                  <c:v>XI. 00</c:v>
                </c:pt>
                <c:pt idx="4">
                  <c:v>XI. 01</c:v>
                </c:pt>
                <c:pt idx="5">
                  <c:v>XI. 02</c:v>
                </c:pt>
                <c:pt idx="6">
                  <c:v>XI. 03</c:v>
                </c:pt>
                <c:pt idx="7">
                  <c:v>XI. 04</c:v>
                </c:pt>
                <c:pt idx="8">
                  <c:v>XI. 05</c:v>
                </c:pt>
                <c:pt idx="9">
                  <c:v>XI. 06</c:v>
                </c:pt>
                <c:pt idx="10">
                  <c:v>XI. 07</c:v>
                </c:pt>
                <c:pt idx="11">
                  <c:v>XI. 08</c:v>
                </c:pt>
                <c:pt idx="12">
                  <c:v>XI. 09</c:v>
                </c:pt>
                <c:pt idx="13">
                  <c:v>XI. 10</c:v>
                </c:pt>
                <c:pt idx="14">
                  <c:v>XI. 11</c:v>
                </c:pt>
                <c:pt idx="15">
                  <c:v>XI. 12</c:v>
                </c:pt>
                <c:pt idx="16">
                  <c:v>XI. 13</c:v>
                </c:pt>
                <c:pt idx="17">
                  <c:v>XI. 14</c:v>
                </c:pt>
                <c:pt idx="18">
                  <c:v>XI.15</c:v>
                </c:pt>
              </c:strCache>
            </c:strRef>
          </c:cat>
          <c:val>
            <c:numRef>
              <c:f>List1!$E$2:$E$20</c:f>
              <c:numCache>
                <c:formatCode>0</c:formatCode>
                <c:ptCount val="19"/>
                <c:pt idx="0">
                  <c:v>14.1</c:v>
                </c:pt>
                <c:pt idx="1">
                  <c:v>10.6</c:v>
                </c:pt>
                <c:pt idx="2">
                  <c:v>6.1137967109680176</c:v>
                </c:pt>
                <c:pt idx="3">
                  <c:v>9</c:v>
                </c:pt>
                <c:pt idx="4">
                  <c:v>9.1999999999999993</c:v>
                </c:pt>
                <c:pt idx="5">
                  <c:v>10.4</c:v>
                </c:pt>
                <c:pt idx="6">
                  <c:v>8.8000000000000007</c:v>
                </c:pt>
                <c:pt idx="7">
                  <c:v>7.6</c:v>
                </c:pt>
                <c:pt idx="8">
                  <c:v>8.5</c:v>
                </c:pt>
                <c:pt idx="9">
                  <c:v>7.7</c:v>
                </c:pt>
                <c:pt idx="10">
                  <c:v>8.6</c:v>
                </c:pt>
                <c:pt idx="11">
                  <c:v>9.6837944664031603</c:v>
                </c:pt>
                <c:pt idx="12">
                  <c:v>6.7</c:v>
                </c:pt>
                <c:pt idx="13">
                  <c:v>6.8</c:v>
                </c:pt>
                <c:pt idx="14">
                  <c:v>6.5</c:v>
                </c:pt>
                <c:pt idx="15">
                  <c:v>5.6000000000000005</c:v>
                </c:pt>
                <c:pt idx="16" formatCode="_-* #,##0\ _K_č_-;\-* #,##0\ _K_č_-;_-* &quot;-&quot;??\ _K_č_-;_-@_-">
                  <c:v>7.1999999999999993</c:v>
                </c:pt>
                <c:pt idx="17">
                  <c:v>6.2</c:v>
                </c:pt>
                <c:pt idx="18">
                  <c:v>6.8965517241379306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ne, nemáme auto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List1!$A$2:$A$20</c:f>
              <c:strCache>
                <c:ptCount val="19"/>
                <c:pt idx="0">
                  <c:v>XI. 97</c:v>
                </c:pt>
                <c:pt idx="1">
                  <c:v>XI. 98</c:v>
                </c:pt>
                <c:pt idx="2">
                  <c:v>XI. 99</c:v>
                </c:pt>
                <c:pt idx="3">
                  <c:v>XI. 00</c:v>
                </c:pt>
                <c:pt idx="4">
                  <c:v>XI. 01</c:v>
                </c:pt>
                <c:pt idx="5">
                  <c:v>XI. 02</c:v>
                </c:pt>
                <c:pt idx="6">
                  <c:v>XI. 03</c:v>
                </c:pt>
                <c:pt idx="7">
                  <c:v>XI. 04</c:v>
                </c:pt>
                <c:pt idx="8">
                  <c:v>XI. 05</c:v>
                </c:pt>
                <c:pt idx="9">
                  <c:v>XI. 06</c:v>
                </c:pt>
                <c:pt idx="10">
                  <c:v>XI. 07</c:v>
                </c:pt>
                <c:pt idx="11">
                  <c:v>XI. 08</c:v>
                </c:pt>
                <c:pt idx="12">
                  <c:v>XI. 09</c:v>
                </c:pt>
                <c:pt idx="13">
                  <c:v>XI. 10</c:v>
                </c:pt>
                <c:pt idx="14">
                  <c:v>XI. 11</c:v>
                </c:pt>
                <c:pt idx="15">
                  <c:v>XI. 12</c:v>
                </c:pt>
                <c:pt idx="16">
                  <c:v>XI. 13</c:v>
                </c:pt>
                <c:pt idx="17">
                  <c:v>XI. 14</c:v>
                </c:pt>
                <c:pt idx="18">
                  <c:v>XI.15</c:v>
                </c:pt>
              </c:strCache>
            </c:strRef>
          </c:cat>
          <c:val>
            <c:numRef>
              <c:f>List1!$F$2:$F$20</c:f>
              <c:numCache>
                <c:formatCode>0</c:formatCode>
                <c:ptCount val="19"/>
                <c:pt idx="0">
                  <c:v>38.299999999999997</c:v>
                </c:pt>
                <c:pt idx="1">
                  <c:v>39.299999999999997</c:v>
                </c:pt>
                <c:pt idx="2">
                  <c:v>32.553176879882813</c:v>
                </c:pt>
                <c:pt idx="3">
                  <c:v>24</c:v>
                </c:pt>
                <c:pt idx="4">
                  <c:v>21.2</c:v>
                </c:pt>
                <c:pt idx="5">
                  <c:v>18.8</c:v>
                </c:pt>
                <c:pt idx="6">
                  <c:v>20</c:v>
                </c:pt>
                <c:pt idx="7">
                  <c:v>22</c:v>
                </c:pt>
                <c:pt idx="8">
                  <c:v>19</c:v>
                </c:pt>
                <c:pt idx="9">
                  <c:v>20.399999999999999</c:v>
                </c:pt>
                <c:pt idx="10">
                  <c:v>17.399999999999999</c:v>
                </c:pt>
                <c:pt idx="11">
                  <c:v>14.723320158102801</c:v>
                </c:pt>
                <c:pt idx="12">
                  <c:v>16.400000000000002</c:v>
                </c:pt>
                <c:pt idx="13">
                  <c:v>17</c:v>
                </c:pt>
                <c:pt idx="14">
                  <c:v>17.2</c:v>
                </c:pt>
                <c:pt idx="15">
                  <c:v>21.5</c:v>
                </c:pt>
                <c:pt idx="16" formatCode="_-* #,##0\ _K_č_-;\-* #,##0\ _K_č_-;_-* &quot;-&quot;??\ _K_č_-;_-@_-">
                  <c:v>23.5</c:v>
                </c:pt>
                <c:pt idx="17">
                  <c:v>19.600000000000001</c:v>
                </c:pt>
                <c:pt idx="18">
                  <c:v>20.593869731800766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neodpověděl(a)</c:v>
                </c:pt>
              </c:strCache>
            </c:strRef>
          </c:tx>
          <c:spPr>
            <a:solidFill>
              <a:srgbClr val="C0C0C0"/>
            </a:solidFill>
          </c:spPr>
          <c:invertIfNegative val="0"/>
          <c:dLbls>
            <c:delete val="1"/>
          </c:dLbls>
          <c:cat>
            <c:strRef>
              <c:f>List1!$A$2:$A$20</c:f>
              <c:strCache>
                <c:ptCount val="19"/>
                <c:pt idx="0">
                  <c:v>XI. 97</c:v>
                </c:pt>
                <c:pt idx="1">
                  <c:v>XI. 98</c:v>
                </c:pt>
                <c:pt idx="2">
                  <c:v>XI. 99</c:v>
                </c:pt>
                <c:pt idx="3">
                  <c:v>XI. 00</c:v>
                </c:pt>
                <c:pt idx="4">
                  <c:v>XI. 01</c:v>
                </c:pt>
                <c:pt idx="5">
                  <c:v>XI. 02</c:v>
                </c:pt>
                <c:pt idx="6">
                  <c:v>XI. 03</c:v>
                </c:pt>
                <c:pt idx="7">
                  <c:v>XI. 04</c:v>
                </c:pt>
                <c:pt idx="8">
                  <c:v>XI. 05</c:v>
                </c:pt>
                <c:pt idx="9">
                  <c:v>XI. 06</c:v>
                </c:pt>
                <c:pt idx="10">
                  <c:v>XI. 07</c:v>
                </c:pt>
                <c:pt idx="11">
                  <c:v>XI. 08</c:v>
                </c:pt>
                <c:pt idx="12">
                  <c:v>XI. 09</c:v>
                </c:pt>
                <c:pt idx="13">
                  <c:v>XI. 10</c:v>
                </c:pt>
                <c:pt idx="14">
                  <c:v>XI. 11</c:v>
                </c:pt>
                <c:pt idx="15">
                  <c:v>XI. 12</c:v>
                </c:pt>
                <c:pt idx="16">
                  <c:v>XI. 13</c:v>
                </c:pt>
                <c:pt idx="17">
                  <c:v>XI. 14</c:v>
                </c:pt>
                <c:pt idx="18">
                  <c:v>XI.15</c:v>
                </c:pt>
              </c:strCache>
            </c:strRef>
          </c:cat>
          <c:val>
            <c:numRef>
              <c:f>List1!$G$2:$G$20</c:f>
              <c:numCache>
                <c:formatCode>0</c:formatCode>
                <c:ptCount val="19"/>
                <c:pt idx="1">
                  <c:v>4</c:v>
                </c:pt>
                <c:pt idx="2">
                  <c:v>0.69669967889785767</c:v>
                </c:pt>
                <c:pt idx="3">
                  <c:v>1</c:v>
                </c:pt>
                <c:pt idx="5">
                  <c:v>0.5</c:v>
                </c:pt>
                <c:pt idx="6">
                  <c:v>0.1</c:v>
                </c:pt>
                <c:pt idx="7">
                  <c:v>1.2</c:v>
                </c:pt>
                <c:pt idx="8">
                  <c:v>1.5</c:v>
                </c:pt>
                <c:pt idx="9">
                  <c:v>1.4</c:v>
                </c:pt>
                <c:pt idx="11">
                  <c:v>1.38339920948617</c:v>
                </c:pt>
                <c:pt idx="13">
                  <c:v>0.4</c:v>
                </c:pt>
                <c:pt idx="14">
                  <c:v>0</c:v>
                </c:pt>
                <c:pt idx="16" formatCode="_-* #,##0\ _K_č_-;\-* #,##0\ _K_č_-;_-* &quot;-&quot;??\ _K_č_-;_-@_-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283613824"/>
        <c:axId val="283627904"/>
      </c:barChart>
      <c:catAx>
        <c:axId val="28361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283627904"/>
        <c:crosses val="autoZero"/>
        <c:auto val="1"/>
        <c:lblAlgn val="ctr"/>
        <c:lblOffset val="100"/>
        <c:noMultiLvlLbl val="0"/>
      </c:catAx>
      <c:valAx>
        <c:axId val="2836279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8361382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8404922106676433"/>
          <c:y val="1.2248057801892549E-2"/>
          <c:w val="0.2143864457302638"/>
          <c:h val="0.840931013837147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2302070211829"/>
          <c:y val="0.1069687144753917"/>
          <c:w val="0.73649492795876492"/>
          <c:h val="0.786751072074084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5"/>
              </a:solidFill>
              <a:effectLst>
                <a:outerShdw blurRad="40005" dist="22860" dir="5400000" algn="ctr" rotWithShape="0">
                  <a:schemeClr val="tx1">
                    <a:alpha val="35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rgbClr val="FF6600"/>
              </a:solidFill>
              <a:effectLst>
                <a:outerShdw blurRad="40005" dist="22860" dir="5400000" algn="ctr" rotWithShape="0">
                  <a:schemeClr val="tx1">
                    <a:alpha val="35000"/>
                  </a:scheme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effectLst>
                <a:outerShdw blurRad="40005" dist="22860" dir="5400000" algn="ctr" rotWithShape="0">
                  <a:schemeClr val="tx1">
                    <a:alpha val="35000"/>
                  </a:schemeClr>
                </a:outerShdw>
              </a:effectLst>
            </c:spPr>
          </c:dPt>
          <c:dPt>
            <c:idx val="3"/>
            <c:bubble3D val="0"/>
            <c:spPr>
              <a:solidFill>
                <a:schemeClr val="accent2"/>
              </a:solidFill>
              <a:effectLst>
                <a:outerShdw blurRad="40005" dist="22860" dir="5400000" algn="ctr" rotWithShape="0">
                  <a:schemeClr val="tx1">
                    <a:alpha val="35000"/>
                  </a:schemeClr>
                </a:outerShdw>
              </a:effectLst>
            </c:spPr>
          </c:dPt>
          <c:dPt>
            <c:idx val="4"/>
            <c:bubble3D val="0"/>
            <c:spPr>
              <a:solidFill>
                <a:schemeClr val="accent1"/>
              </a:solidFill>
              <a:effectLst>
                <a:outerShdw blurRad="40005" dist="22860" dir="5400000" algn="ctr" rotWithShape="0">
                  <a:schemeClr val="tx1">
                    <a:alpha val="35000"/>
                  </a:schemeClr>
                </a:outerShdw>
              </a:effectLst>
            </c:spPr>
          </c:dPt>
          <c:dLbls>
            <c:dLbl>
              <c:idx val="4"/>
              <c:layout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KVALITNĚ PRO RODINU</c:v>
                </c:pt>
                <c:pt idx="1">
                  <c:v>HODNĚ A VÝHODNĚ</c:v>
                </c:pt>
                <c:pt idx="2">
                  <c:v>LEVNĚ A BLÍZKO</c:v>
                </c:pt>
                <c:pt idx="3">
                  <c:v>ZE ZVYKU</c:v>
                </c:pt>
                <c:pt idx="4">
                  <c:v>RYCHLE!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0.27040000000000003</c:v>
                </c:pt>
                <c:pt idx="1">
                  <c:v>0.24260000000000001</c:v>
                </c:pt>
                <c:pt idx="2">
                  <c:v>0.18600000000000003</c:v>
                </c:pt>
                <c:pt idx="3">
                  <c:v>0.17250000000000001</c:v>
                </c:pt>
                <c:pt idx="4">
                  <c:v>0.1285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4123254600977411"/>
          <c:y val="0.10942039910444057"/>
          <c:w val="0.45876745399022595"/>
          <c:h val="0.6417849447146917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zdroj!$B$114</c:f>
              <c:strCache>
                <c:ptCount val="1"/>
                <c:pt idx="0">
                  <c:v>1 osoba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zdroj!$A$115:$A$120</c:f>
              <c:strCache>
                <c:ptCount val="6"/>
                <c:pt idx="0">
                  <c:v>1950</c:v>
                </c:pt>
                <c:pt idx="1">
                  <c:v>1970</c:v>
                </c:pt>
                <c:pt idx="2">
                  <c:v>1980</c:v>
                </c:pt>
                <c:pt idx="3">
                  <c:v>1991</c:v>
                </c:pt>
                <c:pt idx="4">
                  <c:v>2001</c:v>
                </c:pt>
                <c:pt idx="5">
                  <c:v>2011</c:v>
                </c:pt>
              </c:strCache>
            </c:strRef>
          </c:cat>
          <c:val>
            <c:numRef>
              <c:f>zdroj!$B$115:$B$120</c:f>
              <c:numCache>
                <c:formatCode>0.0</c:formatCode>
                <c:ptCount val="6"/>
                <c:pt idx="0">
                  <c:v>12.446060432557548</c:v>
                </c:pt>
                <c:pt idx="1">
                  <c:v>19.866512430740077</c:v>
                </c:pt>
                <c:pt idx="2">
                  <c:v>23.67323779595603</c:v>
                </c:pt>
                <c:pt idx="3">
                  <c:v>26.286604592834284</c:v>
                </c:pt>
                <c:pt idx="4">
                  <c:v>30.269218955500186</c:v>
                </c:pt>
                <c:pt idx="5">
                  <c:v>32.505310709050079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C-46D5-A4F4-B243386306BE}"/>
            </c:ext>
          </c:extLst>
        </c:ser>
        <c:ser>
          <c:idx val="1"/>
          <c:order val="1"/>
          <c:tx>
            <c:strRef>
              <c:f>zdroj!$C$114</c:f>
              <c:strCache>
                <c:ptCount val="1"/>
                <c:pt idx="0">
                  <c:v>2 osoby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zdroj!$A$115:$A$120</c:f>
              <c:strCache>
                <c:ptCount val="6"/>
                <c:pt idx="0">
                  <c:v>1950</c:v>
                </c:pt>
                <c:pt idx="1">
                  <c:v>1970</c:v>
                </c:pt>
                <c:pt idx="2">
                  <c:v>1980</c:v>
                </c:pt>
                <c:pt idx="3">
                  <c:v>1991</c:v>
                </c:pt>
                <c:pt idx="4">
                  <c:v>2001</c:v>
                </c:pt>
                <c:pt idx="5">
                  <c:v>2011</c:v>
                </c:pt>
              </c:strCache>
            </c:strRef>
          </c:cat>
          <c:val>
            <c:numRef>
              <c:f>zdroj!$C$115:$C$120</c:f>
              <c:numCache>
                <c:formatCode>0.0</c:formatCode>
                <c:ptCount val="6"/>
                <c:pt idx="0">
                  <c:v>25.502743155485479</c:v>
                </c:pt>
                <c:pt idx="1">
                  <c:v>24.927742766328034</c:v>
                </c:pt>
                <c:pt idx="2">
                  <c:v>26.296308313134052</c:v>
                </c:pt>
                <c:pt idx="3">
                  <c:v>27.21146185431309</c:v>
                </c:pt>
                <c:pt idx="4">
                  <c:v>28.164493837292181</c:v>
                </c:pt>
                <c:pt idx="5">
                  <c:v>29.720565506516159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C-46D5-A4F4-B243386306BE}"/>
            </c:ext>
          </c:extLst>
        </c:ser>
        <c:ser>
          <c:idx val="2"/>
          <c:order val="2"/>
          <c:tx>
            <c:strRef>
              <c:f>zdroj!$D$114</c:f>
              <c:strCache>
                <c:ptCount val="1"/>
                <c:pt idx="0">
                  <c:v>3 osoby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zdroj!$A$115:$A$120</c:f>
              <c:strCache>
                <c:ptCount val="6"/>
                <c:pt idx="0">
                  <c:v>1950</c:v>
                </c:pt>
                <c:pt idx="1">
                  <c:v>1970</c:v>
                </c:pt>
                <c:pt idx="2">
                  <c:v>1980</c:v>
                </c:pt>
                <c:pt idx="3">
                  <c:v>1991</c:v>
                </c:pt>
                <c:pt idx="4">
                  <c:v>2001</c:v>
                </c:pt>
                <c:pt idx="5">
                  <c:v>2011</c:v>
                </c:pt>
              </c:strCache>
            </c:strRef>
          </c:cat>
          <c:val>
            <c:numRef>
              <c:f>zdroj!$D$115:$D$120</c:f>
              <c:numCache>
                <c:formatCode>0.0</c:formatCode>
                <c:ptCount val="6"/>
                <c:pt idx="0">
                  <c:v>24.86616770081713</c:v>
                </c:pt>
                <c:pt idx="1">
                  <c:v>21.657945086582394</c:v>
                </c:pt>
                <c:pt idx="2">
                  <c:v>18.731081723787831</c:v>
                </c:pt>
                <c:pt idx="3">
                  <c:v>18.541398814917599</c:v>
                </c:pt>
                <c:pt idx="4">
                  <c:v>18.850046903703227</c:v>
                </c:pt>
                <c:pt idx="5">
                  <c:v>17.496152107301189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4C-46D5-A4F4-B243386306BE}"/>
            </c:ext>
          </c:extLst>
        </c:ser>
        <c:ser>
          <c:idx val="3"/>
          <c:order val="3"/>
          <c:tx>
            <c:strRef>
              <c:f>zdroj!$E$114</c:f>
              <c:strCache>
                <c:ptCount val="1"/>
                <c:pt idx="0">
                  <c:v>4 osoby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zdroj!$A$115:$A$120</c:f>
              <c:strCache>
                <c:ptCount val="6"/>
                <c:pt idx="0">
                  <c:v>1950</c:v>
                </c:pt>
                <c:pt idx="1">
                  <c:v>1970</c:v>
                </c:pt>
                <c:pt idx="2">
                  <c:v>1980</c:v>
                </c:pt>
                <c:pt idx="3">
                  <c:v>1991</c:v>
                </c:pt>
                <c:pt idx="4">
                  <c:v>2001</c:v>
                </c:pt>
                <c:pt idx="5">
                  <c:v>2011</c:v>
                </c:pt>
              </c:strCache>
            </c:strRef>
          </c:cat>
          <c:val>
            <c:numRef>
              <c:f>zdroj!$E$115:$E$120</c:f>
              <c:numCache>
                <c:formatCode>0.0</c:formatCode>
                <c:ptCount val="6"/>
                <c:pt idx="0">
                  <c:v>20.784219319419829</c:v>
                </c:pt>
                <c:pt idx="1">
                  <c:v>20.533979991127307</c:v>
                </c:pt>
                <c:pt idx="2">
                  <c:v>22.268111887779718</c:v>
                </c:pt>
                <c:pt idx="3">
                  <c:v>20.821475062615235</c:v>
                </c:pt>
                <c:pt idx="4">
                  <c:v>17.490325740586329</c:v>
                </c:pt>
                <c:pt idx="5">
                  <c:v>14.686904730885226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4C-46D5-A4F4-B243386306BE}"/>
            </c:ext>
          </c:extLst>
        </c:ser>
        <c:ser>
          <c:idx val="4"/>
          <c:order val="4"/>
          <c:tx>
            <c:strRef>
              <c:f>zdroj!$F$114</c:f>
              <c:strCache>
                <c:ptCount val="1"/>
                <c:pt idx="0">
                  <c:v>5 osob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zdroj!$A$115:$A$120</c:f>
              <c:strCache>
                <c:ptCount val="6"/>
                <c:pt idx="0">
                  <c:v>1950</c:v>
                </c:pt>
                <c:pt idx="1">
                  <c:v>1970</c:v>
                </c:pt>
                <c:pt idx="2">
                  <c:v>1980</c:v>
                </c:pt>
                <c:pt idx="3">
                  <c:v>1991</c:v>
                </c:pt>
                <c:pt idx="4">
                  <c:v>2001</c:v>
                </c:pt>
                <c:pt idx="5">
                  <c:v>2011</c:v>
                </c:pt>
              </c:strCache>
            </c:strRef>
          </c:cat>
          <c:val>
            <c:numRef>
              <c:f>zdroj!$F$115:$F$120</c:f>
              <c:numCache>
                <c:formatCode>0.0</c:formatCode>
                <c:ptCount val="6"/>
                <c:pt idx="0">
                  <c:v>9.8602866704114547</c:v>
                </c:pt>
                <c:pt idx="1">
                  <c:v>8.3643077939755859</c:v>
                </c:pt>
                <c:pt idx="2">
                  <c:v>6.8388439180717793</c:v>
                </c:pt>
                <c:pt idx="3">
                  <c:v>5.6383284745590831</c:v>
                </c:pt>
                <c:pt idx="4">
                  <c:v>4.0168307802143524</c:v>
                </c:pt>
                <c:pt idx="5">
                  <c:v>3.8510926095317921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4C-46D5-A4F4-B243386306BE}"/>
            </c:ext>
          </c:extLst>
        </c:ser>
        <c:ser>
          <c:idx val="5"/>
          <c:order val="5"/>
          <c:tx>
            <c:strRef>
              <c:f>zdroj!$G$114</c:f>
              <c:strCache>
                <c:ptCount val="1"/>
                <c:pt idx="0">
                  <c:v>6 a více osob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zdroj!$A$115:$A$120</c:f>
              <c:strCache>
                <c:ptCount val="6"/>
                <c:pt idx="0">
                  <c:v>1950</c:v>
                </c:pt>
                <c:pt idx="1">
                  <c:v>1970</c:v>
                </c:pt>
                <c:pt idx="2">
                  <c:v>1980</c:v>
                </c:pt>
                <c:pt idx="3">
                  <c:v>1991</c:v>
                </c:pt>
                <c:pt idx="4">
                  <c:v>2001</c:v>
                </c:pt>
                <c:pt idx="5">
                  <c:v>2011</c:v>
                </c:pt>
              </c:strCache>
            </c:strRef>
          </c:cat>
          <c:val>
            <c:numRef>
              <c:f>zdroj!$G$115:$G$120</c:f>
              <c:numCache>
                <c:formatCode>0.0</c:formatCode>
                <c:ptCount val="6"/>
                <c:pt idx="0">
                  <c:v>6.5</c:v>
                </c:pt>
                <c:pt idx="1">
                  <c:v>4.5999999999999996</c:v>
                </c:pt>
                <c:pt idx="2">
                  <c:v>2.2000000000000002</c:v>
                </c:pt>
                <c:pt idx="3">
                  <c:v>1.5</c:v>
                </c:pt>
                <c:pt idx="4">
                  <c:v>1.2</c:v>
                </c:pt>
                <c:pt idx="5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F4C-46D5-A4F4-B24338630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98436224"/>
        <c:axId val="98437760"/>
      </c:barChart>
      <c:catAx>
        <c:axId val="9843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437760"/>
        <c:crosses val="autoZero"/>
        <c:auto val="1"/>
        <c:lblAlgn val="ctr"/>
        <c:lblOffset val="100"/>
        <c:noMultiLvlLbl val="0"/>
      </c:catAx>
      <c:valAx>
        <c:axId val="984377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9843622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"/>
          <c:y val="0.87096231614724839"/>
          <c:w val="1"/>
          <c:h val="0.10250033647996185"/>
        </c:manualLayout>
      </c:layout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39310666281621"/>
          <c:y val="0.10604406259702776"/>
          <c:w val="0.74231239560963969"/>
          <c:h val="0.69487856080503252"/>
        </c:manualLayout>
      </c:layout>
      <c:doughnutChart>
        <c:varyColors val="1"/>
        <c:ser>
          <c:idx val="0"/>
          <c:order val="0"/>
          <c:spPr>
            <a:solidFill>
              <a:srgbClr val="CDC30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C8-4834-86F8-FA55BC3964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C8-4834-86F8-FA55BC3964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C8-4834-86F8-FA55BC3964AE}"/>
              </c:ext>
            </c:extLst>
          </c:dPt>
          <c:dPt>
            <c:idx val="3"/>
            <c:bubble3D val="0"/>
            <c:spPr>
              <a:solidFill>
                <a:srgbClr val="C1BB0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C8-4834-86F8-FA55BC3964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CC8-4834-86F8-FA55BC3964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CC8-4834-86F8-FA55BC3964AE}"/>
              </c:ext>
            </c:extLst>
          </c:dPt>
          <c:dLbls>
            <c:dLbl>
              <c:idx val="5"/>
              <c:layout>
                <c:manualLayout>
                  <c:x val="2.3976974469100453E-3"/>
                  <c:y val="-3.60588876303198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C8-4834-86F8-FA55BC396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List3!$L$1:$L$6</c:f>
              <c:strCache>
                <c:ptCount val="6"/>
                <c:pt idx="0">
                  <c:v>1 osoba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osob</c:v>
                </c:pt>
                <c:pt idx="5">
                  <c:v>6 a více sob</c:v>
                </c:pt>
              </c:strCache>
            </c:strRef>
          </c:cat>
          <c:val>
            <c:numRef>
              <c:f>List3!$M$1:$M$6</c:f>
              <c:numCache>
                <c:formatCode>General</c:formatCode>
                <c:ptCount val="6"/>
                <c:pt idx="0">
                  <c:v>32.5</c:v>
                </c:pt>
                <c:pt idx="1">
                  <c:v>29.7</c:v>
                </c:pt>
                <c:pt idx="2">
                  <c:v>17.5</c:v>
                </c:pt>
                <c:pt idx="3">
                  <c:v>14.7</c:v>
                </c:pt>
                <c:pt idx="4">
                  <c:v>3.9</c:v>
                </c:pt>
                <c:pt idx="5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CC8-4834-86F8-FA55BC396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227449693788275"/>
          <c:y val="3.8541389354529491E-2"/>
          <c:w val="0.44716994750656164"/>
          <c:h val="0.91053264408772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pozitiva!$C$1</c:f>
              <c:strCache>
                <c:ptCount val="1"/>
                <c:pt idx="0">
                  <c:v>Průměr za řetězce</c:v>
                </c:pt>
              </c:strCache>
            </c:strRef>
          </c:tx>
          <c:spPr>
            <a:solidFill>
              <a:srgbClr val="A1A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A1AF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A1AF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pozitiva!$B$2:$B$9</c:f>
              <c:strCache>
                <c:ptCount val="8"/>
                <c:pt idx="0">
                  <c:v>dostupná / parkování</c:v>
                </c:pt>
                <c:pt idx="1">
                  <c:v>poměr hodnota / cena</c:v>
                </c:pt>
                <c:pt idx="2">
                  <c:v>otvírací doba</c:v>
                </c:pt>
                <c:pt idx="3">
                  <c:v>personál</c:v>
                </c:pt>
                <c:pt idx="4">
                  <c:v>šíře sortimentu</c:v>
                </c:pt>
                <c:pt idx="5">
                  <c:v>akce, slevy</c:v>
                </c:pt>
                <c:pt idx="6">
                  <c:v>dobře se v prodejně cítím</c:v>
                </c:pt>
                <c:pt idx="7">
                  <c:v>mají přesně to, co nakupuji</c:v>
                </c:pt>
              </c:strCache>
            </c:strRef>
          </c:cat>
          <c:val>
            <c:numRef>
              <c:f>pozitiva!$C$2:$C$9</c:f>
              <c:numCache>
                <c:formatCode>0%</c:formatCode>
                <c:ptCount val="8"/>
                <c:pt idx="0">
                  <c:v>0.33075280298985582</c:v>
                </c:pt>
                <c:pt idx="1">
                  <c:v>0.22486207510233139</c:v>
                </c:pt>
                <c:pt idx="2">
                  <c:v>0.2221035771489589</c:v>
                </c:pt>
                <c:pt idx="3">
                  <c:v>0.18473037907100909</c:v>
                </c:pt>
                <c:pt idx="4">
                  <c:v>0.17520911194162661</c:v>
                </c:pt>
                <c:pt idx="5">
                  <c:v>0.15661149670759922</c:v>
                </c:pt>
                <c:pt idx="6">
                  <c:v>0.12697988966008186</c:v>
                </c:pt>
                <c:pt idx="7">
                  <c:v>0.11932728243459691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44750208"/>
        <c:axId val="245551104"/>
      </c:barChart>
      <c:catAx>
        <c:axId val="244750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5551104"/>
        <c:crosses val="autoZero"/>
        <c:auto val="1"/>
        <c:lblAlgn val="ctr"/>
        <c:lblOffset val="100"/>
        <c:noMultiLvlLbl val="0"/>
      </c:catAx>
      <c:valAx>
        <c:axId val="2455511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4475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2955960925664"/>
          <c:y val="1.3714766750895314E-2"/>
          <c:w val="0.41741324929383355"/>
          <c:h val="0.974939733765672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bariéry!$C$1</c:f>
              <c:strCache>
                <c:ptCount val="1"/>
                <c:pt idx="0">
                  <c:v>Průměr za řetězce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bariéry!$B$2:$B$7</c:f>
              <c:strCache>
                <c:ptCount val="6"/>
                <c:pt idx="0">
                  <c:v>není dobře dostupná</c:v>
                </c:pt>
                <c:pt idx="1">
                  <c:v>vysoké ceny</c:v>
                </c:pt>
                <c:pt idx="2">
                  <c:v>nevyhovuje sortiment</c:v>
                </c:pt>
                <c:pt idx="3">
                  <c:v>nevěřím kvalitě výrobků</c:v>
                </c:pt>
                <c:pt idx="4">
                  <c:v>necítím se příjemně v prodejně</c:v>
                </c:pt>
                <c:pt idx="5">
                  <c:v>fronty</c:v>
                </c:pt>
              </c:strCache>
            </c:strRef>
          </c:cat>
          <c:val>
            <c:numRef>
              <c:f>bariéry!$C$2:$C$7</c:f>
              <c:numCache>
                <c:formatCode>0%</c:formatCode>
                <c:ptCount val="6"/>
                <c:pt idx="0">
                  <c:v>0.24596549805230941</c:v>
                </c:pt>
                <c:pt idx="1">
                  <c:v>0.24151363383416805</c:v>
                </c:pt>
                <c:pt idx="2">
                  <c:v>0.23650528658875905</c:v>
                </c:pt>
                <c:pt idx="3">
                  <c:v>0.17779632721202004</c:v>
                </c:pt>
                <c:pt idx="4">
                  <c:v>0.17306622148024486</c:v>
                </c:pt>
                <c:pt idx="5">
                  <c:v>6.0100166944908183E-2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79124864"/>
        <c:axId val="244756864"/>
      </c:barChart>
      <c:catAx>
        <c:axId val="179124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4756864"/>
        <c:crosses val="autoZero"/>
        <c:auto val="1"/>
        <c:lblAlgn val="ctr"/>
        <c:lblOffset val="100"/>
        <c:noMultiLvlLbl val="0"/>
      </c:catAx>
      <c:valAx>
        <c:axId val="2447568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7912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830387246471"/>
          <c:y val="2.5314517852210484E-2"/>
          <c:w val="0.44779036337771488"/>
          <c:h val="0.82326666286519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List1!$A$3:$A$10</c:f>
              <c:strCache>
                <c:ptCount val="8"/>
                <c:pt idx="0">
                  <c:v>velký nákup domů</c:v>
                </c:pt>
                <c:pt idx="1">
                  <c:v>menší nákup domů pro doplnění zásob</c:v>
                </c:pt>
                <c:pt idx="2">
                  <c:v>menší nákup domů pro rychlou spotřebu</c:v>
                </c:pt>
                <c:pt idx="3">
                  <c:v>neplánovaný nákup něčeho, co doma došlo</c:v>
                </c:pt>
                <c:pt idx="4">
                  <c:v>cílený nákup zboží v akci</c:v>
                </c:pt>
                <c:pt idx="5">
                  <c:v>nákup jen určitého druhu zboží</c:v>
                </c:pt>
                <c:pt idx="6">
                  <c:v>nákup pro rychlou spotřebu mimo domov</c:v>
                </c:pt>
                <c:pt idx="7">
                  <c:v>občerstvení na cestu</c:v>
                </c:pt>
              </c:strCache>
            </c:strRef>
          </c:cat>
          <c:val>
            <c:numRef>
              <c:f>List1!$B$3:$B$10</c:f>
              <c:numCache>
                <c:formatCode>0%</c:formatCode>
                <c:ptCount val="8"/>
                <c:pt idx="0">
                  <c:v>0.81499999999999995</c:v>
                </c:pt>
                <c:pt idx="1">
                  <c:v>0.86799999999999999</c:v>
                </c:pt>
                <c:pt idx="2">
                  <c:v>0.71799999999999997</c:v>
                </c:pt>
                <c:pt idx="3">
                  <c:v>0.67400000000000004</c:v>
                </c:pt>
                <c:pt idx="4">
                  <c:v>0.78900000000000003</c:v>
                </c:pt>
                <c:pt idx="5">
                  <c:v>0.80300000000000016</c:v>
                </c:pt>
                <c:pt idx="6">
                  <c:v>0.45600000000000002</c:v>
                </c:pt>
                <c:pt idx="7">
                  <c:v>0.45200000000000001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39708672"/>
        <c:axId val="139730944"/>
      </c:barChart>
      <c:catAx>
        <c:axId val="1397086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00"/>
            </a:pPr>
            <a:endParaRPr lang="cs-CZ"/>
          </a:p>
        </c:txPr>
        <c:crossAx val="139730944"/>
        <c:crosses val="autoZero"/>
        <c:auto val="1"/>
        <c:lblAlgn val="ctr"/>
        <c:lblOffset val="100"/>
        <c:noMultiLvlLbl val="0"/>
      </c:catAx>
      <c:valAx>
        <c:axId val="1397309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970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8015260326993E-2"/>
          <c:y val="2.5314517852210484E-2"/>
          <c:w val="0.9608198473967301"/>
          <c:h val="0.823266662865193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Denně, téměř denně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List1!$A$4:$A$11</c:f>
              <c:strCache>
                <c:ptCount val="8"/>
                <c:pt idx="0">
                  <c:v>velký nákup domů</c:v>
                </c:pt>
                <c:pt idx="1">
                  <c:v>menší nákup domů pro doplnění zásob</c:v>
                </c:pt>
                <c:pt idx="2">
                  <c:v>menší nákup domů pro rychlou spotřebu</c:v>
                </c:pt>
                <c:pt idx="3">
                  <c:v>neplánovaný nákup něčeho, co doma došlo</c:v>
                </c:pt>
                <c:pt idx="4">
                  <c:v>cílený nákup zboží v akci</c:v>
                </c:pt>
                <c:pt idx="5">
                  <c:v>nákup jen určitého druhu zboží</c:v>
                </c:pt>
                <c:pt idx="6">
                  <c:v>nákup pro rychlou spotřebu mimo domov</c:v>
                </c:pt>
                <c:pt idx="7">
                  <c:v>občerstvení na cestu</c:v>
                </c:pt>
              </c:strCache>
            </c:strRef>
          </c:cat>
          <c:val>
            <c:numRef>
              <c:f>List1!$B$4:$B$11</c:f>
              <c:numCache>
                <c:formatCode>0%</c:formatCode>
                <c:ptCount val="8"/>
                <c:pt idx="0">
                  <c:v>5.0000000000000001E-3</c:v>
                </c:pt>
                <c:pt idx="1">
                  <c:v>7.3999999999999996E-2</c:v>
                </c:pt>
                <c:pt idx="2">
                  <c:v>0.23799999999999999</c:v>
                </c:pt>
                <c:pt idx="3">
                  <c:v>0.04</c:v>
                </c:pt>
                <c:pt idx="4">
                  <c:v>1.7999999999999999E-2</c:v>
                </c:pt>
                <c:pt idx="5">
                  <c:v>3.1E-2</c:v>
                </c:pt>
                <c:pt idx="6">
                  <c:v>0.20200000000000001</c:v>
                </c:pt>
                <c:pt idx="7">
                  <c:v>0.14399999999999999</c:v>
                </c:pt>
              </c:numCache>
            </c:numRef>
          </c:val>
        </c:ser>
        <c:ser>
          <c:idx val="1"/>
          <c:order val="1"/>
          <c:tx>
            <c:strRef>
              <c:f>List1!$C$3</c:f>
              <c:strCache>
                <c:ptCount val="1"/>
                <c:pt idx="0">
                  <c:v>2x - 4x  týdně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List1!$A$4:$A$11</c:f>
              <c:strCache>
                <c:ptCount val="8"/>
                <c:pt idx="0">
                  <c:v>velký nákup domů</c:v>
                </c:pt>
                <c:pt idx="1">
                  <c:v>menší nákup domů pro doplnění zásob</c:v>
                </c:pt>
                <c:pt idx="2">
                  <c:v>menší nákup domů pro rychlou spotřebu</c:v>
                </c:pt>
                <c:pt idx="3">
                  <c:v>neplánovaný nákup něčeho, co doma došlo</c:v>
                </c:pt>
                <c:pt idx="4">
                  <c:v>cílený nákup zboží v akci</c:v>
                </c:pt>
                <c:pt idx="5">
                  <c:v>nákup jen určitého druhu zboží</c:v>
                </c:pt>
                <c:pt idx="6">
                  <c:v>nákup pro rychlou spotřebu mimo domov</c:v>
                </c:pt>
                <c:pt idx="7">
                  <c:v>občerstvení na cestu</c:v>
                </c:pt>
              </c:strCache>
            </c:strRef>
          </c:cat>
          <c:val>
            <c:numRef>
              <c:f>List1!$C$4:$C$11</c:f>
              <c:numCache>
                <c:formatCode>0%</c:formatCode>
                <c:ptCount val="8"/>
                <c:pt idx="0">
                  <c:v>2.9000000000000001E-2</c:v>
                </c:pt>
                <c:pt idx="1">
                  <c:v>0.378</c:v>
                </c:pt>
                <c:pt idx="2">
                  <c:v>0.45800000000000002</c:v>
                </c:pt>
                <c:pt idx="3">
                  <c:v>0.156</c:v>
                </c:pt>
                <c:pt idx="4">
                  <c:v>0.11</c:v>
                </c:pt>
                <c:pt idx="5">
                  <c:v>0.107</c:v>
                </c:pt>
                <c:pt idx="6">
                  <c:v>0.38600000000000001</c:v>
                </c:pt>
                <c:pt idx="7">
                  <c:v>0.219</c:v>
                </c:pt>
              </c:numCache>
            </c:numRef>
          </c:val>
        </c:ser>
        <c:ser>
          <c:idx val="2"/>
          <c:order val="2"/>
          <c:tx>
            <c:strRef>
              <c:f>List1!$D$3</c:f>
              <c:strCache>
                <c:ptCount val="1"/>
                <c:pt idx="0">
                  <c:v>1x týdně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List1!$A$4:$A$11</c:f>
              <c:strCache>
                <c:ptCount val="8"/>
                <c:pt idx="0">
                  <c:v>velký nákup domů</c:v>
                </c:pt>
                <c:pt idx="1">
                  <c:v>menší nákup domů pro doplnění zásob</c:v>
                </c:pt>
                <c:pt idx="2">
                  <c:v>menší nákup domů pro rychlou spotřebu</c:v>
                </c:pt>
                <c:pt idx="3">
                  <c:v>neplánovaný nákup něčeho, co doma došlo</c:v>
                </c:pt>
                <c:pt idx="4">
                  <c:v>cílený nákup zboží v akci</c:v>
                </c:pt>
                <c:pt idx="5">
                  <c:v>nákup jen určitého druhu zboží</c:v>
                </c:pt>
                <c:pt idx="6">
                  <c:v>nákup pro rychlou spotřebu mimo domov</c:v>
                </c:pt>
                <c:pt idx="7">
                  <c:v>občerstvení na cestu</c:v>
                </c:pt>
              </c:strCache>
            </c:strRef>
          </c:cat>
          <c:val>
            <c:numRef>
              <c:f>List1!$D$4:$D$11</c:f>
              <c:numCache>
                <c:formatCode>0%</c:formatCode>
                <c:ptCount val="8"/>
                <c:pt idx="0">
                  <c:v>0.378</c:v>
                </c:pt>
                <c:pt idx="1">
                  <c:v>0.377</c:v>
                </c:pt>
                <c:pt idx="2">
                  <c:v>0.22700000000000001</c:v>
                </c:pt>
                <c:pt idx="3">
                  <c:v>0.40200000000000002</c:v>
                </c:pt>
                <c:pt idx="4">
                  <c:v>0.44900000000000001</c:v>
                </c:pt>
                <c:pt idx="5">
                  <c:v>0.314</c:v>
                </c:pt>
                <c:pt idx="6">
                  <c:v>0.21299999999999999</c:v>
                </c:pt>
                <c:pt idx="7">
                  <c:v>0.25900000000000001</c:v>
                </c:pt>
              </c:numCache>
            </c:numRef>
          </c:val>
        </c:ser>
        <c:ser>
          <c:idx val="3"/>
          <c:order val="3"/>
          <c:tx>
            <c:strRef>
              <c:f>List1!$E$3</c:f>
              <c:strCache>
                <c:ptCount val="1"/>
                <c:pt idx="0">
                  <c:v>1x za 14 dnů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List1!$A$4:$A$11</c:f>
              <c:strCache>
                <c:ptCount val="8"/>
                <c:pt idx="0">
                  <c:v>velký nákup domů</c:v>
                </c:pt>
                <c:pt idx="1">
                  <c:v>menší nákup domů pro doplnění zásob</c:v>
                </c:pt>
                <c:pt idx="2">
                  <c:v>menší nákup domů pro rychlou spotřebu</c:v>
                </c:pt>
                <c:pt idx="3">
                  <c:v>neplánovaný nákup něčeho, co doma došlo</c:v>
                </c:pt>
                <c:pt idx="4">
                  <c:v>cílený nákup zboží v akci</c:v>
                </c:pt>
                <c:pt idx="5">
                  <c:v>nákup jen určitého druhu zboží</c:v>
                </c:pt>
                <c:pt idx="6">
                  <c:v>nákup pro rychlou spotřebu mimo domov</c:v>
                </c:pt>
                <c:pt idx="7">
                  <c:v>občerstvení na cestu</c:v>
                </c:pt>
              </c:strCache>
            </c:strRef>
          </c:cat>
          <c:val>
            <c:numRef>
              <c:f>List1!$E$4:$E$11</c:f>
              <c:numCache>
                <c:formatCode>0%</c:formatCode>
                <c:ptCount val="8"/>
                <c:pt idx="0">
                  <c:v>0.26600000000000001</c:v>
                </c:pt>
                <c:pt idx="1">
                  <c:v>0.13100000000000001</c:v>
                </c:pt>
                <c:pt idx="2">
                  <c:v>2.5999999999999999E-2</c:v>
                </c:pt>
                <c:pt idx="3">
                  <c:v>0.224</c:v>
                </c:pt>
                <c:pt idx="4">
                  <c:v>0.22800000000000001</c:v>
                </c:pt>
                <c:pt idx="5">
                  <c:v>0.23499999999999999</c:v>
                </c:pt>
                <c:pt idx="6">
                  <c:v>8.7999999999999995E-2</c:v>
                </c:pt>
                <c:pt idx="7">
                  <c:v>0.17699999999999999</c:v>
                </c:pt>
              </c:numCache>
            </c:numRef>
          </c:val>
        </c:ser>
        <c:ser>
          <c:idx val="4"/>
          <c:order val="4"/>
          <c:tx>
            <c:strRef>
              <c:f>List1!$F$3</c:f>
              <c:strCache>
                <c:ptCount val="1"/>
                <c:pt idx="0">
                  <c:v>1x za měsíc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List1!$A$4:$A$11</c:f>
              <c:strCache>
                <c:ptCount val="8"/>
                <c:pt idx="0">
                  <c:v>velký nákup domů</c:v>
                </c:pt>
                <c:pt idx="1">
                  <c:v>menší nákup domů pro doplnění zásob</c:v>
                </c:pt>
                <c:pt idx="2">
                  <c:v>menší nákup domů pro rychlou spotřebu</c:v>
                </c:pt>
                <c:pt idx="3">
                  <c:v>neplánovaný nákup něčeho, co doma došlo</c:v>
                </c:pt>
                <c:pt idx="4">
                  <c:v>cílený nákup zboží v akci</c:v>
                </c:pt>
                <c:pt idx="5">
                  <c:v>nákup jen určitého druhu zboží</c:v>
                </c:pt>
                <c:pt idx="6">
                  <c:v>nákup pro rychlou spotřebu mimo domov</c:v>
                </c:pt>
                <c:pt idx="7">
                  <c:v>občerstvení na cestu</c:v>
                </c:pt>
              </c:strCache>
            </c:strRef>
          </c:cat>
          <c:val>
            <c:numRef>
              <c:f>List1!$F$4:$F$11</c:f>
              <c:numCache>
                <c:formatCode>0%</c:formatCode>
                <c:ptCount val="8"/>
                <c:pt idx="0">
                  <c:v>0.25900000000000001</c:v>
                </c:pt>
                <c:pt idx="1">
                  <c:v>3.2000000000000001E-2</c:v>
                </c:pt>
                <c:pt idx="2">
                  <c:v>3.1E-2</c:v>
                </c:pt>
                <c:pt idx="3">
                  <c:v>0.14399999999999999</c:v>
                </c:pt>
                <c:pt idx="4">
                  <c:v>0.16500000000000001</c:v>
                </c:pt>
                <c:pt idx="5">
                  <c:v>0.248</c:v>
                </c:pt>
                <c:pt idx="6">
                  <c:v>0.05</c:v>
                </c:pt>
                <c:pt idx="7">
                  <c:v>0.108</c:v>
                </c:pt>
              </c:numCache>
            </c:numRef>
          </c:val>
        </c:ser>
        <c:ser>
          <c:idx val="5"/>
          <c:order val="5"/>
          <c:tx>
            <c:strRef>
              <c:f>List1!$G$3</c:f>
              <c:strCache>
                <c:ptCount val="1"/>
                <c:pt idx="0">
                  <c:v>méně často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List1!$A$4:$A$11</c:f>
              <c:strCache>
                <c:ptCount val="8"/>
                <c:pt idx="0">
                  <c:v>velký nákup domů</c:v>
                </c:pt>
                <c:pt idx="1">
                  <c:v>menší nákup domů pro doplnění zásob</c:v>
                </c:pt>
                <c:pt idx="2">
                  <c:v>menší nákup domů pro rychlou spotřebu</c:v>
                </c:pt>
                <c:pt idx="3">
                  <c:v>neplánovaný nákup něčeho, co doma došlo</c:v>
                </c:pt>
                <c:pt idx="4">
                  <c:v>cílený nákup zboží v akci</c:v>
                </c:pt>
                <c:pt idx="5">
                  <c:v>nákup jen určitého druhu zboží</c:v>
                </c:pt>
                <c:pt idx="6">
                  <c:v>nákup pro rychlou spotřebu mimo domov</c:v>
                </c:pt>
                <c:pt idx="7">
                  <c:v>občerstvení na cestu</c:v>
                </c:pt>
              </c:strCache>
            </c:strRef>
          </c:cat>
          <c:val>
            <c:numRef>
              <c:f>List1!$G$4:$G$11</c:f>
              <c:numCache>
                <c:formatCode>0%</c:formatCode>
                <c:ptCount val="8"/>
                <c:pt idx="0">
                  <c:v>6.3E-2</c:v>
                </c:pt>
                <c:pt idx="1">
                  <c:v>8.0000000000000002E-3</c:v>
                </c:pt>
                <c:pt idx="2">
                  <c:v>1.9E-2</c:v>
                </c:pt>
                <c:pt idx="3">
                  <c:v>3.4000000000000002E-2</c:v>
                </c:pt>
                <c:pt idx="4">
                  <c:v>0.03</c:v>
                </c:pt>
                <c:pt idx="5">
                  <c:v>6.5000000000000002E-2</c:v>
                </c:pt>
                <c:pt idx="6">
                  <c:v>6.0999999999999999E-2</c:v>
                </c:pt>
                <c:pt idx="7">
                  <c:v>9.2999999999999999E-2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141254656"/>
        <c:axId val="141256192"/>
      </c:barChart>
      <c:catAx>
        <c:axId val="1412546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1256192"/>
        <c:crosses val="autoZero"/>
        <c:auto val="1"/>
        <c:lblAlgn val="ctr"/>
        <c:lblOffset val="100"/>
        <c:noMultiLvlLbl val="0"/>
      </c:catAx>
      <c:valAx>
        <c:axId val="14125619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41254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765072558064468E-2"/>
          <c:y val="0.84083468476680201"/>
          <c:w val="0.94523492744193549"/>
          <c:h val="0.15818988224173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FD6CA-EC2D-4619-AAC5-ED4D1B1D7411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EEF8F31-E036-4B4E-971E-7C8B9638D5AB}">
      <dgm:prSet/>
      <dgm:spPr/>
      <dgm:t>
        <a:bodyPr/>
        <a:lstStyle/>
        <a:p>
          <a:pPr rtl="0"/>
          <a:r>
            <a:rPr lang="cs-CZ" dirty="0" smtClean="0"/>
            <a:t>Inspiraci</a:t>
          </a:r>
          <a:endParaRPr lang="cs-CZ" dirty="0"/>
        </a:p>
      </dgm:t>
    </dgm:pt>
    <dgm:pt modelId="{9B86D1BF-0B4F-4B70-AB58-47230EF2E2E9}" type="parTrans" cxnId="{F0A9F2E9-E7DD-4012-B8E0-908112D9262B}">
      <dgm:prSet/>
      <dgm:spPr/>
      <dgm:t>
        <a:bodyPr/>
        <a:lstStyle/>
        <a:p>
          <a:endParaRPr lang="cs-CZ"/>
        </a:p>
      </dgm:t>
    </dgm:pt>
    <dgm:pt modelId="{631E263F-922B-44C4-BA8F-DAE75D35CA51}" type="sibTrans" cxnId="{F0A9F2E9-E7DD-4012-B8E0-908112D9262B}">
      <dgm:prSet/>
      <dgm:spPr/>
      <dgm:t>
        <a:bodyPr/>
        <a:lstStyle/>
        <a:p>
          <a:endParaRPr lang="cs-CZ"/>
        </a:p>
      </dgm:t>
    </dgm:pt>
    <dgm:pt modelId="{950E8272-0A07-4B04-8F46-6C665210D21C}">
      <dgm:prSet/>
      <dgm:spPr/>
      <dgm:t>
        <a:bodyPr/>
        <a:lstStyle/>
        <a:p>
          <a:pPr rtl="0"/>
          <a:r>
            <a:rPr lang="cs-CZ" dirty="0" smtClean="0"/>
            <a:t>Pohodu</a:t>
          </a:r>
          <a:endParaRPr lang="cs-CZ" dirty="0"/>
        </a:p>
      </dgm:t>
    </dgm:pt>
    <dgm:pt modelId="{3DAFBA12-6510-4F8C-A574-CC2619B28608}" type="parTrans" cxnId="{D1F328B2-D801-4F27-AB0D-570F9A1A77CF}">
      <dgm:prSet/>
      <dgm:spPr/>
      <dgm:t>
        <a:bodyPr/>
        <a:lstStyle/>
        <a:p>
          <a:endParaRPr lang="cs-CZ"/>
        </a:p>
      </dgm:t>
    </dgm:pt>
    <dgm:pt modelId="{6085DE72-5835-4D99-82E2-E0C5262398E6}" type="sibTrans" cxnId="{D1F328B2-D801-4F27-AB0D-570F9A1A77CF}">
      <dgm:prSet/>
      <dgm:spPr/>
      <dgm:t>
        <a:bodyPr/>
        <a:lstStyle/>
        <a:p>
          <a:endParaRPr lang="cs-CZ"/>
        </a:p>
      </dgm:t>
    </dgm:pt>
    <dgm:pt modelId="{6546B600-110F-4A9D-88C4-9E2E2A4D4E9E}">
      <dgm:prSet/>
      <dgm:spPr/>
      <dgm:t>
        <a:bodyPr/>
        <a:lstStyle/>
        <a:p>
          <a:r>
            <a:rPr lang="cs-CZ" dirty="0" smtClean="0"/>
            <a:t>Sortiment</a:t>
          </a:r>
          <a:endParaRPr lang="cs-CZ" dirty="0"/>
        </a:p>
      </dgm:t>
    </dgm:pt>
    <dgm:pt modelId="{4824106A-BC15-4ADC-AB08-6753B051937C}" type="parTrans" cxnId="{B1C05177-F47C-40B3-B4E2-970BA33A35EF}">
      <dgm:prSet/>
      <dgm:spPr/>
      <dgm:t>
        <a:bodyPr/>
        <a:lstStyle/>
        <a:p>
          <a:endParaRPr lang="cs-CZ"/>
        </a:p>
      </dgm:t>
    </dgm:pt>
    <dgm:pt modelId="{CCF8DB60-A65C-464F-9E37-15858B2F4508}" type="sibTrans" cxnId="{B1C05177-F47C-40B3-B4E2-970BA33A35EF}">
      <dgm:prSet/>
      <dgm:spPr/>
      <dgm:t>
        <a:bodyPr/>
        <a:lstStyle/>
        <a:p>
          <a:endParaRPr lang="cs-CZ"/>
        </a:p>
      </dgm:t>
    </dgm:pt>
    <dgm:pt modelId="{3D9EAFD0-D289-41DB-9A8F-1095C592B431}">
      <dgm:prSet/>
      <dgm:spPr/>
      <dgm:t>
        <a:bodyPr/>
        <a:lstStyle/>
        <a:p>
          <a:r>
            <a:rPr lang="cs-CZ" dirty="0" smtClean="0"/>
            <a:t>Promoce</a:t>
          </a:r>
          <a:endParaRPr lang="cs-CZ" dirty="0"/>
        </a:p>
      </dgm:t>
    </dgm:pt>
    <dgm:pt modelId="{1C586A3F-9C62-4106-933B-FF77AC01E988}" type="parTrans" cxnId="{E73BD20B-9709-4AA5-A8B1-2FF56A860767}">
      <dgm:prSet/>
      <dgm:spPr/>
      <dgm:t>
        <a:bodyPr/>
        <a:lstStyle/>
        <a:p>
          <a:endParaRPr lang="cs-CZ"/>
        </a:p>
      </dgm:t>
    </dgm:pt>
    <dgm:pt modelId="{BFE1C00B-AB47-46DF-B663-5C075FA627C2}" type="sibTrans" cxnId="{E73BD20B-9709-4AA5-A8B1-2FF56A860767}">
      <dgm:prSet/>
      <dgm:spPr/>
      <dgm:t>
        <a:bodyPr/>
        <a:lstStyle/>
        <a:p>
          <a:endParaRPr lang="cs-CZ"/>
        </a:p>
      </dgm:t>
    </dgm:pt>
    <dgm:pt modelId="{56D7B189-F2A1-467B-BD96-89021ACD8040}">
      <dgm:prSet/>
      <dgm:spPr/>
      <dgm:t>
        <a:bodyPr/>
        <a:lstStyle/>
        <a:p>
          <a:r>
            <a:rPr lang="cs-CZ" dirty="0" smtClean="0"/>
            <a:t>Komunikace</a:t>
          </a:r>
          <a:endParaRPr lang="cs-CZ" dirty="0"/>
        </a:p>
      </dgm:t>
    </dgm:pt>
    <dgm:pt modelId="{A96486CB-35E8-4FD5-BABC-6D3E4D0D9B56}" type="parTrans" cxnId="{4FA6FCBC-C69E-45E1-BB0E-70B8AA834B8E}">
      <dgm:prSet/>
      <dgm:spPr/>
      <dgm:t>
        <a:bodyPr/>
        <a:lstStyle/>
        <a:p>
          <a:endParaRPr lang="cs-CZ"/>
        </a:p>
      </dgm:t>
    </dgm:pt>
    <dgm:pt modelId="{5C6F0272-A09D-44CC-8CC5-8F113A91536D}" type="sibTrans" cxnId="{4FA6FCBC-C69E-45E1-BB0E-70B8AA834B8E}">
      <dgm:prSet/>
      <dgm:spPr/>
      <dgm:t>
        <a:bodyPr/>
        <a:lstStyle/>
        <a:p>
          <a:endParaRPr lang="cs-CZ"/>
        </a:p>
      </dgm:t>
    </dgm:pt>
    <dgm:pt modelId="{457D5EB1-9ED6-4CA2-9113-646CE82304F6}">
      <dgm:prSet/>
      <dgm:spPr/>
      <dgm:t>
        <a:bodyPr/>
        <a:lstStyle/>
        <a:p>
          <a:r>
            <a:rPr lang="cs-CZ" smtClean="0"/>
            <a:t>Parkování</a:t>
          </a:r>
          <a:endParaRPr lang="cs-CZ" dirty="0"/>
        </a:p>
      </dgm:t>
    </dgm:pt>
    <dgm:pt modelId="{4C51DBC9-2C3E-4DC6-9517-EAE71D58E81D}" type="parTrans" cxnId="{97D63429-E804-4981-990C-F751F010505A}">
      <dgm:prSet/>
      <dgm:spPr/>
      <dgm:t>
        <a:bodyPr/>
        <a:lstStyle/>
        <a:p>
          <a:endParaRPr lang="cs-CZ"/>
        </a:p>
      </dgm:t>
    </dgm:pt>
    <dgm:pt modelId="{8EBED9D7-CE60-484D-BE9A-C791C7678FFF}" type="sibTrans" cxnId="{97D63429-E804-4981-990C-F751F010505A}">
      <dgm:prSet/>
      <dgm:spPr/>
      <dgm:t>
        <a:bodyPr/>
        <a:lstStyle/>
        <a:p>
          <a:endParaRPr lang="cs-CZ"/>
        </a:p>
      </dgm:t>
    </dgm:pt>
    <dgm:pt modelId="{68353EB0-75DC-4F1C-A8FD-4DAC2F3CA8C8}">
      <dgm:prSet/>
      <dgm:spPr/>
      <dgm:t>
        <a:bodyPr/>
        <a:lstStyle/>
        <a:p>
          <a:r>
            <a:rPr lang="cs-CZ" dirty="0" smtClean="0"/>
            <a:t>Vystavení</a:t>
          </a:r>
          <a:endParaRPr lang="cs-CZ" dirty="0"/>
        </a:p>
      </dgm:t>
    </dgm:pt>
    <dgm:pt modelId="{B5327A77-3BE0-4E5C-9609-A8D300052AAB}" type="parTrans" cxnId="{8D7AFB0B-FC8C-4BF8-9B91-D64D4F11ABD1}">
      <dgm:prSet/>
      <dgm:spPr/>
      <dgm:t>
        <a:bodyPr/>
        <a:lstStyle/>
        <a:p>
          <a:endParaRPr lang="cs-CZ"/>
        </a:p>
      </dgm:t>
    </dgm:pt>
    <dgm:pt modelId="{1BC5A72D-2BAF-43E4-84BD-552013871C81}" type="sibTrans" cxnId="{8D7AFB0B-FC8C-4BF8-9B91-D64D4F11ABD1}">
      <dgm:prSet/>
      <dgm:spPr/>
      <dgm:t>
        <a:bodyPr/>
        <a:lstStyle/>
        <a:p>
          <a:endParaRPr lang="cs-CZ"/>
        </a:p>
      </dgm:t>
    </dgm:pt>
    <dgm:pt modelId="{0F394165-8DA5-4458-A7DC-579D0D481CAE}">
      <dgm:prSet/>
      <dgm:spPr/>
      <dgm:t>
        <a:bodyPr/>
        <a:lstStyle/>
        <a:p>
          <a:r>
            <a:rPr lang="cs-CZ" smtClean="0"/>
            <a:t>Snadný průchod</a:t>
          </a:r>
          <a:endParaRPr lang="cs-CZ" dirty="0"/>
        </a:p>
      </dgm:t>
    </dgm:pt>
    <dgm:pt modelId="{BA983437-E8DA-4074-96EA-64EFBB690557}" type="sibTrans" cxnId="{514995ED-10AD-45F5-9E9F-846387E77CF5}">
      <dgm:prSet/>
      <dgm:spPr/>
      <dgm:t>
        <a:bodyPr/>
        <a:lstStyle/>
        <a:p>
          <a:endParaRPr lang="cs-CZ"/>
        </a:p>
      </dgm:t>
    </dgm:pt>
    <dgm:pt modelId="{CD2B7252-FEE6-4D74-B866-70D6E2A6A05E}" type="parTrans" cxnId="{514995ED-10AD-45F5-9E9F-846387E77CF5}">
      <dgm:prSet/>
      <dgm:spPr/>
      <dgm:t>
        <a:bodyPr/>
        <a:lstStyle/>
        <a:p>
          <a:endParaRPr lang="cs-CZ"/>
        </a:p>
      </dgm:t>
    </dgm:pt>
    <dgm:pt modelId="{10D5223D-EFFD-4309-894E-61F35F0C4E71}">
      <dgm:prSet/>
      <dgm:spPr/>
      <dgm:t>
        <a:bodyPr/>
        <a:lstStyle/>
        <a:p>
          <a:r>
            <a:rPr lang="cs-CZ" dirty="0" smtClean="0"/>
            <a:t>Přehledná prodejna</a:t>
          </a:r>
          <a:endParaRPr lang="cs-CZ" dirty="0"/>
        </a:p>
      </dgm:t>
    </dgm:pt>
    <dgm:pt modelId="{3F397685-B960-4741-B548-7835FAE59CCE}" type="sibTrans" cxnId="{FDCB8BD9-0C35-4660-A4EC-1344471A1729}">
      <dgm:prSet/>
      <dgm:spPr/>
      <dgm:t>
        <a:bodyPr/>
        <a:lstStyle/>
        <a:p>
          <a:endParaRPr lang="cs-CZ"/>
        </a:p>
      </dgm:t>
    </dgm:pt>
    <dgm:pt modelId="{EE60E552-0FE4-4D36-8C25-957FA3EEBDD6}" type="parTrans" cxnId="{FDCB8BD9-0C35-4660-A4EC-1344471A1729}">
      <dgm:prSet/>
      <dgm:spPr/>
      <dgm:t>
        <a:bodyPr/>
        <a:lstStyle/>
        <a:p>
          <a:endParaRPr lang="cs-CZ"/>
        </a:p>
      </dgm:t>
    </dgm:pt>
    <dgm:pt modelId="{A2D23446-76E1-4217-8106-55B31546EA9C}">
      <dgm:prSet/>
      <dgm:spPr/>
      <dgm:t>
        <a:bodyPr/>
        <a:lstStyle/>
        <a:p>
          <a:r>
            <a:rPr lang="cs-CZ" dirty="0" smtClean="0"/>
            <a:t>Příjemné prostředí</a:t>
          </a:r>
          <a:endParaRPr lang="cs-CZ" dirty="0"/>
        </a:p>
      </dgm:t>
    </dgm:pt>
    <dgm:pt modelId="{0ECB207F-A2CD-41AB-9BC1-CE8EBADB3B52}" type="parTrans" cxnId="{AD545B83-722D-4460-B2F1-C26F50E00995}">
      <dgm:prSet/>
      <dgm:spPr/>
      <dgm:t>
        <a:bodyPr/>
        <a:lstStyle/>
        <a:p>
          <a:endParaRPr lang="cs-CZ"/>
        </a:p>
      </dgm:t>
    </dgm:pt>
    <dgm:pt modelId="{2F5CD069-ECFE-4B77-A825-F2EB134DB56D}" type="sibTrans" cxnId="{AD545B83-722D-4460-B2F1-C26F50E00995}">
      <dgm:prSet/>
      <dgm:spPr/>
      <dgm:t>
        <a:bodyPr/>
        <a:lstStyle/>
        <a:p>
          <a:endParaRPr lang="cs-CZ"/>
        </a:p>
      </dgm:t>
    </dgm:pt>
    <dgm:pt modelId="{B3165D98-4FA4-450F-B7E6-D4913A649195}">
      <dgm:prSet/>
      <dgm:spPr/>
      <dgm:t>
        <a:bodyPr/>
        <a:lstStyle/>
        <a:p>
          <a:r>
            <a:rPr lang="cs-CZ" dirty="0" smtClean="0"/>
            <a:t>Milý a dostupný personál</a:t>
          </a:r>
          <a:endParaRPr lang="cs-CZ" dirty="0"/>
        </a:p>
      </dgm:t>
    </dgm:pt>
    <dgm:pt modelId="{DC8B0562-4D65-4402-92F8-4E41C9733DC9}" type="parTrans" cxnId="{8F294B4F-234C-420F-AD7D-B57FEBF79F56}">
      <dgm:prSet/>
      <dgm:spPr/>
      <dgm:t>
        <a:bodyPr/>
        <a:lstStyle/>
        <a:p>
          <a:endParaRPr lang="cs-CZ"/>
        </a:p>
      </dgm:t>
    </dgm:pt>
    <dgm:pt modelId="{B730A1CF-57CB-483D-A587-8BD28DFAAB96}" type="sibTrans" cxnId="{8F294B4F-234C-420F-AD7D-B57FEBF79F56}">
      <dgm:prSet/>
      <dgm:spPr/>
      <dgm:t>
        <a:bodyPr/>
        <a:lstStyle/>
        <a:p>
          <a:endParaRPr lang="cs-CZ"/>
        </a:p>
      </dgm:t>
    </dgm:pt>
    <dgm:pt modelId="{3802ACB0-FF3D-4A59-AA05-A9FBA0321E63}">
      <dgm:prSet/>
      <dgm:spPr/>
      <dgm:t>
        <a:bodyPr/>
        <a:lstStyle/>
        <a:p>
          <a:r>
            <a:rPr lang="cs-CZ" dirty="0" smtClean="0"/>
            <a:t>Doprovodné služby</a:t>
          </a:r>
          <a:endParaRPr lang="cs-CZ" dirty="0"/>
        </a:p>
      </dgm:t>
    </dgm:pt>
    <dgm:pt modelId="{09A82167-E718-45EE-8DCD-C7E2DAC012E0}" type="parTrans" cxnId="{4106D549-5663-44A3-9BB0-69C6A76F88B8}">
      <dgm:prSet/>
      <dgm:spPr/>
      <dgm:t>
        <a:bodyPr/>
        <a:lstStyle/>
        <a:p>
          <a:endParaRPr lang="cs-CZ"/>
        </a:p>
      </dgm:t>
    </dgm:pt>
    <dgm:pt modelId="{7DFCADDD-D32D-4182-BF2E-1E67DAD0BC62}" type="sibTrans" cxnId="{4106D549-5663-44A3-9BB0-69C6A76F88B8}">
      <dgm:prSet/>
      <dgm:spPr/>
      <dgm:t>
        <a:bodyPr/>
        <a:lstStyle/>
        <a:p>
          <a:endParaRPr lang="cs-CZ"/>
        </a:p>
      </dgm:t>
    </dgm:pt>
    <dgm:pt modelId="{B539745D-45FA-4064-BB1F-76BAF1CBFC22}">
      <dgm:prSet/>
      <dgm:spPr/>
      <dgm:t>
        <a:bodyPr/>
        <a:lstStyle/>
        <a:p>
          <a:r>
            <a:rPr lang="cs-CZ" dirty="0" smtClean="0"/>
            <a:t>Otevřenou komunikaci</a:t>
          </a:r>
          <a:endParaRPr lang="cs-CZ" dirty="0"/>
        </a:p>
      </dgm:t>
    </dgm:pt>
    <dgm:pt modelId="{FA25EBA6-A0CC-4724-ABDD-3510CCD68FE0}" type="parTrans" cxnId="{36BF42C6-D712-4768-813C-B85A83D5FCE3}">
      <dgm:prSet/>
      <dgm:spPr/>
      <dgm:t>
        <a:bodyPr/>
        <a:lstStyle/>
        <a:p>
          <a:endParaRPr lang="cs-CZ"/>
        </a:p>
      </dgm:t>
    </dgm:pt>
    <dgm:pt modelId="{EEB2C2DA-7028-4AD5-9758-E8F5428A97B6}" type="sibTrans" cxnId="{36BF42C6-D712-4768-813C-B85A83D5FCE3}">
      <dgm:prSet/>
      <dgm:spPr/>
      <dgm:t>
        <a:bodyPr/>
        <a:lstStyle/>
        <a:p>
          <a:endParaRPr lang="cs-CZ"/>
        </a:p>
      </dgm:t>
    </dgm:pt>
    <dgm:pt modelId="{52485B1A-E99A-482F-B60E-652B12ABD935}">
      <dgm:prSet/>
      <dgm:spPr/>
      <dgm:t>
        <a:bodyPr/>
        <a:lstStyle/>
        <a:p>
          <a:pPr rtl="0"/>
          <a:r>
            <a:rPr lang="cs-CZ" dirty="0" smtClean="0"/>
            <a:t>Zážitek z nákupu</a:t>
          </a:r>
          <a:endParaRPr lang="cs-CZ" dirty="0"/>
        </a:p>
      </dgm:t>
    </dgm:pt>
    <dgm:pt modelId="{F07B1AC5-5D10-4A8D-84C5-4DACCB23DFF7}" type="sibTrans" cxnId="{8E75A929-EBC8-4C76-9153-A3CC75672F37}">
      <dgm:prSet/>
      <dgm:spPr/>
      <dgm:t>
        <a:bodyPr/>
        <a:lstStyle/>
        <a:p>
          <a:endParaRPr lang="cs-CZ"/>
        </a:p>
      </dgm:t>
    </dgm:pt>
    <dgm:pt modelId="{8475DCEB-C9AB-4F05-AA0E-E3988CEDA272}" type="parTrans" cxnId="{8E75A929-EBC8-4C76-9153-A3CC75672F37}">
      <dgm:prSet/>
      <dgm:spPr/>
      <dgm:t>
        <a:bodyPr/>
        <a:lstStyle/>
        <a:p>
          <a:endParaRPr lang="cs-CZ"/>
        </a:p>
      </dgm:t>
    </dgm:pt>
    <dgm:pt modelId="{4D5387D8-474E-4DD5-A074-C9EB92F79521}">
      <dgm:prSet/>
      <dgm:spPr/>
      <dgm:t>
        <a:bodyPr/>
        <a:lstStyle/>
        <a:p>
          <a:r>
            <a:rPr lang="cs-CZ" dirty="0" smtClean="0"/>
            <a:t>Původ a složení potravin</a:t>
          </a:r>
          <a:endParaRPr lang="cs-CZ" dirty="0"/>
        </a:p>
      </dgm:t>
    </dgm:pt>
    <dgm:pt modelId="{DCC8E6F5-A085-4429-AD89-D1894D3B4D60}" type="parTrans" cxnId="{71203EF9-3248-4674-8325-D5C493607EFC}">
      <dgm:prSet/>
      <dgm:spPr/>
      <dgm:t>
        <a:bodyPr/>
        <a:lstStyle/>
        <a:p>
          <a:endParaRPr lang="cs-CZ"/>
        </a:p>
      </dgm:t>
    </dgm:pt>
    <dgm:pt modelId="{672825C1-B2FA-4193-A5D1-F120D4A3440B}" type="sibTrans" cxnId="{71203EF9-3248-4674-8325-D5C493607EFC}">
      <dgm:prSet/>
      <dgm:spPr/>
      <dgm:t>
        <a:bodyPr/>
        <a:lstStyle/>
        <a:p>
          <a:endParaRPr lang="cs-CZ"/>
        </a:p>
      </dgm:t>
    </dgm:pt>
    <dgm:pt modelId="{73F851D8-5CB2-42F8-9A92-7455DDB6CD12}">
      <dgm:prSet/>
      <dgm:spPr/>
      <dgm:t>
        <a:bodyPr/>
        <a:lstStyle/>
        <a:p>
          <a:r>
            <a:rPr lang="cs-CZ" dirty="0" smtClean="0"/>
            <a:t>Zdravotní bezpečnost</a:t>
          </a:r>
          <a:endParaRPr lang="cs-CZ" dirty="0"/>
        </a:p>
      </dgm:t>
    </dgm:pt>
    <dgm:pt modelId="{CF5DA948-8641-460B-85FE-06F6F217A6C8}" type="parTrans" cxnId="{EAF52C0D-47FB-4E8F-98D4-B328F2A9273E}">
      <dgm:prSet/>
      <dgm:spPr/>
      <dgm:t>
        <a:bodyPr/>
        <a:lstStyle/>
        <a:p>
          <a:endParaRPr lang="cs-CZ"/>
        </a:p>
      </dgm:t>
    </dgm:pt>
    <dgm:pt modelId="{26140725-F97F-4B2E-89DF-F34E258850D9}" type="sibTrans" cxnId="{EAF52C0D-47FB-4E8F-98D4-B328F2A9273E}">
      <dgm:prSet/>
      <dgm:spPr/>
      <dgm:t>
        <a:bodyPr/>
        <a:lstStyle/>
        <a:p>
          <a:endParaRPr lang="cs-CZ"/>
        </a:p>
      </dgm:t>
    </dgm:pt>
    <dgm:pt modelId="{8A59EEA8-8AA2-4A2A-8D02-37D7A43B92FB}">
      <dgm:prSet/>
      <dgm:spPr/>
      <dgm:t>
        <a:bodyPr/>
        <a:lstStyle/>
        <a:p>
          <a:r>
            <a:rPr lang="cs-CZ" dirty="0" smtClean="0"/>
            <a:t>Cenová integrita</a:t>
          </a:r>
          <a:endParaRPr lang="cs-CZ" dirty="0"/>
        </a:p>
      </dgm:t>
    </dgm:pt>
    <dgm:pt modelId="{066101ED-8D3D-4C8C-9BC8-30F48F9D8CB1}" type="parTrans" cxnId="{BF23ACD3-5912-4617-8818-AE3E029DCBC4}">
      <dgm:prSet/>
      <dgm:spPr/>
      <dgm:t>
        <a:bodyPr/>
        <a:lstStyle/>
        <a:p>
          <a:endParaRPr lang="cs-CZ"/>
        </a:p>
      </dgm:t>
    </dgm:pt>
    <dgm:pt modelId="{A6B7CB7D-D6A9-4393-8231-FDA96BD0DB85}" type="sibTrans" cxnId="{BF23ACD3-5912-4617-8818-AE3E029DCBC4}">
      <dgm:prSet/>
      <dgm:spPr/>
      <dgm:t>
        <a:bodyPr/>
        <a:lstStyle/>
        <a:p>
          <a:endParaRPr lang="cs-CZ"/>
        </a:p>
      </dgm:t>
    </dgm:pt>
    <dgm:pt modelId="{79ABC607-E777-4353-ACB8-55B609421F90}">
      <dgm:prSet/>
      <dgm:spPr/>
      <dgm:t>
        <a:bodyPr/>
        <a:lstStyle/>
        <a:p>
          <a:r>
            <a:rPr lang="cs-CZ" dirty="0" smtClean="0"/>
            <a:t>Nové kanály</a:t>
          </a:r>
          <a:endParaRPr lang="cs-CZ" dirty="0"/>
        </a:p>
      </dgm:t>
    </dgm:pt>
    <dgm:pt modelId="{19A9274A-DB76-4F8A-983F-C040296C22FA}" type="parTrans" cxnId="{3988BB52-7709-4267-A8F9-9223D3779512}">
      <dgm:prSet/>
      <dgm:spPr/>
      <dgm:t>
        <a:bodyPr/>
        <a:lstStyle/>
        <a:p>
          <a:endParaRPr lang="cs-CZ"/>
        </a:p>
      </dgm:t>
    </dgm:pt>
    <dgm:pt modelId="{661D0628-CF69-4721-84B9-6349F20D7CF8}" type="sibTrans" cxnId="{3988BB52-7709-4267-A8F9-9223D3779512}">
      <dgm:prSet/>
      <dgm:spPr/>
      <dgm:t>
        <a:bodyPr/>
        <a:lstStyle/>
        <a:p>
          <a:endParaRPr lang="cs-CZ"/>
        </a:p>
      </dgm:t>
    </dgm:pt>
    <dgm:pt modelId="{67B76688-055C-4C2D-A65D-CAA6A932AB40}">
      <dgm:prSet/>
      <dgm:spPr/>
      <dgm:t>
        <a:bodyPr/>
        <a:lstStyle/>
        <a:p>
          <a:r>
            <a:rPr lang="cs-CZ" dirty="0" smtClean="0"/>
            <a:t>Bez front</a:t>
          </a:r>
          <a:endParaRPr lang="cs-CZ" dirty="0"/>
        </a:p>
      </dgm:t>
    </dgm:pt>
    <dgm:pt modelId="{212B643E-C966-4539-A5CF-79FB6E406DC9}" type="sibTrans" cxnId="{B60D5228-448B-4371-80FC-33591BB8F66C}">
      <dgm:prSet/>
      <dgm:spPr/>
      <dgm:t>
        <a:bodyPr/>
        <a:lstStyle/>
        <a:p>
          <a:endParaRPr lang="cs-CZ"/>
        </a:p>
      </dgm:t>
    </dgm:pt>
    <dgm:pt modelId="{10FF1FD6-5CB2-441C-97DB-A1B4C2063B2F}" type="parTrans" cxnId="{B60D5228-448B-4371-80FC-33591BB8F66C}">
      <dgm:prSet/>
      <dgm:spPr/>
      <dgm:t>
        <a:bodyPr/>
        <a:lstStyle/>
        <a:p>
          <a:endParaRPr lang="cs-CZ"/>
        </a:p>
      </dgm:t>
    </dgm:pt>
    <dgm:pt modelId="{5C943E07-822B-4ECB-B7AB-2F52BC3341F6}" type="pres">
      <dgm:prSet presAssocID="{6C6FD6CA-EC2D-4619-AAC5-ED4D1B1D74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9797933-FFBE-469C-8B57-5D57FB5409AB}" type="pres">
      <dgm:prSet presAssocID="{4EEF8F31-E036-4B4E-971E-7C8B9638D5A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C678CC-DE8B-4363-B9C6-CE23AF82B55F}" type="pres">
      <dgm:prSet presAssocID="{631E263F-922B-44C4-BA8F-DAE75D35CA51}" presName="sibTrans" presStyleCnt="0"/>
      <dgm:spPr/>
    </dgm:pt>
    <dgm:pt modelId="{3E7F4969-8A4A-42E4-A6DF-BB4318884F29}" type="pres">
      <dgm:prSet presAssocID="{950E8272-0A07-4B04-8F46-6C665210D21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7D90EC-B8CA-4E99-A6CE-69C8C3616D94}" type="pres">
      <dgm:prSet presAssocID="{6085DE72-5835-4D99-82E2-E0C5262398E6}" presName="sibTrans" presStyleCnt="0"/>
      <dgm:spPr/>
    </dgm:pt>
    <dgm:pt modelId="{E195248E-FE1F-44DC-9F8B-D9EA2E330DEE}" type="pres">
      <dgm:prSet presAssocID="{52485B1A-E99A-482F-B60E-652B12ABD9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60478E-E3E9-491B-A989-ECACF2DE9E2A}" type="pres">
      <dgm:prSet presAssocID="{F07B1AC5-5D10-4A8D-84C5-4DACCB23DFF7}" presName="sibTrans" presStyleCnt="0"/>
      <dgm:spPr/>
    </dgm:pt>
    <dgm:pt modelId="{B077726F-BAD3-40AC-9656-33ADBFA57F17}" type="pres">
      <dgm:prSet presAssocID="{B539745D-45FA-4064-BB1F-76BAF1CBFC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1861C80-7DC2-4C2F-B8EE-793C8351D2C3}" type="presOf" srcId="{3D9EAFD0-D289-41DB-9A8F-1095C592B431}" destId="{79797933-FFBE-469C-8B57-5D57FB5409AB}" srcOrd="0" destOrd="3" presId="urn:microsoft.com/office/officeart/2005/8/layout/default"/>
    <dgm:cxn modelId="{913BA12A-4381-4936-9E9F-7A042B449329}" type="presOf" srcId="{79ABC607-E777-4353-ACB8-55B609421F90}" destId="{B077726F-BAD3-40AC-9656-33ADBFA57F17}" srcOrd="0" destOrd="4" presId="urn:microsoft.com/office/officeart/2005/8/layout/default"/>
    <dgm:cxn modelId="{F0A9F2E9-E7DD-4012-B8E0-908112D9262B}" srcId="{6C6FD6CA-EC2D-4619-AAC5-ED4D1B1D7411}" destId="{4EEF8F31-E036-4B4E-971E-7C8B9638D5AB}" srcOrd="0" destOrd="0" parTransId="{9B86D1BF-0B4F-4B70-AB58-47230EF2E2E9}" sibTransId="{631E263F-922B-44C4-BA8F-DAE75D35CA51}"/>
    <dgm:cxn modelId="{D10CA586-3896-4EF0-9B3A-23E353324061}" type="presOf" srcId="{3802ACB0-FF3D-4A59-AA05-A9FBA0321E63}" destId="{E195248E-FE1F-44DC-9F8B-D9EA2E330DEE}" srcOrd="0" destOrd="3" presId="urn:microsoft.com/office/officeart/2005/8/layout/default"/>
    <dgm:cxn modelId="{8F294B4F-234C-420F-AD7D-B57FEBF79F56}" srcId="{52485B1A-E99A-482F-B60E-652B12ABD935}" destId="{B3165D98-4FA4-450F-B7E6-D4913A649195}" srcOrd="1" destOrd="0" parTransId="{DC8B0562-4D65-4402-92F8-4E41C9733DC9}" sibTransId="{B730A1CF-57CB-483D-A587-8BD28DFAAB96}"/>
    <dgm:cxn modelId="{E7BFEAB9-8ED9-4974-AAD8-A0E0324D634A}" type="presOf" srcId="{73F851D8-5CB2-42F8-9A92-7455DDB6CD12}" destId="{B077726F-BAD3-40AC-9656-33ADBFA57F17}" srcOrd="0" destOrd="2" presId="urn:microsoft.com/office/officeart/2005/8/layout/default"/>
    <dgm:cxn modelId="{1441D97E-DE95-4DBC-B99C-E6DFBC3C53DB}" type="presOf" srcId="{56D7B189-F2A1-467B-BD96-89021ACD8040}" destId="{79797933-FFBE-469C-8B57-5D57FB5409AB}" srcOrd="0" destOrd="4" presId="urn:microsoft.com/office/officeart/2005/8/layout/default"/>
    <dgm:cxn modelId="{BDD74FD5-27C5-4831-9190-89826FCBC100}" type="presOf" srcId="{B539745D-45FA-4064-BB1F-76BAF1CBFC22}" destId="{B077726F-BAD3-40AC-9656-33ADBFA57F17}" srcOrd="0" destOrd="0" presId="urn:microsoft.com/office/officeart/2005/8/layout/default"/>
    <dgm:cxn modelId="{EAF52C0D-47FB-4E8F-98D4-B328F2A9273E}" srcId="{B539745D-45FA-4064-BB1F-76BAF1CBFC22}" destId="{73F851D8-5CB2-42F8-9A92-7455DDB6CD12}" srcOrd="1" destOrd="0" parTransId="{CF5DA948-8641-460B-85FE-06F6F217A6C8}" sibTransId="{26140725-F97F-4B2E-89DF-F34E258850D9}"/>
    <dgm:cxn modelId="{2D199631-3D98-4514-B0C7-7C0DD2FFFFAE}" type="presOf" srcId="{457D5EB1-9ED6-4CA2-9113-646CE82304F6}" destId="{3E7F4969-8A4A-42E4-A6DF-BB4318884F29}" srcOrd="0" destOrd="2" presId="urn:microsoft.com/office/officeart/2005/8/layout/default"/>
    <dgm:cxn modelId="{4106D549-5663-44A3-9BB0-69C6A76F88B8}" srcId="{52485B1A-E99A-482F-B60E-652B12ABD935}" destId="{3802ACB0-FF3D-4A59-AA05-A9FBA0321E63}" srcOrd="2" destOrd="0" parTransId="{09A82167-E718-45EE-8DCD-C7E2DAC012E0}" sibTransId="{7DFCADDD-D32D-4182-BF2E-1E67DAD0BC62}"/>
    <dgm:cxn modelId="{7B2EA6F3-2A94-446C-BE6F-8CC2081F929B}" type="presOf" srcId="{67B76688-055C-4C2D-A65D-CAA6A932AB40}" destId="{3E7F4969-8A4A-42E4-A6DF-BB4318884F29}" srcOrd="0" destOrd="4" presId="urn:microsoft.com/office/officeart/2005/8/layout/default"/>
    <dgm:cxn modelId="{2284F416-A71B-4547-92B2-E10781EDE63C}" type="presOf" srcId="{6C6FD6CA-EC2D-4619-AAC5-ED4D1B1D7411}" destId="{5C943E07-822B-4ECB-B7AB-2F52BC3341F6}" srcOrd="0" destOrd="0" presId="urn:microsoft.com/office/officeart/2005/8/layout/default"/>
    <dgm:cxn modelId="{B1C05177-F47C-40B3-B4E2-970BA33A35EF}" srcId="{4EEF8F31-E036-4B4E-971E-7C8B9638D5AB}" destId="{6546B600-110F-4A9D-88C4-9E2E2A4D4E9E}" srcOrd="0" destOrd="0" parTransId="{4824106A-BC15-4ADC-AB08-6753B051937C}" sibTransId="{CCF8DB60-A65C-464F-9E37-15858B2F4508}"/>
    <dgm:cxn modelId="{B60D5228-448B-4371-80FC-33591BB8F66C}" srcId="{950E8272-0A07-4B04-8F46-6C665210D21C}" destId="{67B76688-055C-4C2D-A65D-CAA6A932AB40}" srcOrd="3" destOrd="0" parTransId="{10FF1FD6-5CB2-441C-97DB-A1B4C2063B2F}" sibTransId="{212B643E-C966-4539-A5CF-79FB6E406DC9}"/>
    <dgm:cxn modelId="{340BC7D5-2E8A-4FB0-A30C-B5DEA4594747}" type="presOf" srcId="{4EEF8F31-E036-4B4E-971E-7C8B9638D5AB}" destId="{79797933-FFBE-469C-8B57-5D57FB5409AB}" srcOrd="0" destOrd="0" presId="urn:microsoft.com/office/officeart/2005/8/layout/default"/>
    <dgm:cxn modelId="{97D63429-E804-4981-990C-F751F010505A}" srcId="{950E8272-0A07-4B04-8F46-6C665210D21C}" destId="{457D5EB1-9ED6-4CA2-9113-646CE82304F6}" srcOrd="1" destOrd="0" parTransId="{4C51DBC9-2C3E-4DC6-9517-EAE71D58E81D}" sibTransId="{8EBED9D7-CE60-484D-BE9A-C791C7678FFF}"/>
    <dgm:cxn modelId="{FDCB8BD9-0C35-4660-A4EC-1344471A1729}" srcId="{950E8272-0A07-4B04-8F46-6C665210D21C}" destId="{10D5223D-EFFD-4309-894E-61F35F0C4E71}" srcOrd="0" destOrd="0" parTransId="{EE60E552-0FE4-4D36-8C25-957FA3EEBDD6}" sibTransId="{3F397685-B960-4741-B548-7835FAE59CCE}"/>
    <dgm:cxn modelId="{8D7AFB0B-FC8C-4BF8-9B91-D64D4F11ABD1}" srcId="{4EEF8F31-E036-4B4E-971E-7C8B9638D5AB}" destId="{68353EB0-75DC-4F1C-A8FD-4DAC2F3CA8C8}" srcOrd="1" destOrd="0" parTransId="{B5327A77-3BE0-4E5C-9609-A8D300052AAB}" sibTransId="{1BC5A72D-2BAF-43E4-84BD-552013871C81}"/>
    <dgm:cxn modelId="{7E000BCF-097D-4C7B-8F3A-8D27C8034DCF}" type="presOf" srcId="{8A59EEA8-8AA2-4A2A-8D02-37D7A43B92FB}" destId="{B077726F-BAD3-40AC-9656-33ADBFA57F17}" srcOrd="0" destOrd="3" presId="urn:microsoft.com/office/officeart/2005/8/layout/default"/>
    <dgm:cxn modelId="{E73BD20B-9709-4AA5-A8B1-2FF56A860767}" srcId="{4EEF8F31-E036-4B4E-971E-7C8B9638D5AB}" destId="{3D9EAFD0-D289-41DB-9A8F-1095C592B431}" srcOrd="2" destOrd="0" parTransId="{1C586A3F-9C62-4106-933B-FF77AC01E988}" sibTransId="{BFE1C00B-AB47-46DF-B663-5C075FA627C2}"/>
    <dgm:cxn modelId="{B60821B7-7775-4EA9-87B3-C90713032112}" type="presOf" srcId="{950E8272-0A07-4B04-8F46-6C665210D21C}" destId="{3E7F4969-8A4A-42E4-A6DF-BB4318884F29}" srcOrd="0" destOrd="0" presId="urn:microsoft.com/office/officeart/2005/8/layout/default"/>
    <dgm:cxn modelId="{2FE535AD-6BA6-4C8F-90D8-83203832D6AC}" type="presOf" srcId="{4D5387D8-474E-4DD5-A074-C9EB92F79521}" destId="{B077726F-BAD3-40AC-9656-33ADBFA57F17}" srcOrd="0" destOrd="1" presId="urn:microsoft.com/office/officeart/2005/8/layout/default"/>
    <dgm:cxn modelId="{92C9551B-DD8D-4EFB-9F43-B90138613049}" type="presOf" srcId="{0F394165-8DA5-4458-A7DC-579D0D481CAE}" destId="{3E7F4969-8A4A-42E4-A6DF-BB4318884F29}" srcOrd="0" destOrd="3" presId="urn:microsoft.com/office/officeart/2005/8/layout/default"/>
    <dgm:cxn modelId="{C6618A9C-E1A6-4532-BFFB-27BB01475816}" type="presOf" srcId="{68353EB0-75DC-4F1C-A8FD-4DAC2F3CA8C8}" destId="{79797933-FFBE-469C-8B57-5D57FB5409AB}" srcOrd="0" destOrd="2" presId="urn:microsoft.com/office/officeart/2005/8/layout/default"/>
    <dgm:cxn modelId="{BF23ACD3-5912-4617-8818-AE3E029DCBC4}" srcId="{B539745D-45FA-4064-BB1F-76BAF1CBFC22}" destId="{8A59EEA8-8AA2-4A2A-8D02-37D7A43B92FB}" srcOrd="2" destOrd="0" parTransId="{066101ED-8D3D-4C8C-9BC8-30F48F9D8CB1}" sibTransId="{A6B7CB7D-D6A9-4393-8231-FDA96BD0DB85}"/>
    <dgm:cxn modelId="{9B6DE7B6-3B06-4632-A261-E507F94176D0}" type="presOf" srcId="{10D5223D-EFFD-4309-894E-61F35F0C4E71}" destId="{3E7F4969-8A4A-42E4-A6DF-BB4318884F29}" srcOrd="0" destOrd="1" presId="urn:microsoft.com/office/officeart/2005/8/layout/default"/>
    <dgm:cxn modelId="{3988BB52-7709-4267-A8F9-9223D3779512}" srcId="{B539745D-45FA-4064-BB1F-76BAF1CBFC22}" destId="{79ABC607-E777-4353-ACB8-55B609421F90}" srcOrd="3" destOrd="0" parTransId="{19A9274A-DB76-4F8A-983F-C040296C22FA}" sibTransId="{661D0628-CF69-4721-84B9-6349F20D7CF8}"/>
    <dgm:cxn modelId="{71203EF9-3248-4674-8325-D5C493607EFC}" srcId="{B539745D-45FA-4064-BB1F-76BAF1CBFC22}" destId="{4D5387D8-474E-4DD5-A074-C9EB92F79521}" srcOrd="0" destOrd="0" parTransId="{DCC8E6F5-A085-4429-AD89-D1894D3B4D60}" sibTransId="{672825C1-B2FA-4193-A5D1-F120D4A3440B}"/>
    <dgm:cxn modelId="{ABC695AC-47BF-492B-820C-A793C7CD41E6}" type="presOf" srcId="{6546B600-110F-4A9D-88C4-9E2E2A4D4E9E}" destId="{79797933-FFBE-469C-8B57-5D57FB5409AB}" srcOrd="0" destOrd="1" presId="urn:microsoft.com/office/officeart/2005/8/layout/default"/>
    <dgm:cxn modelId="{D1F328B2-D801-4F27-AB0D-570F9A1A77CF}" srcId="{6C6FD6CA-EC2D-4619-AAC5-ED4D1B1D7411}" destId="{950E8272-0A07-4B04-8F46-6C665210D21C}" srcOrd="1" destOrd="0" parTransId="{3DAFBA12-6510-4F8C-A574-CC2619B28608}" sibTransId="{6085DE72-5835-4D99-82E2-E0C5262398E6}"/>
    <dgm:cxn modelId="{4FA6FCBC-C69E-45E1-BB0E-70B8AA834B8E}" srcId="{4EEF8F31-E036-4B4E-971E-7C8B9638D5AB}" destId="{56D7B189-F2A1-467B-BD96-89021ACD8040}" srcOrd="3" destOrd="0" parTransId="{A96486CB-35E8-4FD5-BABC-6D3E4D0D9B56}" sibTransId="{5C6F0272-A09D-44CC-8CC5-8F113A91536D}"/>
    <dgm:cxn modelId="{514995ED-10AD-45F5-9E9F-846387E77CF5}" srcId="{950E8272-0A07-4B04-8F46-6C665210D21C}" destId="{0F394165-8DA5-4458-A7DC-579D0D481CAE}" srcOrd="2" destOrd="0" parTransId="{CD2B7252-FEE6-4D74-B866-70D6E2A6A05E}" sibTransId="{BA983437-E8DA-4074-96EA-64EFBB690557}"/>
    <dgm:cxn modelId="{AD545B83-722D-4460-B2F1-C26F50E00995}" srcId="{52485B1A-E99A-482F-B60E-652B12ABD935}" destId="{A2D23446-76E1-4217-8106-55B31546EA9C}" srcOrd="0" destOrd="0" parTransId="{0ECB207F-A2CD-41AB-9BC1-CE8EBADB3B52}" sibTransId="{2F5CD069-ECFE-4B77-A825-F2EB134DB56D}"/>
    <dgm:cxn modelId="{57A357E3-815E-4EF2-B7AC-9C2D44B9644B}" type="presOf" srcId="{52485B1A-E99A-482F-B60E-652B12ABD935}" destId="{E195248E-FE1F-44DC-9F8B-D9EA2E330DEE}" srcOrd="0" destOrd="0" presId="urn:microsoft.com/office/officeart/2005/8/layout/default"/>
    <dgm:cxn modelId="{8E75A929-EBC8-4C76-9153-A3CC75672F37}" srcId="{6C6FD6CA-EC2D-4619-AAC5-ED4D1B1D7411}" destId="{52485B1A-E99A-482F-B60E-652B12ABD935}" srcOrd="2" destOrd="0" parTransId="{8475DCEB-C9AB-4F05-AA0E-E3988CEDA272}" sibTransId="{F07B1AC5-5D10-4A8D-84C5-4DACCB23DFF7}"/>
    <dgm:cxn modelId="{82FF28C2-5C35-48B1-88EF-D2EA04D9AA50}" type="presOf" srcId="{A2D23446-76E1-4217-8106-55B31546EA9C}" destId="{E195248E-FE1F-44DC-9F8B-D9EA2E330DEE}" srcOrd="0" destOrd="1" presId="urn:microsoft.com/office/officeart/2005/8/layout/default"/>
    <dgm:cxn modelId="{36BF42C6-D712-4768-813C-B85A83D5FCE3}" srcId="{6C6FD6CA-EC2D-4619-AAC5-ED4D1B1D7411}" destId="{B539745D-45FA-4064-BB1F-76BAF1CBFC22}" srcOrd="3" destOrd="0" parTransId="{FA25EBA6-A0CC-4724-ABDD-3510CCD68FE0}" sibTransId="{EEB2C2DA-7028-4AD5-9758-E8F5428A97B6}"/>
    <dgm:cxn modelId="{4698A63A-D06C-4865-9ADF-259A7AD9E160}" type="presOf" srcId="{B3165D98-4FA4-450F-B7E6-D4913A649195}" destId="{E195248E-FE1F-44DC-9F8B-D9EA2E330DEE}" srcOrd="0" destOrd="2" presId="urn:microsoft.com/office/officeart/2005/8/layout/default"/>
    <dgm:cxn modelId="{78EDB37D-9B7C-4C6F-ACDA-63C84242A03F}" type="presParOf" srcId="{5C943E07-822B-4ECB-B7AB-2F52BC3341F6}" destId="{79797933-FFBE-469C-8B57-5D57FB5409AB}" srcOrd="0" destOrd="0" presId="urn:microsoft.com/office/officeart/2005/8/layout/default"/>
    <dgm:cxn modelId="{8BC61C73-9C8B-434A-BBE2-3F0085210F69}" type="presParOf" srcId="{5C943E07-822B-4ECB-B7AB-2F52BC3341F6}" destId="{6FC678CC-DE8B-4363-B9C6-CE23AF82B55F}" srcOrd="1" destOrd="0" presId="urn:microsoft.com/office/officeart/2005/8/layout/default"/>
    <dgm:cxn modelId="{14D62B01-2214-409B-BD39-EEF8C22BE43F}" type="presParOf" srcId="{5C943E07-822B-4ECB-B7AB-2F52BC3341F6}" destId="{3E7F4969-8A4A-42E4-A6DF-BB4318884F29}" srcOrd="2" destOrd="0" presId="urn:microsoft.com/office/officeart/2005/8/layout/default"/>
    <dgm:cxn modelId="{8DC5D797-1758-4FB6-8637-2E7890D95061}" type="presParOf" srcId="{5C943E07-822B-4ECB-B7AB-2F52BC3341F6}" destId="{0D7D90EC-B8CA-4E99-A6CE-69C8C3616D94}" srcOrd="3" destOrd="0" presId="urn:microsoft.com/office/officeart/2005/8/layout/default"/>
    <dgm:cxn modelId="{577AD3EF-D142-4404-A623-0EBCFF807B0B}" type="presParOf" srcId="{5C943E07-822B-4ECB-B7AB-2F52BC3341F6}" destId="{E195248E-FE1F-44DC-9F8B-D9EA2E330DEE}" srcOrd="4" destOrd="0" presId="urn:microsoft.com/office/officeart/2005/8/layout/default"/>
    <dgm:cxn modelId="{573EA6EA-18AC-4F8A-9ACC-6EFE646A35F7}" type="presParOf" srcId="{5C943E07-822B-4ECB-B7AB-2F52BC3341F6}" destId="{6660478E-E3E9-491B-A989-ECACF2DE9E2A}" srcOrd="5" destOrd="0" presId="urn:microsoft.com/office/officeart/2005/8/layout/default"/>
    <dgm:cxn modelId="{D9C98B2B-229A-48C3-BA41-79CC609A8F55}" type="presParOf" srcId="{5C943E07-822B-4ECB-B7AB-2F52BC3341F6}" destId="{B077726F-BAD3-40AC-9656-33ADBFA57F1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97933-FFBE-469C-8B57-5D57FB5409AB}">
      <dsp:nvSpPr>
        <dsp:cNvPr id="0" name=""/>
        <dsp:cNvSpPr/>
      </dsp:nvSpPr>
      <dsp:spPr>
        <a:xfrm>
          <a:off x="606822" y="738"/>
          <a:ext cx="2713490" cy="1628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Inspiraci</a:t>
          </a:r>
          <a:endParaRPr lang="cs-CZ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Sortiment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Vystavení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Promoce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Komunikace</a:t>
          </a:r>
          <a:endParaRPr lang="cs-CZ" sz="1600" kern="1200" dirty="0"/>
        </a:p>
      </dsp:txBody>
      <dsp:txXfrm>
        <a:off x="606822" y="738"/>
        <a:ext cx="2713490" cy="1628094"/>
      </dsp:txXfrm>
    </dsp:sp>
    <dsp:sp modelId="{3E7F4969-8A4A-42E4-A6DF-BB4318884F29}">
      <dsp:nvSpPr>
        <dsp:cNvPr id="0" name=""/>
        <dsp:cNvSpPr/>
      </dsp:nvSpPr>
      <dsp:spPr>
        <a:xfrm>
          <a:off x="3591662" y="738"/>
          <a:ext cx="2713490" cy="1628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Pohodu</a:t>
          </a:r>
          <a:endParaRPr lang="cs-CZ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Přehledná prodejna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smtClean="0"/>
            <a:t>Parkování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smtClean="0"/>
            <a:t>Snadný průchod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Bez front</a:t>
          </a:r>
          <a:endParaRPr lang="cs-CZ" sz="1600" kern="1200" dirty="0"/>
        </a:p>
      </dsp:txBody>
      <dsp:txXfrm>
        <a:off x="3591662" y="738"/>
        <a:ext cx="2713490" cy="1628094"/>
      </dsp:txXfrm>
    </dsp:sp>
    <dsp:sp modelId="{E195248E-FE1F-44DC-9F8B-D9EA2E330DEE}">
      <dsp:nvSpPr>
        <dsp:cNvPr id="0" name=""/>
        <dsp:cNvSpPr/>
      </dsp:nvSpPr>
      <dsp:spPr>
        <a:xfrm>
          <a:off x="606822" y="1900181"/>
          <a:ext cx="2713490" cy="1628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Zážitek z nákupu</a:t>
          </a:r>
          <a:endParaRPr lang="cs-CZ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Příjemné prostředí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Milý a dostupný personál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Doprovodné služby</a:t>
          </a:r>
          <a:endParaRPr lang="cs-CZ" sz="1600" kern="1200" dirty="0"/>
        </a:p>
      </dsp:txBody>
      <dsp:txXfrm>
        <a:off x="606822" y="1900181"/>
        <a:ext cx="2713490" cy="1628094"/>
      </dsp:txXfrm>
    </dsp:sp>
    <dsp:sp modelId="{B077726F-BAD3-40AC-9656-33ADBFA57F17}">
      <dsp:nvSpPr>
        <dsp:cNvPr id="0" name=""/>
        <dsp:cNvSpPr/>
      </dsp:nvSpPr>
      <dsp:spPr>
        <a:xfrm>
          <a:off x="3591662" y="1900181"/>
          <a:ext cx="2713490" cy="1628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Otevřenou komunikaci</a:t>
          </a:r>
          <a:endParaRPr lang="cs-CZ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Původ a složení potravin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Zdravotní bezpečnost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Cenová integrita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Nové kanály</a:t>
          </a:r>
          <a:endParaRPr lang="cs-CZ" sz="1600" kern="1200" dirty="0"/>
        </a:p>
      </dsp:txBody>
      <dsp:txXfrm>
        <a:off x="3591662" y="1900181"/>
        <a:ext cx="2713490" cy="1628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7721408" y="6658237"/>
            <a:ext cx="908107" cy="2033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  <a:latin typeface="Arial" pitchFamily="34" charset="0"/>
              </a:rPr>
              <a:pPr/>
              <a:t>‹#›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046852" y="144467"/>
            <a:ext cx="586963" cy="3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109" y="6658209"/>
            <a:ext cx="6751474" cy="20339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latin typeface="Arial" pitchFamily="34" charset="0"/>
              </a:rPr>
              <a:t>© </a:t>
            </a:r>
            <a:r>
              <a:rPr lang="en-US" dirty="0" err="1">
                <a:latin typeface="Arial" pitchFamily="34" charset="0"/>
              </a:rPr>
              <a:t>GfK</a:t>
            </a:r>
            <a:r>
              <a:rPr lang="en-US" dirty="0">
                <a:latin typeface="Arial" pitchFamily="34" charset="0"/>
              </a:rPr>
              <a:t>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639888" y="579438"/>
            <a:ext cx="46704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8" rIns="91434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06107" y="3339581"/>
            <a:ext cx="8023866" cy="314683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  <a:endParaRPr lang="en-US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7721401" y="6658237"/>
            <a:ext cx="908570" cy="2033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109" y="6658209"/>
            <a:ext cx="6751474" cy="20339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latin typeface="Arial" pitchFamily="34" charset="0"/>
              </a:rPr>
              <a:t>© </a:t>
            </a:r>
            <a:r>
              <a:rPr lang="en-US" dirty="0" err="1">
                <a:latin typeface="Arial" pitchFamily="34" charset="0"/>
              </a:rPr>
              <a:t>GfK</a:t>
            </a:r>
            <a:r>
              <a:rPr lang="en-US" dirty="0">
                <a:latin typeface="Arial" pitchFamily="34" charset="0"/>
              </a:rPr>
              <a:t>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300"/>
      </a:spcAft>
      <a:buFont typeface="Arial" pitchFamily="34" charset="0"/>
      <a:buNone/>
      <a:defRPr sz="10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0" indent="0" algn="l" defTabSz="914400" rtl="0" eaLnBrk="1" latinLnBrk="0" hangingPunct="1">
      <a:spcAft>
        <a:spcPts val="300"/>
      </a:spcAft>
      <a:buFont typeface="Arial" pitchFamily="34" charset="0"/>
      <a:buNone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0488" indent="-90488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79388" indent="-90488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63525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63525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0612" y="6658367"/>
            <a:ext cx="4003306" cy="350912"/>
          </a:xfrm>
          <a:prstGeom prst="rect">
            <a:avLst/>
          </a:prstGeom>
          <a:noFill/>
        </p:spPr>
        <p:txBody>
          <a:bodyPr/>
          <a:lstStyle/>
          <a:p>
            <a:fld id="{31BBB6BA-FD19-4AF1-9B11-72F78FF38CDE}" type="slidenum">
              <a:rPr lang="cs-CZ"/>
              <a:pPr/>
              <a:t>1</a:t>
            </a:fld>
            <a:endParaRPr lang="cs-CZ" dirty="0"/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8063" y="527050"/>
            <a:ext cx="4675187" cy="2628900"/>
          </a:xfrm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32063" y="555625"/>
            <a:ext cx="4171950" cy="2346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11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/>
          </p:nvPr>
        </p:nvSpPr>
        <p:spPr>
          <a:xfrm>
            <a:off x="2532063" y="555625"/>
            <a:ext cx="4171950" cy="2346325"/>
          </a:xfrm>
        </p:spPr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7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555625"/>
            <a:ext cx="4168775" cy="23447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  <a:latin typeface="Arial" pitchFamily="34" charset="0"/>
              </a:rPr>
              <a:pPr/>
              <a:t>20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17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39888" y="579438"/>
            <a:ext cx="4670425" cy="26273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</a:rPr>
              <a:pPr/>
              <a:t>22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3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555625"/>
            <a:ext cx="4168775" cy="23447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  <a:latin typeface="Arial" pitchFamily="34" charset="0"/>
              </a:rPr>
              <a:pPr/>
              <a:t>3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1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0616" y="6658367"/>
            <a:ext cx="4003306" cy="350912"/>
          </a:xfrm>
          <a:prstGeom prst="rect">
            <a:avLst/>
          </a:prstGeom>
          <a:noFill/>
        </p:spPr>
        <p:txBody>
          <a:bodyPr/>
          <a:lstStyle/>
          <a:p>
            <a:fld id="{31BBB6BA-FD19-4AF1-9B11-72F78FF38CDE}" type="slidenum">
              <a:rPr lang="cs-CZ">
                <a:solidFill>
                  <a:prstClr val="black"/>
                </a:solidFill>
                <a:latin typeface="Calibri"/>
              </a:rPr>
              <a:pPr/>
              <a:t>5</a:t>
            </a:fld>
            <a:endParaRPr lang="cs-CZ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4888" y="527050"/>
            <a:ext cx="4675187" cy="2628900"/>
          </a:xfrm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32063" y="555625"/>
            <a:ext cx="4171950" cy="2346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9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555625"/>
            <a:ext cx="4168775" cy="23447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  <a:latin typeface="Arial" pitchFamily="34" charset="0"/>
              </a:rPr>
              <a:pPr/>
              <a:t>10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1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38300" y="579438"/>
            <a:ext cx="4672013" cy="26273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232401" y="6657975"/>
            <a:ext cx="4002088" cy="350838"/>
          </a:xfrm>
          <a:prstGeom prst="rect">
            <a:avLst/>
          </a:prstGeom>
        </p:spPr>
        <p:txBody>
          <a:bodyPr/>
          <a:lstStyle/>
          <a:p>
            <a:r>
              <a:rPr lang="en-US" sz="800" dirty="0" smtClean="0">
                <a:solidFill>
                  <a:srgbClr val="EEECE1"/>
                </a:solidFill>
                <a:latin typeface="Calibri"/>
              </a:rPr>
              <a:t>Page </a:t>
            </a:r>
            <a:fld id="{631115FC-FCCC-412E-8B45-85A3F482063D}" type="slidenum">
              <a:rPr lang="en-US" sz="800" smtClean="0">
                <a:solidFill>
                  <a:srgbClr val="EEECE1"/>
                </a:solidFill>
                <a:latin typeface="Calibri"/>
              </a:rPr>
              <a:pPr/>
              <a:t>13</a:t>
            </a:fld>
            <a:endParaRPr lang="en-US" sz="800" dirty="0">
              <a:solidFill>
                <a:srgbClr val="EEECE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35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30616" y="6658367"/>
            <a:ext cx="4003306" cy="350912"/>
          </a:xfrm>
          <a:prstGeom prst="rect">
            <a:avLst/>
          </a:prstGeom>
          <a:noFill/>
        </p:spPr>
        <p:txBody>
          <a:bodyPr/>
          <a:lstStyle/>
          <a:p>
            <a:fld id="{E9B81A95-53CC-41C7-B00A-8EA55344056D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4888" y="527050"/>
            <a:ext cx="4675187" cy="26289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39888" y="579438"/>
            <a:ext cx="4670425" cy="26273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rgbClr val="EEECE1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rgbClr val="EEECE1"/>
                </a:solidFill>
              </a:rPr>
              <a:pPr/>
              <a:t>15</a:t>
            </a:fld>
            <a:endParaRPr lang="en-US" sz="8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1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32063" y="555625"/>
            <a:ext cx="4171950" cy="2346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1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 bwMode="gray">
          <a:xfrm>
            <a:off x="-324680" y="681494"/>
            <a:ext cx="216030" cy="4266593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5218124"/>
            <a:ext cx="8496740" cy="162023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681494"/>
            <a:ext cx="216030" cy="4266593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hteck 54"/>
          <p:cNvSpPr/>
          <p:nvPr userDrawn="1"/>
        </p:nvSpPr>
        <p:spPr bwMode="gray">
          <a:xfrm>
            <a:off x="0" y="0"/>
            <a:ext cx="9144000" cy="197768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3" name="Titel 2"/>
          <p:cNvSpPr txBox="1">
            <a:spLocks/>
          </p:cNvSpPr>
          <p:nvPr userDrawn="1"/>
        </p:nvSpPr>
        <p:spPr bwMode="gray">
          <a:xfrm>
            <a:off x="323410" y="1779663"/>
            <a:ext cx="8497180" cy="1439810"/>
          </a:xfrm>
          <a:prstGeom prst="rect">
            <a:avLst/>
          </a:prstGeom>
          <a:gradFill>
            <a:gsLst>
              <a:gs pos="2000">
                <a:srgbClr val="DC291E"/>
              </a:gs>
              <a:gs pos="100000">
                <a:srgbClr val="F9B200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3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4588060"/>
            <a:ext cx="849630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567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0"/>
            <a:ext cx="8496740" cy="3960707"/>
          </a:xfrm>
        </p:spPr>
        <p:txBody>
          <a:bodyPr/>
          <a:lstStyle/>
          <a:p>
            <a:r>
              <a:rPr lang="en-US" dirty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588030"/>
            <a:ext cx="820914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01665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to the symbol to add a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0"/>
            <a:ext cx="8496622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425947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269532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2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87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82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47959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46671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9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 bwMode="gray"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1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9264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 bwMode="gray"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 bwMode="gray"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43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20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 bwMode="gray">
          <a:xfrm>
            <a:off x="323410" y="1275570"/>
            <a:ext cx="2735703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3203809" y="1276350"/>
            <a:ext cx="2736381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 bwMode="gray"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928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8"/>
            <a:ext cx="8496300" cy="108347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72850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3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 bwMode="gray"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 bwMode="gray">
          <a:xfrm>
            <a:off x="2483711" y="1275570"/>
            <a:ext cx="2016279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 bwMode="gray"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696799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 bwMode="gray">
          <a:xfrm>
            <a:off x="323411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 bwMode="gray">
          <a:xfrm>
            <a:off x="4644010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 bwMode="gray"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519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15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47986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9"/>
            <a:ext cx="8496299" cy="20161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8076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8"/>
            <a:ext cx="8496300" cy="201612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3816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1139779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1101175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081025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AA259EC-ABF2-47D7-8E72-B5355EA78305}" type="datetimeFigureOut">
              <a:rPr lang="cs-CZ" smtClean="0">
                <a:solidFill>
                  <a:srgbClr val="000000"/>
                </a:solidFill>
              </a:rPr>
              <a:pPr/>
              <a:t>25.10.2016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6D81CCB-BC28-4378-8845-C9D84A4D63B1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3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8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4588060"/>
            <a:ext cx="849630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813415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987530"/>
            <a:ext cx="8496740" cy="3960707"/>
          </a:xfrm>
        </p:spPr>
        <p:txBody>
          <a:bodyPr/>
          <a:lstStyle/>
          <a:p>
            <a:r>
              <a:rPr lang="en-US" dirty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588030"/>
            <a:ext cx="8209140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718832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23410" y="2571750"/>
            <a:ext cx="8497180" cy="21603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to the symbol to add a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410" y="915520"/>
            <a:ext cx="8497180" cy="1008140"/>
          </a:xfrm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410" y="1995670"/>
            <a:ext cx="8497180" cy="432060"/>
          </a:xfrm>
        </p:spPr>
        <p:txBody>
          <a:bodyPr t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2762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0"/>
            <a:ext cx="8496622" cy="216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4081169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</a:defRPr>
            </a:lvl1pPr>
            <a:lvl2pPr marL="358775" indent="0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8280000" algn="r"/>
              </a:tabLst>
              <a:defRPr sz="1800">
                <a:solidFill>
                  <a:schemeClr val="bg2"/>
                </a:solidFill>
              </a:defRPr>
            </a:lvl2pPr>
            <a:lvl3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1200"/>
              </a:spcBef>
              <a:spcAft>
                <a:spcPts val="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4096968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662"/>
            <a:ext cx="8497180" cy="143981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35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15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74"/>
            <a:ext cx="9144000" cy="163505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779588"/>
            <a:ext cx="8496418" cy="1439862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 for divider slide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323410" y="1779662"/>
            <a:ext cx="8497134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323410" y="3147814"/>
            <a:ext cx="8496118" cy="72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27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80202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31693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1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 bwMode="gray"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1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1188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 bwMode="gray">
          <a:xfrm>
            <a:off x="323411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 bwMode="gray">
          <a:xfrm>
            <a:off x="4644010" y="1275570"/>
            <a:ext cx="41765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883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20"/>
            <a:ext cx="8497180" cy="28804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 bwMode="gray">
          <a:xfrm>
            <a:off x="323410" y="1275570"/>
            <a:ext cx="2735703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3203809" y="1276350"/>
            <a:ext cx="2736381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 bwMode="gray">
          <a:xfrm>
            <a:off x="6084210" y="1276350"/>
            <a:ext cx="2736380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27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5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71081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5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 bwMode="gray">
          <a:xfrm>
            <a:off x="323411" y="1275570"/>
            <a:ext cx="2016280" cy="345676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 bwMode="gray">
          <a:xfrm>
            <a:off x="2483711" y="1275570"/>
            <a:ext cx="2016279" cy="345598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 bwMode="gray">
          <a:xfrm>
            <a:off x="4644010" y="1275570"/>
            <a:ext cx="2016280" cy="345520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6804310" y="1275570"/>
            <a:ext cx="2016280" cy="3454428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545949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source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 bwMode="gray">
          <a:xfrm>
            <a:off x="323411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 bwMode="gray">
          <a:xfrm>
            <a:off x="4644010" y="127557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323411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 bwMode="gray">
          <a:xfrm>
            <a:off x="4644010" y="3075820"/>
            <a:ext cx="4176580" cy="1656230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331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61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15989"/>
            <a:ext cx="8496299" cy="20142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29162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9"/>
            <a:ext cx="8496299" cy="2016126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03341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15988"/>
            <a:ext cx="8496300" cy="201612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6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45471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220781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307599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1275607"/>
            <a:ext cx="1296144" cy="16561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1276350"/>
            <a:ext cx="1296144" cy="16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28472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852681"/>
            <a:ext cx="2736304" cy="432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50075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71677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915566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127635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127682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1763688" y="3075820"/>
            <a:ext cx="2736304" cy="57633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888" y="3076294"/>
            <a:ext cx="2736304" cy="576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935073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6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819775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AA259EC-ABF2-47D7-8E72-B5355EA78305}" type="datetimeFigureOut">
              <a:rPr lang="cs-CZ" smtClean="0">
                <a:solidFill>
                  <a:srgbClr val="000000"/>
                </a:solidFill>
              </a:rPr>
              <a:pPr/>
              <a:t>25.10.2016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6D81CCB-BC28-4378-8845-C9D84A4D63B1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5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AA259EC-ABF2-47D7-8E72-B5355EA78305}" type="datetimeFigureOut">
              <a:rPr lang="cs-CZ" smtClean="0"/>
              <a:pPr/>
              <a:t>25.10.2016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6D81CCB-BC28-4378-8845-C9D84A4D63B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22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 bwMode="gray">
          <a:xfrm>
            <a:off x="-324680" y="681494"/>
            <a:ext cx="216030" cy="4266593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5218124"/>
            <a:ext cx="8496740" cy="162023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681494"/>
            <a:ext cx="216030" cy="4266593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hteck 54"/>
          <p:cNvSpPr/>
          <p:nvPr userDrawn="1"/>
        </p:nvSpPr>
        <p:spPr bwMode="gray">
          <a:xfrm>
            <a:off x="0" y="0"/>
            <a:ext cx="9144000" cy="197768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  <p:sp>
        <p:nvSpPr>
          <p:cNvPr id="53" name="Titel 2"/>
          <p:cNvSpPr txBox="1">
            <a:spLocks/>
          </p:cNvSpPr>
          <p:nvPr userDrawn="1"/>
        </p:nvSpPr>
        <p:spPr bwMode="gray">
          <a:xfrm>
            <a:off x="323410" y="1779663"/>
            <a:ext cx="8497180" cy="1439810"/>
          </a:xfrm>
          <a:prstGeom prst="rect">
            <a:avLst/>
          </a:prstGeom>
          <a:gradFill>
            <a:gsLst>
              <a:gs pos="2000">
                <a:srgbClr val="DC291E"/>
              </a:gs>
              <a:gs pos="100000">
                <a:srgbClr val="F9B200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6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8"/>
            <a:ext cx="8496300" cy="108347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91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8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84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7" name="Zástupný symbol pro graf 6"/>
          <p:cNvSpPr>
            <a:spLocks noGrp="1"/>
          </p:cNvSpPr>
          <p:nvPr>
            <p:ph type="chart" sz="quarter" idx="13"/>
          </p:nvPr>
        </p:nvSpPr>
        <p:spPr>
          <a:xfrm>
            <a:off x="2483710" y="1329578"/>
            <a:ext cx="6336440" cy="1512000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graf 6"/>
          <p:cNvSpPr>
            <a:spLocks noGrp="1"/>
          </p:cNvSpPr>
          <p:nvPr>
            <p:ph type="chart" sz="quarter" idx="14"/>
          </p:nvPr>
        </p:nvSpPr>
        <p:spPr>
          <a:xfrm>
            <a:off x="2483710" y="3220050"/>
            <a:ext cx="6336440" cy="1512000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2484438" y="843510"/>
            <a:ext cx="6335712" cy="216030"/>
          </a:xfrm>
        </p:spPr>
        <p:txBody>
          <a:bodyPr/>
          <a:lstStyle>
            <a:lvl1pPr>
              <a:defRPr lang="cs-CZ" sz="1400" b="1" kern="1200" cap="all" baseline="0" dirty="0" smtClean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1" name="Zástupný symbol pro text 6"/>
          <p:cNvSpPr>
            <a:spLocks noGrp="1"/>
          </p:cNvSpPr>
          <p:nvPr>
            <p:ph type="body" sz="quarter" idx="21"/>
          </p:nvPr>
        </p:nvSpPr>
        <p:spPr>
          <a:xfrm>
            <a:off x="2483710" y="1113548"/>
            <a:ext cx="6335712" cy="216030"/>
          </a:xfrm>
        </p:spPr>
        <p:txBody>
          <a:bodyPr/>
          <a:lstStyle>
            <a:lvl1pPr>
              <a:defRPr sz="12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22"/>
          </p:nvPr>
        </p:nvSpPr>
        <p:spPr>
          <a:xfrm>
            <a:off x="2483710" y="3004020"/>
            <a:ext cx="6335712" cy="216030"/>
          </a:xfrm>
        </p:spPr>
        <p:txBody>
          <a:bodyPr/>
          <a:lstStyle>
            <a:lvl1pPr>
              <a:defRPr sz="12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5952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7" name="Zástupný symbol pro graf 6"/>
          <p:cNvSpPr>
            <a:spLocks noGrp="1"/>
          </p:cNvSpPr>
          <p:nvPr>
            <p:ph type="chart" sz="quarter" idx="13"/>
          </p:nvPr>
        </p:nvSpPr>
        <p:spPr>
          <a:xfrm>
            <a:off x="2483710" y="1329578"/>
            <a:ext cx="6336440" cy="1512000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graf 6"/>
          <p:cNvSpPr>
            <a:spLocks noGrp="1"/>
          </p:cNvSpPr>
          <p:nvPr>
            <p:ph type="chart" sz="quarter" idx="14"/>
          </p:nvPr>
        </p:nvSpPr>
        <p:spPr>
          <a:xfrm>
            <a:off x="2483710" y="3220050"/>
            <a:ext cx="6336440" cy="1512000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2484438" y="843510"/>
            <a:ext cx="6335712" cy="216030"/>
          </a:xfrm>
        </p:spPr>
        <p:txBody>
          <a:bodyPr/>
          <a:lstStyle>
            <a:lvl1pPr>
              <a:defRPr lang="cs-CZ" sz="1400" b="1" kern="1200" cap="all" baseline="0" dirty="0" smtClean="0">
                <a:solidFill>
                  <a:srgbClr val="FF6600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1" name="Zástupný symbol pro text 6"/>
          <p:cNvSpPr>
            <a:spLocks noGrp="1"/>
          </p:cNvSpPr>
          <p:nvPr>
            <p:ph type="body" sz="quarter" idx="21"/>
          </p:nvPr>
        </p:nvSpPr>
        <p:spPr>
          <a:xfrm>
            <a:off x="2483710" y="1113548"/>
            <a:ext cx="6335712" cy="216030"/>
          </a:xfrm>
        </p:spPr>
        <p:txBody>
          <a:bodyPr/>
          <a:lstStyle>
            <a:lvl1pPr>
              <a:defRPr sz="12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22"/>
          </p:nvPr>
        </p:nvSpPr>
        <p:spPr>
          <a:xfrm>
            <a:off x="2483710" y="3004020"/>
            <a:ext cx="6335712" cy="216030"/>
          </a:xfrm>
        </p:spPr>
        <p:txBody>
          <a:bodyPr/>
          <a:lstStyle>
            <a:lvl1pPr>
              <a:defRPr sz="12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6916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64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AA259EC-ABF2-47D7-8E72-B5355EA78305}" type="datetimeFigureOut">
              <a:rPr lang="cs-CZ" smtClean="0">
                <a:solidFill>
                  <a:srgbClr val="000000"/>
                </a:solidFill>
              </a:rPr>
              <a:pPr/>
              <a:t>25.10.2016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6D81CCB-BC28-4378-8845-C9D84A4D63B1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705592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7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 bwMode="gray">
          <a:xfrm>
            <a:off x="323410" y="1275570"/>
            <a:ext cx="8496740" cy="3456768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22"/>
            <a:ext cx="8497180" cy="2880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410" y="4803552"/>
            <a:ext cx="8496418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316125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" name="Grafik 7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51244" y="105421"/>
            <a:ext cx="57759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6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915566"/>
            <a:ext cx="849674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803552"/>
            <a:ext cx="8496300" cy="144462"/>
          </a:xfrm>
        </p:spPr>
        <p:txBody>
          <a:bodyPr tIns="0" bIns="3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7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7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9" y="789552"/>
            <a:ext cx="2735585" cy="399644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203810" y="789503"/>
            <a:ext cx="2735585" cy="399644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084213" y="789453"/>
            <a:ext cx="2735585" cy="399644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45984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9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2" y="4839891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4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0" y="2031690"/>
            <a:ext cx="9144000" cy="1080120"/>
          </a:xfrm>
        </p:spPr>
        <p:txBody>
          <a:bodyPr lIns="324000" rIns="324000" bIns="0" anchor="ctr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681487"/>
            <a:ext cx="216030" cy="4266593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hteck 66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0" y="0"/>
            <a:ext cx="9144000" cy="197768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2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195419"/>
            <a:ext cx="6408449" cy="57610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0" y="915520"/>
            <a:ext cx="8496300" cy="38168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101649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add text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8" y="789552"/>
            <a:ext cx="4177035" cy="3996444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44011" y="789552"/>
            <a:ext cx="4177035" cy="3996444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98862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CT_Marker_ID_4" hidden="1"/>
          <p:cNvSpPr/>
          <p:nvPr>
            <p:custDataLst>
              <p:tags r:id="rId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75000"/>
              </a:spcBef>
              <a:buClr>
                <a:srgbClr val="FC6800"/>
              </a:buClr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3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4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37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17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5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0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55"/>
          <p:cNvGrpSpPr>
            <a:grpSpLocks/>
          </p:cNvGrpSpPr>
          <p:nvPr userDrawn="1"/>
        </p:nvGrpSpPr>
        <p:grpSpPr bwMode="auto">
          <a:xfrm>
            <a:off x="-323850" y="681038"/>
            <a:ext cx="215900" cy="4267200"/>
            <a:chOff x="-540710" y="908650"/>
            <a:chExt cx="432060" cy="5688790"/>
          </a:xfrm>
        </p:grpSpPr>
        <p:cxnSp>
          <p:nvCxnSpPr>
            <p:cNvPr id="44" name="Gerade Verbindung 56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64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65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66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67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68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69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70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71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72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73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hteck 74"/>
          <p:cNvSpPr/>
          <p:nvPr userDrawn="1"/>
        </p:nvSpPr>
        <p:spPr bwMode="gray">
          <a:xfrm>
            <a:off x="7524750" y="4948238"/>
            <a:ext cx="1295400" cy="10834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tIns="0" rIns="0" bIns="0" anchor="ctr"/>
          <a:lstStyle/>
          <a:p>
            <a:pPr algn="r">
              <a:spcBef>
                <a:spcPct val="75000"/>
              </a:spcBef>
              <a:buClr>
                <a:srgbClr val="FC6800"/>
              </a:buClr>
              <a:buFont typeface="Wingdings" pitchFamily="2" charset="2"/>
              <a:buNone/>
              <a:defRPr/>
            </a:pPr>
            <a:fld id="{49C1C9C7-1F7D-4F9B-BB3F-AED5F81F7E61}" type="slidenum">
              <a:rPr lang="en-US" sz="800">
                <a:solidFill>
                  <a:srgbClr val="928580"/>
                </a:solidFill>
              </a:rPr>
              <a:pPr algn="r">
                <a:spcBef>
                  <a:spcPct val="75000"/>
                </a:spcBef>
                <a:buClr>
                  <a:srgbClr val="FC6800"/>
                </a:buClr>
                <a:buFont typeface="Wingdings" pitchFamily="2" charset="2"/>
                <a:buNone/>
                <a:defRPr/>
              </a:pPr>
              <a:t>‹#›</a:t>
            </a:fld>
            <a:endParaRPr lang="en-US" sz="800" dirty="0">
              <a:solidFill>
                <a:srgbClr val="928580"/>
              </a:solidFill>
            </a:endParaRPr>
          </a:p>
        </p:txBody>
      </p:sp>
      <p:pic>
        <p:nvPicPr>
          <p:cNvPr id="60" name="Grafik 7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51244" y="105421"/>
            <a:ext cx="57759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85293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7"/>
            <a:ext cx="8496300" cy="108347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9" y="789552"/>
            <a:ext cx="2735585" cy="399644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203810" y="789503"/>
            <a:ext cx="2735585" cy="399644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084213" y="789453"/>
            <a:ext cx="2735585" cy="399644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38815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0" y="2031690"/>
            <a:ext cx="9144000" cy="1080120"/>
          </a:xfrm>
        </p:spPr>
        <p:txBody>
          <a:bodyPr lIns="324000" rIns="324000" bIns="0" anchor="ctr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681487"/>
            <a:ext cx="216030" cy="4266593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hteck 66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0" y="0"/>
            <a:ext cx="9144000" cy="197768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9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CT_Marker_ID_4" hidden="1"/>
          <p:cNvSpPr/>
          <p:nvPr>
            <p:custDataLst>
              <p:tags r:id="rId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75000"/>
              </a:spcBef>
              <a:buClr>
                <a:srgbClr val="FC6800"/>
              </a:buClr>
              <a:buFont typeface="Courier New" pitchFamily="49" charset="0"/>
              <a:buNone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3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4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37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17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5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0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55"/>
          <p:cNvGrpSpPr>
            <a:grpSpLocks/>
          </p:cNvGrpSpPr>
          <p:nvPr userDrawn="1"/>
        </p:nvGrpSpPr>
        <p:grpSpPr bwMode="auto">
          <a:xfrm>
            <a:off x="-323850" y="681038"/>
            <a:ext cx="215900" cy="4267200"/>
            <a:chOff x="-540710" y="908650"/>
            <a:chExt cx="432060" cy="5688790"/>
          </a:xfrm>
        </p:grpSpPr>
        <p:cxnSp>
          <p:nvCxnSpPr>
            <p:cNvPr id="44" name="Gerade Verbindung 56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64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65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66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67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68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69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70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71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72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73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hteck 74"/>
          <p:cNvSpPr/>
          <p:nvPr userDrawn="1"/>
        </p:nvSpPr>
        <p:spPr bwMode="gray">
          <a:xfrm>
            <a:off x="7524750" y="4948238"/>
            <a:ext cx="1295400" cy="10834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tIns="0" rIns="0" bIns="0" anchor="ctr"/>
          <a:lstStyle/>
          <a:p>
            <a:pPr algn="r">
              <a:spcBef>
                <a:spcPct val="75000"/>
              </a:spcBef>
              <a:buClr>
                <a:srgbClr val="FC6800"/>
              </a:buClr>
              <a:buFont typeface="Wingdings" pitchFamily="2" charset="2"/>
              <a:buNone/>
              <a:defRPr/>
            </a:pPr>
            <a:fld id="{49C1C9C7-1F7D-4F9B-BB3F-AED5F81F7E61}" type="slidenum">
              <a:rPr lang="en-US" sz="800">
                <a:solidFill>
                  <a:schemeClr val="bg2"/>
                </a:solidFill>
                <a:latin typeface="Arial" pitchFamily="34" charset="0"/>
              </a:rPr>
              <a:pPr algn="r">
                <a:spcBef>
                  <a:spcPct val="75000"/>
                </a:spcBef>
                <a:buClr>
                  <a:srgbClr val="FC6800"/>
                </a:buClr>
                <a:buFont typeface="Wingdings" pitchFamily="2" charset="2"/>
                <a:buNone/>
                <a:defRPr/>
              </a:pPr>
              <a:t>‹#›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60" name="Grafik 7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51244" y="105421"/>
            <a:ext cx="57759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94232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tags" Target="../tags/tag4.xml"/><Relationship Id="rId28" Type="http://schemas.openxmlformats.org/officeDocument/2006/relationships/image" Target="../media/image1.wmf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vmlDrawing" Target="../drawings/vmlDrawing1.vml"/><Relationship Id="rId27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oleObject" Target="../embeddings/oleObject4.bin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ags" Target="../tags/tag9.xml"/><Relationship Id="rId28" Type="http://schemas.openxmlformats.org/officeDocument/2006/relationships/image" Target="../media/image1.wmf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vmlDrawing" Target="../drawings/vmlDrawing4.vml"/><Relationship Id="rId27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ags" Target="../tags/tag1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4" y="195487"/>
            <a:ext cx="6335713" cy="4855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 bwMode="gray">
          <a:xfrm>
            <a:off x="323528" y="789552"/>
            <a:ext cx="8496944" cy="3996444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4" name="VCT_Marker_ID_4" hidden="1"/>
          <p:cNvSpPr/>
          <p:nvPr>
            <p:custDataLst>
              <p:tags r:id="rId12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/>
          <p:cNvGrpSpPr/>
          <p:nvPr/>
        </p:nvGrpSpPr>
        <p:grpSpPr bwMode="gray">
          <a:xfrm>
            <a:off x="9252650" y="681428"/>
            <a:ext cx="216030" cy="4266593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ieren 55"/>
          <p:cNvGrpSpPr/>
          <p:nvPr/>
        </p:nvGrpSpPr>
        <p:grpSpPr bwMode="gray">
          <a:xfrm>
            <a:off x="-324550" y="681494"/>
            <a:ext cx="216030" cy="4266593"/>
            <a:chOff x="-540710" y="908650"/>
            <a:chExt cx="432060" cy="5688790"/>
          </a:xfrm>
        </p:grpSpPr>
        <p:cxnSp>
          <p:nvCxnSpPr>
            <p:cNvPr id="57" name="Gerade Verbindung 56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hteck 74"/>
          <p:cNvSpPr/>
          <p:nvPr/>
        </p:nvSpPr>
        <p:spPr bwMode="gray">
          <a:xfrm>
            <a:off x="7317379" y="4948390"/>
            <a:ext cx="1296620" cy="10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C2ABCC37-C314-4D17-9583-6D754EDEC568}" type="slidenum">
              <a:rPr lang="en-US" sz="800">
                <a:solidFill>
                  <a:srgbClr val="928580"/>
                </a:solidFill>
              </a:rPr>
              <a:pPr algn="r"/>
              <a:t>‹#›</a:t>
            </a:fld>
            <a:endParaRPr lang="en-US" sz="800" dirty="0">
              <a:solidFill>
                <a:srgbClr val="928580"/>
              </a:solidFill>
            </a:endParaRPr>
          </a:p>
        </p:txBody>
      </p:sp>
      <p:pic>
        <p:nvPicPr>
          <p:cNvPr id="50" name="Grafik 7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51244" y="105421"/>
            <a:ext cx="57759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4" r:id="rId2"/>
    <p:sldLayoutId id="2147483650" r:id="rId3"/>
    <p:sldLayoutId id="2147483789" r:id="rId4"/>
    <p:sldLayoutId id="2147483910" r:id="rId5"/>
    <p:sldLayoutId id="2147483984" r:id="rId6"/>
    <p:sldLayoutId id="2147483994" r:id="rId7"/>
    <p:sldLayoutId id="2147484000" r:id="rId8"/>
    <p:sldLayoutId id="214748401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292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483478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5" name="think-cell Folie" r:id="rId26" imgW="353" imgH="353" progId="TCLayout.ActiveDocument.1">
                  <p:embed/>
                </p:oleObj>
              </mc:Choice>
              <mc:Fallback>
                <p:oleObj name="think-cell Folie" r:id="rId2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FCBC2E87-33EB-478A-988F-F7C865AFDA8A}" type="slidenum">
              <a:rPr lang="en-US" sz="800" smtClean="0">
                <a:solidFill>
                  <a:srgbClr val="8E8581"/>
                </a:solidFill>
              </a:rPr>
              <a:pPr algn="r"/>
              <a:t>‹#›</a:t>
            </a:fld>
            <a:endParaRPr lang="en-US" sz="800" dirty="0">
              <a:solidFill>
                <a:srgbClr val="8E8581"/>
              </a:solidFill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FFFFFF">
                    <a:lumMod val="50000"/>
                  </a:srgbClr>
                </a:solidFill>
              </a:rPr>
              <a:t>© GfK | </a:t>
            </a:r>
            <a:r>
              <a:rPr lang="cs-CZ" sz="800" dirty="0" smtClean="0">
                <a:solidFill>
                  <a:srgbClr val="FFFFFF">
                    <a:lumMod val="50000"/>
                  </a:srgbClr>
                </a:solidFill>
              </a:rPr>
              <a:t>GfK Market Trends </a:t>
            </a:r>
            <a:r>
              <a:rPr lang="en-US" sz="800" dirty="0" smtClean="0">
                <a:solidFill>
                  <a:srgbClr val="FFFFFF">
                    <a:lumMod val="50000"/>
                  </a:srgbClr>
                </a:solidFill>
              </a:rPr>
              <a:t>| </a:t>
            </a:r>
            <a:r>
              <a:rPr lang="cs-CZ" sz="800" dirty="0" smtClean="0">
                <a:solidFill>
                  <a:srgbClr val="FFFFFF">
                    <a:lumMod val="50000"/>
                  </a:srgbClr>
                </a:solidFill>
              </a:rPr>
              <a:t>Červenec 2016</a:t>
            </a:r>
            <a:endParaRPr lang="cs-CZ" sz="800" dirty="0">
              <a:solidFill>
                <a:srgbClr val="8E8581"/>
              </a:solidFill>
            </a:endParaRPr>
          </a:p>
        </p:txBody>
      </p:sp>
      <p:pic>
        <p:nvPicPr>
          <p:cNvPr id="80" name="Grafik 7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4190" y="195420"/>
            <a:ext cx="577597" cy="576000"/>
          </a:xfrm>
          <a:prstGeom prst="rect">
            <a:avLst/>
          </a:prstGeom>
        </p:spPr>
      </p:pic>
      <p:sp>
        <p:nvSpPr>
          <p:cNvPr id="4" name="VCT_Marker_ID_4" hidden="1"/>
          <p:cNvSpPr/>
          <p:nvPr>
            <p:custDataLst>
              <p:tags r:id="rId25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6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  <p:sldLayoutId id="2147484028" r:id="rId17"/>
    <p:sldLayoutId id="2147484029" r:id="rId18"/>
    <p:sldLayoutId id="2147484030" r:id="rId19"/>
    <p:sldLayoutId id="2147484031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499867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7" name="think-cell Folie" r:id="rId26" imgW="353" imgH="353" progId="TCLayout.ActiveDocument.1">
                  <p:embed/>
                </p:oleObj>
              </mc:Choice>
              <mc:Fallback>
                <p:oleObj name="think-cell Folie" r:id="rId2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 bwMode="gray">
          <a:xfrm>
            <a:off x="323410" y="915521"/>
            <a:ext cx="8497180" cy="381653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FCBC2E87-33EB-478A-988F-F7C865AFDA8A}" type="slidenum">
              <a:rPr lang="en-US" sz="800" smtClean="0">
                <a:solidFill>
                  <a:srgbClr val="8E8581"/>
                </a:solidFill>
              </a:rPr>
              <a:pPr algn="r"/>
              <a:t>‹#›</a:t>
            </a:fld>
            <a:endParaRPr lang="en-US" sz="800" dirty="0">
              <a:solidFill>
                <a:srgbClr val="8E8581"/>
              </a:solidFill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324390" y="4948080"/>
            <a:ext cx="705600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800" dirty="0" smtClean="0">
                <a:solidFill>
                  <a:srgbClr val="FFFFFF">
                    <a:lumMod val="50000"/>
                  </a:srgbClr>
                </a:solidFill>
              </a:rPr>
              <a:t>© GfK | </a:t>
            </a:r>
            <a:r>
              <a:rPr lang="cs-CZ" sz="800" dirty="0" smtClean="0">
                <a:solidFill>
                  <a:srgbClr val="FFFFFF">
                    <a:lumMod val="50000"/>
                  </a:srgbClr>
                </a:solidFill>
              </a:rPr>
              <a:t>GfK Market Trends </a:t>
            </a:r>
            <a:r>
              <a:rPr lang="en-US" sz="800" dirty="0" smtClean="0">
                <a:solidFill>
                  <a:srgbClr val="FFFFFF">
                    <a:lumMod val="50000"/>
                  </a:srgbClr>
                </a:solidFill>
              </a:rPr>
              <a:t>| </a:t>
            </a:r>
            <a:r>
              <a:rPr lang="cs-CZ" sz="800" dirty="0" smtClean="0">
                <a:solidFill>
                  <a:srgbClr val="FFFFFF">
                    <a:lumMod val="50000"/>
                  </a:srgbClr>
                </a:solidFill>
              </a:rPr>
              <a:t>Červenec 2016</a:t>
            </a:r>
            <a:endParaRPr lang="cs-CZ" sz="800" dirty="0">
              <a:solidFill>
                <a:srgbClr val="8E8581"/>
              </a:solidFill>
            </a:endParaRPr>
          </a:p>
        </p:txBody>
      </p:sp>
      <p:pic>
        <p:nvPicPr>
          <p:cNvPr id="80" name="Grafik 7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4190" y="195420"/>
            <a:ext cx="577597" cy="576000"/>
          </a:xfrm>
          <a:prstGeom prst="rect">
            <a:avLst/>
          </a:prstGeom>
        </p:spPr>
      </p:pic>
      <p:sp>
        <p:nvSpPr>
          <p:cNvPr id="4" name="VCT_Marker_ID_4" hidden="1"/>
          <p:cNvSpPr/>
          <p:nvPr>
            <p:custDataLst>
              <p:tags r:id="rId25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  <p:sldLayoutId id="2147484050" r:id="rId18"/>
    <p:sldLayoutId id="2147484051" r:id="rId19"/>
    <p:sldLayoutId id="214748405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4" y="195487"/>
            <a:ext cx="6335713" cy="4855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 bwMode="gray">
          <a:xfrm>
            <a:off x="323528" y="789552"/>
            <a:ext cx="8496944" cy="3996444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4" name="VCT_Marker_ID_4" hidden="1"/>
          <p:cNvSpPr/>
          <p:nvPr>
            <p:custDataLst>
              <p:tags r:id="rId20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/>
          <p:cNvGrpSpPr/>
          <p:nvPr/>
        </p:nvGrpSpPr>
        <p:grpSpPr bwMode="gray">
          <a:xfrm>
            <a:off x="9252650" y="681428"/>
            <a:ext cx="216030" cy="4266593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ieren 55"/>
          <p:cNvGrpSpPr/>
          <p:nvPr/>
        </p:nvGrpSpPr>
        <p:grpSpPr bwMode="gray">
          <a:xfrm>
            <a:off x="-324550" y="681494"/>
            <a:ext cx="216030" cy="4266593"/>
            <a:chOff x="-540710" y="908650"/>
            <a:chExt cx="432060" cy="5688790"/>
          </a:xfrm>
        </p:grpSpPr>
        <p:cxnSp>
          <p:nvCxnSpPr>
            <p:cNvPr id="57" name="Gerade Verbindung 56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hteck 74"/>
          <p:cNvSpPr/>
          <p:nvPr/>
        </p:nvSpPr>
        <p:spPr bwMode="gray">
          <a:xfrm>
            <a:off x="7317379" y="4948390"/>
            <a:ext cx="1296620" cy="10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C2ABCC37-C314-4D17-9583-6D754EDEC568}" type="slidenum">
              <a:rPr lang="en-US" sz="800">
                <a:solidFill>
                  <a:srgbClr val="928580"/>
                </a:solidFill>
              </a:rPr>
              <a:pPr algn="r"/>
              <a:t>‹#›</a:t>
            </a:fld>
            <a:endParaRPr lang="en-US" sz="800" dirty="0">
              <a:solidFill>
                <a:srgbClr val="928580"/>
              </a:solidFill>
            </a:endParaRPr>
          </a:p>
        </p:txBody>
      </p:sp>
      <p:pic>
        <p:nvPicPr>
          <p:cNvPr id="50" name="Grafik 75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51244" y="105421"/>
            <a:ext cx="57759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292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7.jpe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chart" Target="../charts/chart3.xml"/><Relationship Id="rId17" Type="http://schemas.openxmlformats.org/officeDocument/2006/relationships/image" Target="../media/image21.jpeg"/><Relationship Id="rId2" Type="http://schemas.openxmlformats.org/officeDocument/2006/relationships/tags" Target="../tags/tag30.xml"/><Relationship Id="rId16" Type="http://schemas.openxmlformats.org/officeDocument/2006/relationships/image" Target="../media/image20.jpe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33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53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frm=1&amp;source=images&amp;cd=&amp;cad=rja&amp;docid=dZi3oVZCIDy1RM&amp;tbnid=NbeffoxEdd9SUM:&amp;ved=0CAUQjRw&amp;url=https://www.iconfinder.com/icons/114444/bag_cash_dollar_money_salary_icon&amp;ei=ViNPUuOfPIzRsgay7IDIAg&amp;bvm=bv.53537100,d.Yms&amp;psig=AFQjCNGqRdzlGhFTctYlb_CHr4blSl2THQ&amp;ust=1381004468166264" TargetMode="External"/><Relationship Id="rId3" Type="http://schemas.openxmlformats.org/officeDocument/2006/relationships/hyperlink" Target="http://www.google.cz/url?sa=i&amp;rct=j&amp;q=&amp;esrc=s&amp;frm=1&amp;source=images&amp;cd=&amp;cad=rja&amp;docid=Pt88vTiSD7s0SM&amp;tbnid=PYo2w4s6Q-TClM:&amp;ved=0CAUQjRw&amp;url=http://www.thinkstockphotos.in/image/stock-illustration-man-people-shopping-sale-pictogram/153864492&amp;ei=buJSUsPCDI_DtAa9r4GwBQ&amp;bvm=bv.53537100,d.d2k&amp;psig=AFQjCNE0tcwHdxvmuLM146gQ7CiqOCahdA&amp;ust=1381250004640748" TargetMode="External"/><Relationship Id="rId7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s://www.google.cz/url?sa=i&amp;rct=j&amp;q=&amp;esrc=s&amp;frm=1&amp;source=images&amp;cd=&amp;cad=rja&amp;docid=zf7J9gP1tB6y4M&amp;tbnid=F3coKxiZLP4KOM:&amp;ved=0CAUQjRw&amp;url=https://www.iconfinder.com/icons/132957/calendar_icon&amp;ei=X-VSUoeLPIPtswb95YGoDQ&amp;bvm=bv.53537100,d.d2k&amp;psig=AFQjCNHldrymvYZ9fIWMTuzlbtrrno4ehA&amp;ust=1381250766479542" TargetMode="External"/><Relationship Id="rId10" Type="http://schemas.openxmlformats.org/officeDocument/2006/relationships/chart" Target="../charts/chart10.xml"/><Relationship Id="rId4" Type="http://schemas.openxmlformats.org/officeDocument/2006/relationships/image" Target="../media/image23.jpe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z/url?sa=i&amp;rct=j&amp;q=&amp;esrc=s&amp;frm=1&amp;source=images&amp;cd=&amp;cad=rja&amp;uact=8&amp;ved=0CAcQjRxqFQoTCKjfu8qr_scCFYPrFAodyfYHxg&amp;url=http://www.redbrick.me/food/featured/is-eating-at-your-desk-is-bad-for-you/&amp;bvm=bv.102829193,bs.1,d.bGg&amp;psig=AFQjCNFTzSl58oy1ik8BAvmGee6V7DmB5w&amp;ust=1442588627291049" TargetMode="External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tags" Target="../tags/tag47.xml"/><Relationship Id="rId21" Type="http://schemas.openxmlformats.org/officeDocument/2006/relationships/image" Target="../media/image31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notesSlide" Target="../notesSlides/notesSlide11.xml"/><Relationship Id="rId25" Type="http://schemas.openxmlformats.org/officeDocument/2006/relationships/image" Target="../media/image35.png"/><Relationship Id="rId2" Type="http://schemas.openxmlformats.org/officeDocument/2006/relationships/tags" Target="../tags/tag46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0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34.png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image" Target="../media/image33.png"/><Relationship Id="rId10" Type="http://schemas.openxmlformats.org/officeDocument/2006/relationships/tags" Target="../tags/tag54.xml"/><Relationship Id="rId19" Type="http://schemas.openxmlformats.org/officeDocument/2006/relationships/image" Target="../media/image29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9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0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4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3277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-7209" y="4699105"/>
            <a:ext cx="9143999" cy="29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782" tIns="40892" rIns="81782" bIns="40892" anchor="ctr">
            <a:spAutoFit/>
          </a:bodyPr>
          <a:lstStyle/>
          <a:p>
            <a:pPr marL="0" lvl="1" algn="ctr"/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Zdeněk Skála,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Director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Retail &amp; </a:t>
            </a:r>
            <a:r>
              <a:rPr lang="cs-CZ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Shopper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GfK Czech, listopad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39343" y="3939902"/>
            <a:ext cx="620689" cy="618973"/>
          </a:xfrm>
          <a:prstGeom prst="rect">
            <a:avLst/>
          </a:prstGeom>
        </p:spPr>
      </p:pic>
      <p:sp>
        <p:nvSpPr>
          <p:cNvPr id="22" name="Titel 1"/>
          <p:cNvSpPr txBox="1">
            <a:spLocks/>
          </p:cNvSpPr>
          <p:nvPr/>
        </p:nvSpPr>
        <p:spPr bwMode="gray">
          <a:xfrm>
            <a:off x="-13276" y="771550"/>
            <a:ext cx="9144000" cy="5760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</a:rPr>
              <a:t>Zákazník na čerpacích stanicích: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</a:rPr>
              <a:t>nákupní chování v prodejně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-13276" y="1779662"/>
            <a:ext cx="9154474" cy="1676045"/>
            <a:chOff x="-13276" y="1779662"/>
            <a:chExt cx="9154474" cy="1676045"/>
          </a:xfrm>
        </p:grpSpPr>
        <p:pic>
          <p:nvPicPr>
            <p:cNvPr id="21" name="Picture 1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18277" y="1779662"/>
              <a:ext cx="1608721" cy="1676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394" name="Picture 2" descr="http://www.mediar.cz/wp-content/uploads/2016/04/Kaufland_prodejna_Brandys-nad-Labem-e146116110946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76" y="1779975"/>
              <a:ext cx="2575611" cy="1675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Obrázek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66409" y="1784163"/>
              <a:ext cx="2738275" cy="1671544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24781" y="1779662"/>
              <a:ext cx="2216417" cy="1676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70371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cs-CZ" dirty="0" smtClean="0"/>
              <a:t>Nákupy na čerpacích stanicích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850" y="843558"/>
            <a:ext cx="85693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Životní tempo / nákup tady a teď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Malé nákupní mise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Nakupování autem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Neexistuje silný „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</a:rPr>
              <a:t>convenience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“ řetězec</a:t>
            </a:r>
          </a:p>
        </p:txBody>
      </p:sp>
      <p:sp>
        <p:nvSpPr>
          <p:cNvPr id="3" name="Titel 3"/>
          <p:cNvSpPr txBox="1">
            <a:spLocks/>
          </p:cNvSpPr>
          <p:nvPr/>
        </p:nvSpPr>
        <p:spPr bwMode="gray">
          <a:xfrm>
            <a:off x="323850" y="275034"/>
            <a:ext cx="8229600" cy="4964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Trendy důležité pro čerpací stanice</a:t>
            </a:r>
            <a:endParaRPr lang="en-GB" sz="2400" dirty="0"/>
          </a:p>
        </p:txBody>
      </p:sp>
      <p:sp>
        <p:nvSpPr>
          <p:cNvPr id="4" name="Obdélník 3"/>
          <p:cNvSpPr/>
          <p:nvPr/>
        </p:nvSpPr>
        <p:spPr>
          <a:xfrm>
            <a:off x="467171" y="3360009"/>
            <a:ext cx="8569325" cy="12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Symbol"/>
              <a:buChar char="Þ"/>
            </a:pP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Prodejní potenciál</a:t>
            </a:r>
          </a:p>
          <a:p>
            <a:pPr marL="342900" lvl="0" indent="-342900">
              <a:lnSpc>
                <a:spcPct val="200000"/>
              </a:lnSpc>
              <a:buFont typeface="Symbol"/>
              <a:buChar char="Þ"/>
            </a:pP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Možnost zvýšení frekvence / věrnosti</a:t>
            </a:r>
          </a:p>
        </p:txBody>
      </p:sp>
    </p:spTree>
    <p:extLst>
      <p:ext uri="{BB962C8B-B14F-4D97-AF65-F5344CB8AC3E}">
        <p14:creationId xmlns:p14="http://schemas.microsoft.com/office/powerpoint/2010/main" val="30927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Používáte k nákupům potravin auto?</a:t>
            </a:r>
            <a:endParaRPr lang="cs-CZ" dirty="0"/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514276428"/>
              </p:ext>
            </p:extLst>
          </p:nvPr>
        </p:nvGraphicFramePr>
        <p:xfrm>
          <a:off x="323528" y="771525"/>
          <a:ext cx="8569647" cy="417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508104" y="3219822"/>
            <a:ext cx="1727919" cy="9357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cs-CZ" sz="5400" b="1" dirty="0" smtClean="0">
                <a:solidFill>
                  <a:srgbClr val="0087C8"/>
                </a:solidFill>
                <a:latin typeface="Arial" pitchFamily="34" charset="0"/>
                <a:cs typeface="Arial" pitchFamily="34" charset="0"/>
              </a:rPr>
              <a:t>64 %</a:t>
            </a:r>
            <a:endParaRPr lang="cs-CZ" sz="5400" b="1" dirty="0" smtClean="0">
              <a:solidFill>
                <a:srgbClr val="0087C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0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 bwMode="gray">
          <a:xfrm>
            <a:off x="323854" y="51400"/>
            <a:ext cx="6335713" cy="485552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 dirty="0" err="1" smtClean="0">
                <a:latin typeface="+mn-lt"/>
                <a:ea typeface="+mn-ea"/>
                <a:cs typeface="Arial" pitchFamily="34" charset="0"/>
              </a:rPr>
              <a:t>Shopper</a:t>
            </a:r>
            <a:r>
              <a:rPr lang="cs-CZ" dirty="0" smtClean="0">
                <a:latin typeface="+mn-lt"/>
                <a:ea typeface="+mn-ea"/>
                <a:cs typeface="Arial" pitchFamily="34" charset="0"/>
              </a:rPr>
              <a:t> typology 2016 (nákup potravin)</a:t>
            </a:r>
            <a:endParaRPr lang="en-US" dirty="0"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085318"/>
              </p:ext>
            </p:extLst>
          </p:nvPr>
        </p:nvGraphicFramePr>
        <p:xfrm>
          <a:off x="1764051" y="965027"/>
          <a:ext cx="5616575" cy="3821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2" name="Skupina 23"/>
          <p:cNvGrpSpPr/>
          <p:nvPr/>
        </p:nvGrpSpPr>
        <p:grpSpPr>
          <a:xfrm>
            <a:off x="5453776" y="1059540"/>
            <a:ext cx="1015200" cy="1134000"/>
            <a:chOff x="395420" y="4077090"/>
            <a:chExt cx="1296335" cy="2016280"/>
          </a:xfrm>
        </p:grpSpPr>
        <p:pic>
          <p:nvPicPr>
            <p:cNvPr id="25" name="Picture 4" descr="http://www.babyzone.com/assets/cms/images/kids/mother-toddler-shopping-photo-420x420-ts-89795526.jpg"/>
            <p:cNvPicPr>
              <a:picLocks noChangeAspect="1" noChangeArrowheads="1"/>
            </p:cNvPicPr>
            <p:nvPr/>
          </p:nvPicPr>
          <p:blipFill>
            <a:blip r:embed="rId13" cstate="print"/>
            <a:srcRect l="10000" r="5000"/>
            <a:stretch>
              <a:fillRect/>
            </a:stretch>
          </p:blipFill>
          <p:spPr bwMode="auto">
            <a:xfrm>
              <a:off x="395420" y="4568451"/>
              <a:ext cx="1296180" cy="1524919"/>
            </a:xfrm>
            <a:prstGeom prst="rect">
              <a:avLst/>
            </a:prstGeom>
            <a:noFill/>
          </p:spPr>
        </p:pic>
        <p:sp>
          <p:nvSpPr>
            <p:cNvPr id="26" name="Rectangle 46"/>
            <p:cNvSpPr/>
            <p:nvPr>
              <p:custDataLst>
                <p:tags r:id="rId8"/>
              </p:custDataLst>
            </p:nvPr>
          </p:nvSpPr>
          <p:spPr bwMode="gray">
            <a:xfrm>
              <a:off x="395755" y="4436956"/>
              <a:ext cx="1296000" cy="1656414"/>
            </a:xfrm>
            <a:prstGeom prst="rect">
              <a:avLst/>
            </a:prstGeom>
            <a:noFill/>
            <a:ln w="9525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12"/>
            <p:cNvSpPr/>
            <p:nvPr>
              <p:custDataLst>
                <p:tags r:id="rId9"/>
              </p:custDataLst>
            </p:nvPr>
          </p:nvSpPr>
          <p:spPr bwMode="gray">
            <a:xfrm>
              <a:off x="395755" y="4077090"/>
              <a:ext cx="1296000" cy="50407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s-CZ" sz="1000" b="1" dirty="0" smtClean="0">
                  <a:solidFill>
                    <a:srgbClr val="FFFFFF"/>
                  </a:solidFill>
                </a:rPr>
                <a:t>Kvalitně pro rodinu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Skupina 31"/>
          <p:cNvGrpSpPr/>
          <p:nvPr/>
        </p:nvGrpSpPr>
        <p:grpSpPr>
          <a:xfrm>
            <a:off x="2912751" y="3663450"/>
            <a:ext cx="1008000" cy="1134000"/>
            <a:chOff x="3862642" y="4077090"/>
            <a:chExt cx="1296180" cy="2016280"/>
          </a:xfrm>
        </p:grpSpPr>
        <p:pic>
          <p:nvPicPr>
            <p:cNvPr id="33" name="Picture 31" descr="C:\ZDENEKS\PROJEKTY\shopper-typology_nova\2010\fotky2010\levne-a-blizko2010.JPG"/>
            <p:cNvPicPr>
              <a:picLocks noChangeAspect="1" noChangeArrowheads="1"/>
            </p:cNvPicPr>
            <p:nvPr/>
          </p:nvPicPr>
          <p:blipFill>
            <a:blip r:embed="rId14"/>
            <a:srcRect r="4636" b="17776"/>
            <a:stretch>
              <a:fillRect/>
            </a:stretch>
          </p:blipFill>
          <p:spPr bwMode="auto">
            <a:xfrm>
              <a:off x="3862642" y="4581160"/>
              <a:ext cx="1296180" cy="151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46"/>
            <p:cNvSpPr/>
            <p:nvPr>
              <p:custDataLst>
                <p:tags r:id="rId6"/>
              </p:custDataLst>
            </p:nvPr>
          </p:nvSpPr>
          <p:spPr bwMode="gray">
            <a:xfrm>
              <a:off x="3862732" y="4436956"/>
              <a:ext cx="1296000" cy="1656414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12"/>
            <p:cNvSpPr/>
            <p:nvPr>
              <p:custDataLst>
                <p:tags r:id="rId7"/>
              </p:custDataLst>
            </p:nvPr>
          </p:nvSpPr>
          <p:spPr bwMode="gray">
            <a:xfrm>
              <a:off x="3862732" y="4077090"/>
              <a:ext cx="1296000" cy="50407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s-CZ" sz="1000" b="1" dirty="0" smtClean="0">
                  <a:solidFill>
                    <a:srgbClr val="FFFFFF"/>
                  </a:solidFill>
                </a:rPr>
                <a:t>Levně a blízko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Skupina 35"/>
          <p:cNvGrpSpPr/>
          <p:nvPr/>
        </p:nvGrpSpPr>
        <p:grpSpPr>
          <a:xfrm>
            <a:off x="1907704" y="2018213"/>
            <a:ext cx="1008000" cy="1134000"/>
            <a:chOff x="5648522" y="4077090"/>
            <a:chExt cx="1299808" cy="2016280"/>
          </a:xfrm>
        </p:grpSpPr>
        <p:sp>
          <p:nvSpPr>
            <p:cNvPr id="37" name="Rectangle 46"/>
            <p:cNvSpPr/>
            <p:nvPr>
              <p:custDataLst>
                <p:tags r:id="rId4"/>
              </p:custDataLst>
            </p:nvPr>
          </p:nvSpPr>
          <p:spPr bwMode="gray">
            <a:xfrm>
              <a:off x="5648627" y="4436956"/>
              <a:ext cx="1296000" cy="16564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dirty="0">
                <a:solidFill>
                  <a:srgbClr val="000000"/>
                </a:solidFill>
              </a:endParaRPr>
            </a:p>
          </p:txBody>
        </p:sp>
        <p:pic>
          <p:nvPicPr>
            <p:cNvPr id="38" name="Picture 12" descr="http://img.blesk.cz/img/1/full/292382_.jpg"/>
            <p:cNvPicPr>
              <a:picLocks noChangeAspect="1" noChangeArrowheads="1"/>
            </p:cNvPicPr>
            <p:nvPr/>
          </p:nvPicPr>
          <p:blipFill>
            <a:blip r:embed="rId15" cstate="print"/>
            <a:srcRect r="26982" b="24656"/>
            <a:stretch>
              <a:fillRect/>
            </a:stretch>
          </p:blipFill>
          <p:spPr bwMode="auto">
            <a:xfrm>
              <a:off x="5652149" y="4581160"/>
              <a:ext cx="1296181" cy="1512210"/>
            </a:xfrm>
            <a:prstGeom prst="rect">
              <a:avLst/>
            </a:prstGeom>
            <a:noFill/>
          </p:spPr>
        </p:pic>
        <p:sp>
          <p:nvSpPr>
            <p:cNvPr id="39" name="Rectangle 12"/>
            <p:cNvSpPr/>
            <p:nvPr>
              <p:custDataLst>
                <p:tags r:id="rId5"/>
              </p:custDataLst>
            </p:nvPr>
          </p:nvSpPr>
          <p:spPr bwMode="gray">
            <a:xfrm>
              <a:off x="5648522" y="4077090"/>
              <a:ext cx="1296000" cy="50407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s-CZ" sz="1000" b="1" dirty="0" smtClean="0">
                  <a:solidFill>
                    <a:srgbClr val="FFFFFF"/>
                  </a:solidFill>
                </a:rPr>
                <a:t>Ze zvyku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Skupina 39"/>
          <p:cNvGrpSpPr/>
          <p:nvPr/>
        </p:nvGrpSpPr>
        <p:grpSpPr>
          <a:xfrm>
            <a:off x="3275820" y="681487"/>
            <a:ext cx="1008139" cy="1134158"/>
            <a:chOff x="7452400" y="4077090"/>
            <a:chExt cx="1296090" cy="2016280"/>
          </a:xfrm>
        </p:grpSpPr>
        <p:pic>
          <p:nvPicPr>
            <p:cNvPr id="41" name="Picture 28" descr="C:\ZDENEKS\PROJEKTY\shopper-typology_nova\2010\fotky2010\rychle2010B.jpg"/>
            <p:cNvPicPr>
              <a:picLocks noChangeAspect="1" noChangeArrowheads="1"/>
            </p:cNvPicPr>
            <p:nvPr/>
          </p:nvPicPr>
          <p:blipFill>
            <a:blip r:embed="rId16"/>
            <a:srcRect l="2170"/>
            <a:stretch>
              <a:fillRect/>
            </a:stretch>
          </p:blipFill>
          <p:spPr bwMode="auto">
            <a:xfrm>
              <a:off x="7452400" y="4581160"/>
              <a:ext cx="1296090" cy="151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ctangle 46"/>
            <p:cNvSpPr/>
            <p:nvPr>
              <p:custDataLst>
                <p:tags r:id="rId2"/>
              </p:custDataLst>
            </p:nvPr>
          </p:nvSpPr>
          <p:spPr bwMode="gray">
            <a:xfrm>
              <a:off x="7452400" y="4436956"/>
              <a:ext cx="1296000" cy="165641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12"/>
            <p:cNvSpPr/>
            <p:nvPr>
              <p:custDataLst>
                <p:tags r:id="rId3"/>
              </p:custDataLst>
            </p:nvPr>
          </p:nvSpPr>
          <p:spPr bwMode="gray">
            <a:xfrm>
              <a:off x="7452400" y="4077090"/>
              <a:ext cx="1296000" cy="5040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s-CZ" sz="1000" b="1" dirty="0" smtClean="0">
                  <a:solidFill>
                    <a:srgbClr val="FFFFFF"/>
                  </a:solidFill>
                </a:rPr>
                <a:t>Rychle!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5436096" y="3474518"/>
            <a:ext cx="1007860" cy="1137793"/>
            <a:chOff x="6012200" y="3165832"/>
            <a:chExt cx="1007860" cy="1137793"/>
          </a:xfrm>
        </p:grpSpPr>
        <p:sp>
          <p:nvSpPr>
            <p:cNvPr id="31" name="Rectangle 12"/>
            <p:cNvSpPr/>
            <p:nvPr>
              <p:custDataLst>
                <p:tags r:id="rId1"/>
              </p:custDataLst>
            </p:nvPr>
          </p:nvSpPr>
          <p:spPr bwMode="gray">
            <a:xfrm>
              <a:off x="6012200" y="3165832"/>
              <a:ext cx="1007860" cy="2835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cs-CZ" sz="1000" b="1" dirty="0" smtClean="0">
                  <a:solidFill>
                    <a:srgbClr val="FFFFFF"/>
                  </a:solidFill>
                </a:rPr>
                <a:t>Hodně a výhodně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pic>
          <p:nvPicPr>
            <p:cNvPr id="57" name="Obrázek 56" descr="hodně a výhodně.jpg"/>
            <p:cNvPicPr>
              <a:picLocks/>
            </p:cNvPicPr>
            <p:nvPr/>
          </p:nvPicPr>
          <p:blipFill>
            <a:blip r:embed="rId17">
              <a:lum bright="10000"/>
            </a:blip>
            <a:srcRect t="23474" r="18400" b="3826"/>
            <a:stretch>
              <a:fillRect/>
            </a:stretch>
          </p:blipFill>
          <p:spPr>
            <a:xfrm>
              <a:off x="6025930" y="3454025"/>
              <a:ext cx="990000" cy="8496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857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af 19"/>
          <p:cNvGraphicFramePr/>
          <p:nvPr>
            <p:extLst>
              <p:ext uri="{D42A27DB-BD31-4B8C-83A1-F6EECF244321}">
                <p14:modId xmlns:p14="http://schemas.microsoft.com/office/powerpoint/2010/main" val="3996241151"/>
              </p:ext>
            </p:extLst>
          </p:nvPr>
        </p:nvGraphicFramePr>
        <p:xfrm>
          <a:off x="323850" y="927133"/>
          <a:ext cx="8504932" cy="390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8453" y="253432"/>
            <a:ext cx="8827605" cy="3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82" tIns="40892" rIns="81782" bIns="40892">
            <a:spAutoFit/>
          </a:bodyPr>
          <a:lstStyle/>
          <a:p>
            <a:pPr marL="409002" indent="-409002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Nakupující: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vývoj velikosti domácnosti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854490"/>
              </p:ext>
            </p:extLst>
          </p:nvPr>
        </p:nvGraphicFramePr>
        <p:xfrm>
          <a:off x="336388" y="926019"/>
          <a:ext cx="3947580" cy="387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999602" y="2340280"/>
            <a:ext cx="966956" cy="6610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průměr</a:t>
            </a:r>
          </a:p>
          <a:p>
            <a:pPr algn="ctr">
              <a:spcBef>
                <a:spcPts val="300"/>
              </a:spcBef>
            </a:pP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3775734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 hidden="1"/>
          <p:cNvSpPr txBox="1"/>
          <p:nvPr/>
        </p:nvSpPr>
        <p:spPr bwMode="gray">
          <a:xfrm>
            <a:off x="6183111" y="2437517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A1AF00"/>
                </a:solidFill>
              </a:rPr>
              <a:t>20</a:t>
            </a:r>
            <a:endParaRPr lang="en-US" sz="5400" b="1" dirty="0">
              <a:solidFill>
                <a:srgbClr val="A1AF00"/>
              </a:solidFill>
            </a:endParaRPr>
          </a:p>
        </p:txBody>
      </p:sp>
      <p:sp>
        <p:nvSpPr>
          <p:cNvPr id="166" name="TextBox 165" hidden="1"/>
          <p:cNvSpPr txBox="1"/>
          <p:nvPr/>
        </p:nvSpPr>
        <p:spPr bwMode="gray">
          <a:xfrm>
            <a:off x="6183111" y="3247630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A1AF00"/>
                </a:solidFill>
              </a:rPr>
              <a:t>80</a:t>
            </a:r>
            <a:endParaRPr lang="en-US" sz="5400" b="1" dirty="0">
              <a:solidFill>
                <a:srgbClr val="A1AF00"/>
              </a:solidFill>
            </a:endParaRPr>
          </a:p>
        </p:txBody>
      </p:sp>
      <p:sp>
        <p:nvSpPr>
          <p:cNvPr id="167" name="TextBox 166" hidden="1"/>
          <p:cNvSpPr txBox="1"/>
          <p:nvPr/>
        </p:nvSpPr>
        <p:spPr bwMode="gray">
          <a:xfrm>
            <a:off x="6375470" y="404814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A1AF00"/>
                </a:solidFill>
              </a:rPr>
              <a:t>1</a:t>
            </a:r>
            <a:endParaRPr lang="en-US" sz="5400" b="1" dirty="0">
              <a:solidFill>
                <a:srgbClr val="A1AF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</a:t>
            </a:r>
            <a:r>
              <a:rPr lang="cs-CZ" dirty="0" smtClean="0"/>
              <a:t>pozitiva a </a:t>
            </a:r>
            <a:r>
              <a:rPr lang="cs-CZ" dirty="0" smtClean="0"/>
              <a:t>bariéry řetězců</a:t>
            </a:r>
            <a:endParaRPr lang="cs-CZ" dirty="0"/>
          </a:p>
        </p:txBody>
      </p:sp>
      <p:sp>
        <p:nvSpPr>
          <p:cNvPr id="59" name="Rechteck 36"/>
          <p:cNvSpPr/>
          <p:nvPr>
            <p:custDataLst>
              <p:tags r:id="rId1"/>
            </p:custDataLst>
          </p:nvPr>
        </p:nvSpPr>
        <p:spPr bwMode="gray">
          <a:xfrm>
            <a:off x="2267744" y="895921"/>
            <a:ext cx="1008112" cy="30767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cs-CZ" sz="1600" b="1" dirty="0" smtClean="0">
                <a:solidFill>
                  <a:srgbClr val="A1AF00"/>
                </a:solidFill>
              </a:rPr>
              <a:t>pozitiva</a:t>
            </a:r>
            <a:endParaRPr lang="en-GB" sz="1400" dirty="0" smtClean="0">
              <a:solidFill>
                <a:srgbClr val="A1AF00"/>
              </a:solidFill>
            </a:endParaRPr>
          </a:p>
        </p:txBody>
      </p:sp>
      <p:sp>
        <p:nvSpPr>
          <p:cNvPr id="61" name="Rechteck 36"/>
          <p:cNvSpPr/>
          <p:nvPr>
            <p:custDataLst>
              <p:tags r:id="rId2"/>
            </p:custDataLst>
          </p:nvPr>
        </p:nvSpPr>
        <p:spPr bwMode="gray">
          <a:xfrm>
            <a:off x="6588224" y="895921"/>
            <a:ext cx="1151533" cy="30767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cs-CZ" sz="1600" b="1" dirty="0" smtClean="0">
                <a:solidFill>
                  <a:srgbClr val="C00000"/>
                </a:solidFill>
              </a:rPr>
              <a:t>bariéry</a:t>
            </a:r>
            <a:endParaRPr lang="en-GB" sz="1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601724"/>
              </p:ext>
            </p:extLst>
          </p:nvPr>
        </p:nvGraphicFramePr>
        <p:xfrm>
          <a:off x="107504" y="1041624"/>
          <a:ext cx="4176464" cy="410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439567"/>
              </p:ext>
            </p:extLst>
          </p:nvPr>
        </p:nvGraphicFramePr>
        <p:xfrm>
          <a:off x="4355977" y="1158730"/>
          <a:ext cx="4537198" cy="3528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623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Graphic spid="12" grpId="0">
        <p:bldAsOne/>
      </p:bldGraphic>
      <p:bldGraphic spid="1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532442" y="203051"/>
            <a:ext cx="8154357" cy="496491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r>
              <a:rPr lang="cs-CZ" sz="2200" dirty="0" smtClean="0">
                <a:latin typeface="+mn-lt"/>
                <a:ea typeface="+mn-ea"/>
                <a:cs typeface="Arial" pitchFamily="34" charset="0"/>
              </a:rPr>
              <a:t>Čerpací stanice očima </a:t>
            </a:r>
            <a:r>
              <a:rPr lang="cs-CZ" sz="2200" dirty="0" smtClean="0">
                <a:latin typeface="+mn-lt"/>
                <a:ea typeface="+mn-ea"/>
                <a:cs typeface="Arial" pitchFamily="34" charset="0"/>
              </a:rPr>
              <a:t>zákazníka: získání zákazníka</a:t>
            </a:r>
            <a:r>
              <a:rPr lang="cs-CZ" sz="2200" dirty="0" smtClean="0">
                <a:latin typeface="+mn-lt"/>
                <a:ea typeface="+mn-ea"/>
                <a:cs typeface="Arial" pitchFamily="34" charset="0"/>
              </a:rPr>
              <a:t/>
            </a:r>
            <a:br>
              <a:rPr lang="cs-CZ" sz="2200" dirty="0" smtClean="0">
                <a:latin typeface="+mn-lt"/>
                <a:ea typeface="+mn-ea"/>
                <a:cs typeface="Arial" pitchFamily="34" charset="0"/>
              </a:rPr>
            </a:br>
            <a:r>
              <a:rPr lang="cs-CZ" sz="1800" dirty="0" smtClean="0">
                <a:latin typeface="+mn-lt"/>
                <a:ea typeface="+mn-ea"/>
                <a:cs typeface="Arial" pitchFamily="34" charset="0"/>
              </a:rPr>
              <a:t>(Shopping </a:t>
            </a:r>
            <a:r>
              <a:rPr lang="cs-CZ" sz="1800" dirty="0" err="1" smtClean="0">
                <a:latin typeface="+mn-lt"/>
                <a:ea typeface="+mn-ea"/>
                <a:cs typeface="Arial" pitchFamily="34" charset="0"/>
              </a:rPr>
              <a:t>Triggers</a:t>
            </a:r>
            <a:r>
              <a:rPr lang="cs-CZ" sz="1800" dirty="0" smtClean="0">
                <a:latin typeface="+mn-lt"/>
                <a:ea typeface="+mn-ea"/>
                <a:cs typeface="Arial" pitchFamily="34" charset="0"/>
              </a:rPr>
              <a:t> 2017)</a:t>
            </a:r>
            <a:endParaRPr lang="en-US" sz="1800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" name="Text Placeholder 1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539551" y="1203598"/>
            <a:ext cx="6912173" cy="1655490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>
              <a:buNone/>
            </a:pPr>
            <a:r>
              <a:rPr lang="cs-CZ" sz="4800" dirty="0" smtClean="0">
                <a:solidFill>
                  <a:srgbClr val="A1AF00"/>
                </a:solidFill>
              </a:rPr>
              <a:t>20</a:t>
            </a:r>
            <a:r>
              <a:rPr lang="cs-CZ" sz="4800" dirty="0" smtClean="0">
                <a:solidFill>
                  <a:srgbClr val="A1AF00"/>
                </a:solidFill>
              </a:rPr>
              <a:t>%</a:t>
            </a:r>
            <a:r>
              <a:rPr lang="cs-CZ" sz="1800" dirty="0" smtClean="0"/>
              <a:t> </a:t>
            </a:r>
            <a:r>
              <a:rPr lang="cs-CZ" sz="1800" dirty="0" smtClean="0"/>
              <a:t>populace zde </a:t>
            </a:r>
            <a:r>
              <a:rPr lang="cs-CZ" sz="2400" dirty="0" smtClean="0">
                <a:solidFill>
                  <a:srgbClr val="A1AF00"/>
                </a:solidFill>
              </a:rPr>
              <a:t>nakupuje</a:t>
            </a:r>
            <a:endParaRPr lang="cs-CZ" sz="2400" dirty="0" smtClean="0">
              <a:solidFill>
                <a:srgbClr val="A1AF00"/>
              </a:solidFill>
            </a:endParaRPr>
          </a:p>
          <a:p>
            <a:pPr marL="0" lvl="1" indent="0">
              <a:buNone/>
            </a:pPr>
            <a:r>
              <a:rPr lang="cs-CZ" sz="4800" dirty="0" smtClean="0">
                <a:solidFill>
                  <a:srgbClr val="C00000"/>
                </a:solidFill>
              </a:rPr>
              <a:t>45</a:t>
            </a:r>
            <a:r>
              <a:rPr lang="cs-CZ" sz="4800" dirty="0" smtClean="0">
                <a:solidFill>
                  <a:srgbClr val="C00000"/>
                </a:solidFill>
              </a:rPr>
              <a:t>%</a:t>
            </a:r>
            <a:r>
              <a:rPr lang="cs-CZ" sz="1800" dirty="0" smtClean="0"/>
              <a:t> </a:t>
            </a:r>
            <a:r>
              <a:rPr lang="cs-CZ" sz="1800" dirty="0" smtClean="0"/>
              <a:t>populace </a:t>
            </a:r>
            <a:r>
              <a:rPr lang="cs-CZ" sz="2400" dirty="0" smtClean="0">
                <a:solidFill>
                  <a:srgbClr val="C00000"/>
                </a:solidFill>
              </a:rPr>
              <a:t>odmítá nákup </a:t>
            </a:r>
            <a:r>
              <a:rPr lang="cs-CZ" sz="1800" dirty="0" smtClean="0"/>
              <a:t>(nejvíc na trhu</a:t>
            </a:r>
            <a:r>
              <a:rPr lang="cs-CZ" sz="1800" dirty="0" smtClean="0"/>
              <a:t>)</a:t>
            </a:r>
            <a:endParaRPr lang="cs-CZ" sz="1800" dirty="0" smtClean="0"/>
          </a:p>
        </p:txBody>
      </p:sp>
      <p:sp>
        <p:nvSpPr>
          <p:cNvPr id="8" name="Text Placeholder 1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539750" y="3075806"/>
            <a:ext cx="3879876" cy="1295970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>
              <a:buNone/>
            </a:pPr>
            <a:r>
              <a:rPr lang="cs-CZ" sz="4400" dirty="0" smtClean="0">
                <a:solidFill>
                  <a:srgbClr val="A1AF00"/>
                </a:solidFill>
              </a:rPr>
              <a:t>Benefity</a:t>
            </a:r>
            <a:endParaRPr lang="cs-CZ" sz="4400" dirty="0" smtClean="0">
              <a:solidFill>
                <a:srgbClr val="A1AF00"/>
              </a:solidFill>
            </a:endParaRPr>
          </a:p>
          <a:p>
            <a:pPr marL="0" lvl="1" indent="0">
              <a:buNone/>
            </a:pPr>
            <a:r>
              <a:rPr lang="cs-CZ" sz="2400" dirty="0" smtClean="0"/>
              <a:t>+ dostupnost</a:t>
            </a:r>
          </a:p>
          <a:p>
            <a:pPr marL="0" lvl="1" indent="0">
              <a:buNone/>
            </a:pPr>
            <a:r>
              <a:rPr lang="cs-CZ" sz="2400" dirty="0" smtClean="0"/>
              <a:t>+ otvírací </a:t>
            </a:r>
            <a:r>
              <a:rPr lang="cs-CZ" sz="2400" dirty="0" smtClean="0"/>
              <a:t>doba</a:t>
            </a:r>
            <a:endParaRPr lang="cs-CZ" sz="2400" dirty="0" smtClean="0"/>
          </a:p>
        </p:txBody>
      </p:sp>
      <p:sp>
        <p:nvSpPr>
          <p:cNvPr id="9" name="Text Placeholder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004492" y="3075806"/>
            <a:ext cx="3879876" cy="1295970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>
              <a:buNone/>
            </a:pPr>
            <a:r>
              <a:rPr lang="cs-CZ" sz="4400" dirty="0" smtClean="0">
                <a:solidFill>
                  <a:srgbClr val="C00000"/>
                </a:solidFill>
              </a:rPr>
              <a:t>Bariéry</a:t>
            </a:r>
            <a:endParaRPr lang="cs-CZ" sz="4400" dirty="0" smtClean="0">
              <a:solidFill>
                <a:srgbClr val="C00000"/>
              </a:solidFill>
            </a:endParaRPr>
          </a:p>
          <a:p>
            <a:pPr marL="0" lvl="1" indent="0">
              <a:buNone/>
            </a:pPr>
            <a:r>
              <a:rPr lang="cs-CZ" sz="2400" dirty="0" smtClean="0"/>
              <a:t>- </a:t>
            </a:r>
            <a:r>
              <a:rPr lang="cs-CZ" sz="2400" dirty="0" smtClean="0"/>
              <a:t>ceny</a:t>
            </a:r>
          </a:p>
          <a:p>
            <a:pPr marL="0" lvl="1" indent="0">
              <a:buNone/>
            </a:pPr>
            <a:r>
              <a:rPr lang="cs-CZ" sz="2400" dirty="0" smtClean="0"/>
              <a:t>- sortiment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10" y="2859088"/>
            <a:ext cx="3010390" cy="20002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0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1"/>
          <p:cNvSpPr>
            <a:spLocks noGrp="1"/>
          </p:cNvSpPr>
          <p:nvPr>
            <p:ph type="title"/>
          </p:nvPr>
        </p:nvSpPr>
        <p:spPr>
          <a:xfrm>
            <a:off x="323854" y="141982"/>
            <a:ext cx="7056458" cy="485552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r>
              <a:rPr lang="cs-CZ" dirty="0" smtClean="0">
                <a:latin typeface="+mn-lt"/>
                <a:ea typeface="+mn-ea"/>
                <a:cs typeface="Arial" pitchFamily="34" charset="0"/>
              </a:rPr>
              <a:t>Velké množství malých nákupů</a:t>
            </a:r>
            <a:br>
              <a:rPr lang="cs-CZ" dirty="0" smtClean="0">
                <a:latin typeface="+mn-lt"/>
                <a:ea typeface="+mn-ea"/>
                <a:cs typeface="Arial" pitchFamily="34" charset="0"/>
              </a:rPr>
            </a:br>
            <a:r>
              <a:rPr lang="cs-CZ" dirty="0" smtClean="0">
                <a:latin typeface="+mn-lt"/>
                <a:ea typeface="+mn-ea"/>
                <a:cs typeface="Arial" pitchFamily="34" charset="0"/>
              </a:rPr>
              <a:t>některé aktuálně v čerpacích stanicích, jiné „kdekoli“…</a:t>
            </a:r>
            <a:endParaRPr lang="cs-CZ" dirty="0"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12" name="Graf 11"/>
          <p:cNvGraphicFramePr/>
          <p:nvPr>
            <p:extLst>
              <p:ext uri="{D42A27DB-BD31-4B8C-83A1-F6EECF244321}">
                <p14:modId xmlns:p14="http://schemas.microsoft.com/office/powerpoint/2010/main" val="3583177977"/>
              </p:ext>
            </p:extLst>
          </p:nvPr>
        </p:nvGraphicFramePr>
        <p:xfrm>
          <a:off x="323413" y="1366019"/>
          <a:ext cx="3353036" cy="358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259108" y="987574"/>
            <a:ext cx="2016748" cy="1620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cs-C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Podíl zákazníků </a:t>
            </a:r>
          </a:p>
          <a:p>
            <a:pPr>
              <a:spcBef>
                <a:spcPts val="300"/>
              </a:spcBef>
            </a:pPr>
            <a:r>
              <a:rPr lang="cs-C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realizujících nákupní misi</a:t>
            </a:r>
            <a:endParaRPr lang="cs-C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067944" y="987574"/>
            <a:ext cx="2521000" cy="1620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spcBef>
                <a:spcPts val="300"/>
              </a:spcBef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Frekvence </a:t>
            </a:r>
            <a:r>
              <a:rPr lang="cs-CZ" dirty="0" smtClean="0"/>
              <a:t>mise</a:t>
            </a:r>
            <a:endParaRPr lang="cs-CZ" dirty="0"/>
          </a:p>
        </p:txBody>
      </p:sp>
      <p:grpSp>
        <p:nvGrpSpPr>
          <p:cNvPr id="16" name="Skupina 19"/>
          <p:cNvGrpSpPr/>
          <p:nvPr/>
        </p:nvGrpSpPr>
        <p:grpSpPr>
          <a:xfrm>
            <a:off x="683037" y="987966"/>
            <a:ext cx="414077" cy="378053"/>
            <a:chOff x="323410" y="1124472"/>
            <a:chExt cx="495365" cy="504070"/>
          </a:xfrm>
        </p:grpSpPr>
        <p:sp>
          <p:nvSpPr>
            <p:cNvPr id="17" name="Rechteck 80"/>
            <p:cNvSpPr>
              <a:spLocks noChangeAspect="1"/>
            </p:cNvSpPr>
            <p:nvPr/>
          </p:nvSpPr>
          <p:spPr bwMode="gray">
            <a:xfrm>
              <a:off x="323410" y="1124472"/>
              <a:ext cx="495365" cy="504000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3">
                    <a:lumMod val="75000"/>
                  </a:schemeClr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</a:pPr>
              <a:endParaRPr lang="en-US" sz="1600" smtClean="0">
                <a:solidFill>
                  <a:schemeClr val="tx1"/>
                </a:solidFill>
              </a:endParaRPr>
            </a:p>
          </p:txBody>
        </p:sp>
        <p:pic>
          <p:nvPicPr>
            <p:cNvPr id="18" name="Picture 2" descr="http://cache1.asset-cache.net/xc/153864492-man-people-shopping-sale-pictogram-thinkstock.jpg?v=1&amp;c=IWSAsset&amp;k=2&amp;d=B53F616F4B95E5535519B7D0722A38819457FE13447F1C420820D6E5C4DAB77ABCC685C059D63657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04697" y="1134641"/>
              <a:ext cx="332790" cy="493901"/>
            </a:xfrm>
            <a:prstGeom prst="rect">
              <a:avLst/>
            </a:prstGeom>
            <a:noFill/>
          </p:spPr>
        </p:pic>
      </p:grpSp>
      <p:pic>
        <p:nvPicPr>
          <p:cNvPr id="19" name="Picture 2" descr="https://cdn4.iconfinder.com/data/icons/eldorado-work/40/calendar_5-512.png">
            <a:hlinkClick r:id="rId5"/>
          </p:cNvPr>
          <p:cNvPicPr>
            <a:picLocks noChangeArrowheads="1"/>
          </p:cNvPicPr>
          <p:nvPr/>
        </p:nvPicPr>
        <p:blipFill>
          <a:blip r:embed="rId6" cstate="email">
            <a:clrChange>
              <a:clrFrom>
                <a:srgbClr val="424242">
                  <a:alpha val="10588"/>
                </a:srgbClr>
              </a:clrFrom>
              <a:clrTo>
                <a:srgbClr val="42424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6449" y="1022370"/>
            <a:ext cx="318801" cy="309604"/>
          </a:xfrm>
          <a:prstGeom prst="rect">
            <a:avLst/>
          </a:prstGeom>
          <a:noFill/>
        </p:spPr>
      </p:pic>
      <p:graphicFrame>
        <p:nvGraphicFramePr>
          <p:cNvPr id="20" name="Graf 19"/>
          <p:cNvGraphicFramePr/>
          <p:nvPr>
            <p:extLst>
              <p:ext uri="{D42A27DB-BD31-4B8C-83A1-F6EECF244321}">
                <p14:modId xmlns:p14="http://schemas.microsoft.com/office/powerpoint/2010/main" val="3400392966"/>
              </p:ext>
            </p:extLst>
          </p:nvPr>
        </p:nvGraphicFramePr>
        <p:xfrm>
          <a:off x="3676448" y="1366019"/>
          <a:ext cx="2912495" cy="358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Rechteck 80"/>
          <p:cNvSpPr>
            <a:spLocks noChangeAspect="1"/>
          </p:cNvSpPr>
          <p:nvPr/>
        </p:nvSpPr>
        <p:spPr bwMode="gray">
          <a:xfrm>
            <a:off x="6906892" y="987962"/>
            <a:ext cx="495365" cy="37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>
                  <a:lumMod val="75000"/>
                </a:schemeClr>
              </a:gs>
            </a:gsLst>
            <a:lin ang="81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smtClean="0">
              <a:solidFill>
                <a:schemeClr val="tx1"/>
              </a:solidFill>
            </a:endParaRPr>
          </a:p>
        </p:txBody>
      </p:sp>
      <p:pic>
        <p:nvPicPr>
          <p:cNvPr id="22" name="Picture 54" descr="https://cdn3.iconfinder.com/data/icons/business/16/money_bag_dollar-512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9435" y="1068990"/>
            <a:ext cx="287937" cy="215953"/>
          </a:xfrm>
          <a:prstGeom prst="rect">
            <a:avLst/>
          </a:prstGeom>
          <a:noFill/>
        </p:spPr>
      </p:pic>
      <p:graphicFrame>
        <p:nvGraphicFramePr>
          <p:cNvPr id="25" name="Graf 24"/>
          <p:cNvGraphicFramePr/>
          <p:nvPr>
            <p:extLst>
              <p:ext uri="{D42A27DB-BD31-4B8C-83A1-F6EECF244321}">
                <p14:modId xmlns:p14="http://schemas.microsoft.com/office/powerpoint/2010/main" val="1981586785"/>
              </p:ext>
            </p:extLst>
          </p:nvPr>
        </p:nvGraphicFramePr>
        <p:xfrm>
          <a:off x="6763363" y="1331975"/>
          <a:ext cx="2129819" cy="340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TextovéPole 25"/>
          <p:cNvSpPr txBox="1"/>
          <p:nvPr/>
        </p:nvSpPr>
        <p:spPr>
          <a:xfrm>
            <a:off x="7451796" y="987574"/>
            <a:ext cx="1441379" cy="3784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cs-C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Velikost koše</a:t>
            </a:r>
          </a:p>
          <a:p>
            <a:pPr>
              <a:spcBef>
                <a:spcPts val="300"/>
              </a:spcBef>
            </a:pPr>
            <a:r>
              <a:rPr lang="cs-CZ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(průměrná útrata)</a:t>
            </a:r>
            <a:endParaRPr lang="cs-C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324000" y="203051"/>
            <a:ext cx="8362800" cy="496491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r>
              <a:rPr lang="cs-CZ" sz="2200" dirty="0" smtClean="0">
                <a:latin typeface="+mn-lt"/>
                <a:ea typeface="+mn-ea"/>
                <a:cs typeface="Arial" pitchFamily="34" charset="0"/>
              </a:rPr>
              <a:t>Čerpací stanice očima zákazníka </a:t>
            </a:r>
            <a:r>
              <a:rPr lang="cs-CZ" sz="2200" dirty="0" smtClean="0">
                <a:latin typeface="+mn-lt"/>
                <a:ea typeface="+mn-ea"/>
                <a:cs typeface="Arial" pitchFamily="34" charset="0"/>
              </a:rPr>
              <a:t>dnes: nákupní mise</a:t>
            </a:r>
            <a:r>
              <a:rPr lang="cs-CZ" sz="2200" dirty="0" smtClean="0">
                <a:latin typeface="+mn-lt"/>
                <a:ea typeface="+mn-ea"/>
                <a:cs typeface="Arial" pitchFamily="34" charset="0"/>
              </a:rPr>
              <a:t/>
            </a:r>
            <a:br>
              <a:rPr lang="cs-CZ" sz="2200" dirty="0" smtClean="0">
                <a:latin typeface="+mn-lt"/>
                <a:ea typeface="+mn-ea"/>
                <a:cs typeface="Arial" pitchFamily="34" charset="0"/>
              </a:rPr>
            </a:br>
            <a:r>
              <a:rPr lang="cs-CZ" sz="1800" dirty="0" smtClean="0">
                <a:latin typeface="+mn-lt"/>
                <a:ea typeface="+mn-ea"/>
                <a:cs typeface="Arial" pitchFamily="34" charset="0"/>
              </a:rPr>
              <a:t>(Shopping </a:t>
            </a:r>
            <a:r>
              <a:rPr lang="cs-CZ" sz="1800" dirty="0" err="1" smtClean="0">
                <a:latin typeface="+mn-lt"/>
                <a:ea typeface="+mn-ea"/>
                <a:cs typeface="Arial" pitchFamily="34" charset="0"/>
              </a:rPr>
              <a:t>Triggers</a:t>
            </a:r>
            <a:r>
              <a:rPr lang="cs-CZ" sz="1800" dirty="0" smtClean="0">
                <a:latin typeface="+mn-lt"/>
                <a:ea typeface="+mn-ea"/>
                <a:cs typeface="Arial" pitchFamily="34" charset="0"/>
              </a:rPr>
              <a:t> 2017)</a:t>
            </a:r>
            <a:endParaRPr lang="en-US" sz="1800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327489" y="1371150"/>
            <a:ext cx="3191711" cy="336504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>
              <a:buNone/>
            </a:pPr>
            <a:r>
              <a:rPr lang="cs-CZ" sz="2400" dirty="0" smtClean="0">
                <a:solidFill>
                  <a:srgbClr val="0087C8"/>
                </a:solidFill>
              </a:rPr>
              <a:t>Občerstvení </a:t>
            </a:r>
            <a:r>
              <a:rPr lang="cs-CZ" sz="2400" dirty="0" smtClean="0">
                <a:solidFill>
                  <a:srgbClr val="0087C8"/>
                </a:solidFill>
              </a:rPr>
              <a:t>na </a:t>
            </a:r>
            <a:r>
              <a:rPr lang="cs-CZ" sz="2400" dirty="0" smtClean="0">
                <a:solidFill>
                  <a:srgbClr val="0087C8"/>
                </a:solidFill>
              </a:rPr>
              <a:t>cestě</a:t>
            </a:r>
            <a:endParaRPr lang="cs-CZ" sz="2400" dirty="0" smtClean="0">
              <a:solidFill>
                <a:srgbClr val="0087C8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4846901" y="1370877"/>
            <a:ext cx="4297099" cy="336504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1" indent="0">
              <a:buNone/>
            </a:pPr>
            <a:r>
              <a:rPr lang="cs-CZ" sz="2400" dirty="0" smtClean="0">
                <a:solidFill>
                  <a:srgbClr val="0087C8"/>
                </a:solidFill>
              </a:rPr>
              <a:t>Malé jídlo mimo </a:t>
            </a:r>
            <a:r>
              <a:rPr lang="cs-CZ" sz="2400" dirty="0" smtClean="0">
                <a:solidFill>
                  <a:srgbClr val="0087C8"/>
                </a:solidFill>
              </a:rPr>
              <a:t>domov</a:t>
            </a:r>
            <a:endParaRPr lang="cs-CZ" sz="2400" dirty="0">
              <a:solidFill>
                <a:srgbClr val="0087C8"/>
              </a:solidFill>
            </a:endParaRPr>
          </a:p>
        </p:txBody>
      </p:sp>
      <p:pic>
        <p:nvPicPr>
          <p:cNvPr id="9" name="Picture 2" descr="http://www.redbrick.me/wp-content/uploads/2013/02/Foo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31" y="1876606"/>
            <a:ext cx="3904054" cy="256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.blesk.cz/img/1/full/1815161-img-horko-au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94" y="1876606"/>
            <a:ext cx="3856943" cy="256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4" name="Rechteck 43"/>
          <p:cNvSpPr/>
          <p:nvPr>
            <p:custDataLst>
              <p:tags r:id="rId2"/>
            </p:custDataLst>
          </p:nvPr>
        </p:nvSpPr>
        <p:spPr bwMode="gray">
          <a:xfrm>
            <a:off x="1763688" y="2384519"/>
            <a:ext cx="1231420" cy="93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alé </a:t>
            </a:r>
          </a:p>
          <a:p>
            <a:pPr algn="ctr"/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ákupy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1637690" y="915566"/>
            <a:ext cx="1445453" cy="1007732"/>
            <a:chOff x="4085904" y="843510"/>
            <a:chExt cx="1445453" cy="1007732"/>
          </a:xfrm>
        </p:grpSpPr>
        <p:sp>
          <p:nvSpPr>
            <p:cNvPr id="39" name="Oval 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4276711" y="843510"/>
              <a:ext cx="1007732" cy="100773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lgDash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cs-CZ" sz="1400" noProof="1">
                  <a:solidFill>
                    <a:srgbClr val="FFFFFF"/>
                  </a:solidFill>
                  <a:latin typeface="+mj-lt"/>
                  <a:cs typeface="Calibri" pitchFamily="34" charset="0"/>
                </a:rPr>
                <a:t>pečivo</a:t>
              </a:r>
              <a:endParaRPr lang="en-US" sz="1400" noProof="1">
                <a:solidFill>
                  <a:srgbClr val="FFFFFF"/>
                </a:solidFill>
                <a:latin typeface="+mj-lt"/>
                <a:cs typeface="Calibri" pitchFamily="34" charset="0"/>
              </a:endParaRPr>
            </a:p>
          </p:txBody>
        </p: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904" y="953620"/>
              <a:ext cx="1445453" cy="751635"/>
            </a:xfrm>
            <a:prstGeom prst="rect">
              <a:avLst/>
            </a:prstGeom>
          </p:spPr>
        </p:pic>
      </p:grpSp>
      <p:grpSp>
        <p:nvGrpSpPr>
          <p:cNvPr id="15" name="Skupina 14"/>
          <p:cNvGrpSpPr/>
          <p:nvPr/>
        </p:nvGrpSpPr>
        <p:grpSpPr>
          <a:xfrm>
            <a:off x="2938484" y="1479094"/>
            <a:ext cx="1226508" cy="1007732"/>
            <a:chOff x="5386698" y="1407038"/>
            <a:chExt cx="1226508" cy="1007732"/>
          </a:xfrm>
        </p:grpSpPr>
        <p:sp>
          <p:nvSpPr>
            <p:cNvPr id="40" name="Oval 2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5508130" y="1407038"/>
              <a:ext cx="1007732" cy="1007732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prstDash val="lgDash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cs-CZ" sz="1400" noProof="1">
                  <a:solidFill>
                    <a:srgbClr val="FFFFFF"/>
                  </a:solidFill>
                  <a:latin typeface="+mj-lt"/>
                  <a:cs typeface="Calibri" pitchFamily="34" charset="0"/>
                </a:rPr>
                <a:t>zelenina</a:t>
              </a:r>
              <a:endParaRPr lang="en-US" sz="1400" noProof="1">
                <a:solidFill>
                  <a:srgbClr val="FFFFFF"/>
                </a:solidFill>
                <a:latin typeface="+mj-lt"/>
                <a:cs typeface="Calibri" pitchFamily="34" charset="0"/>
              </a:endParaRPr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698" y="1457325"/>
              <a:ext cx="1226508" cy="864485"/>
            </a:xfrm>
            <a:prstGeom prst="rect">
              <a:avLst/>
            </a:prstGeom>
          </p:spPr>
        </p:pic>
      </p:grpSp>
      <p:grpSp>
        <p:nvGrpSpPr>
          <p:cNvPr id="22" name="Skupina 21"/>
          <p:cNvGrpSpPr/>
          <p:nvPr/>
        </p:nvGrpSpPr>
        <p:grpSpPr>
          <a:xfrm>
            <a:off x="332934" y="1479094"/>
            <a:ext cx="1342856" cy="1007732"/>
            <a:chOff x="2781148" y="1407038"/>
            <a:chExt cx="1342856" cy="1007732"/>
          </a:xfrm>
        </p:grpSpPr>
        <p:sp>
          <p:nvSpPr>
            <p:cNvPr id="42" name="Oval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988188" y="1407038"/>
              <a:ext cx="1007732" cy="1007732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prstDash val="lgDash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cs-CZ" sz="1400" noProof="1">
                  <a:solidFill>
                    <a:srgbClr val="FFFFFF"/>
                  </a:solidFill>
                  <a:latin typeface="+mj-lt"/>
                  <a:cs typeface="Calibri" pitchFamily="34" charset="0"/>
                </a:rPr>
                <a:t>uzeniny</a:t>
              </a:r>
              <a:endParaRPr lang="en-US" sz="1400" noProof="1">
                <a:solidFill>
                  <a:srgbClr val="FFFFFF"/>
                </a:solidFill>
                <a:latin typeface="+mj-lt"/>
                <a:cs typeface="Calibri" pitchFamily="34" charset="0"/>
              </a:endParaRPr>
            </a:p>
          </p:txBody>
        </p:sp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148" y="1419225"/>
              <a:ext cx="1342856" cy="864485"/>
            </a:xfrm>
            <a:prstGeom prst="rect">
              <a:avLst/>
            </a:prstGeom>
          </p:spPr>
        </p:pic>
      </p:grpSp>
      <p:grpSp>
        <p:nvGrpSpPr>
          <p:cNvPr id="19" name="Skupina 18"/>
          <p:cNvGrpSpPr/>
          <p:nvPr/>
        </p:nvGrpSpPr>
        <p:grpSpPr>
          <a:xfrm>
            <a:off x="35496" y="2787826"/>
            <a:ext cx="1496198" cy="1007732"/>
            <a:chOff x="2483710" y="2715770"/>
            <a:chExt cx="1496198" cy="1007732"/>
          </a:xfrm>
        </p:grpSpPr>
        <p:sp>
          <p:nvSpPr>
            <p:cNvPr id="43" name="Oval 2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2751455" y="2715770"/>
              <a:ext cx="1007732" cy="1007732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prstDash val="lgDash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cs-CZ" sz="1400" noProof="1">
                  <a:solidFill>
                    <a:srgbClr val="FFFFFF"/>
                  </a:solidFill>
                  <a:latin typeface="+mj-lt"/>
                  <a:cs typeface="Calibri" pitchFamily="34" charset="0"/>
                </a:rPr>
                <a:t>sýry</a:t>
              </a:r>
              <a:endParaRPr lang="en-US" sz="1400" noProof="1">
                <a:solidFill>
                  <a:srgbClr val="FFFFFF"/>
                </a:solidFill>
                <a:latin typeface="+mj-lt"/>
                <a:cs typeface="Calibri" pitchFamily="34" charset="0"/>
              </a:endParaRPr>
            </a:p>
          </p:txBody>
        </p: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10" y="2815249"/>
              <a:ext cx="1496198" cy="792278"/>
            </a:xfrm>
            <a:prstGeom prst="rect">
              <a:avLst/>
            </a:prstGeom>
          </p:spPr>
        </p:pic>
      </p:grpSp>
      <p:grpSp>
        <p:nvGrpSpPr>
          <p:cNvPr id="18" name="Skupina 17"/>
          <p:cNvGrpSpPr/>
          <p:nvPr/>
        </p:nvGrpSpPr>
        <p:grpSpPr>
          <a:xfrm>
            <a:off x="926628" y="3803898"/>
            <a:ext cx="1292058" cy="1244813"/>
            <a:chOff x="3374842" y="3731842"/>
            <a:chExt cx="1292058" cy="1244813"/>
          </a:xfrm>
        </p:grpSpPr>
        <p:sp>
          <p:nvSpPr>
            <p:cNvPr id="45" name="Oval 2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3526168" y="3862202"/>
              <a:ext cx="1007732" cy="1007732"/>
            </a:xfrm>
            <a:prstGeom prst="ellipse">
              <a:avLst/>
            </a:prstGeom>
            <a:solidFill>
              <a:schemeClr val="accent5"/>
            </a:solidFill>
            <a:ln w="12700">
              <a:noFill/>
              <a:prstDash val="lgDash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cs-CZ" sz="1400" noProof="1" smtClean="0">
                  <a:solidFill>
                    <a:srgbClr val="FFFFFF"/>
                  </a:solidFill>
                  <a:latin typeface="+mj-lt"/>
                  <a:cs typeface="Calibri" pitchFamily="34" charset="0"/>
                </a:rPr>
                <a:t>sladkosti</a:t>
              </a:r>
              <a:endParaRPr lang="en-US" sz="1400" noProof="1">
                <a:solidFill>
                  <a:srgbClr val="FFFFFF"/>
                </a:solidFill>
                <a:latin typeface="+mj-lt"/>
                <a:cs typeface="Calibri" pitchFamily="34" charset="0"/>
              </a:endParaRPr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842" y="3731842"/>
              <a:ext cx="1292058" cy="1244813"/>
            </a:xfrm>
            <a:prstGeom prst="rect">
              <a:avLst/>
            </a:prstGeom>
          </p:spPr>
        </p:pic>
      </p:grpSp>
      <p:grpSp>
        <p:nvGrpSpPr>
          <p:cNvPr id="16" name="Skupina 15"/>
          <p:cNvGrpSpPr/>
          <p:nvPr/>
        </p:nvGrpSpPr>
        <p:grpSpPr>
          <a:xfrm>
            <a:off x="3301578" y="2787826"/>
            <a:ext cx="1078903" cy="1007732"/>
            <a:chOff x="5749792" y="2715770"/>
            <a:chExt cx="1078903" cy="1007732"/>
          </a:xfrm>
        </p:grpSpPr>
        <p:sp>
          <p:nvSpPr>
            <p:cNvPr id="41" name="Oval 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5796578" y="2715770"/>
              <a:ext cx="1007732" cy="1007732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prstDash val="lgDash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cs-CZ" sz="1400" noProof="1">
                  <a:solidFill>
                    <a:srgbClr val="FFFFFF"/>
                  </a:solidFill>
                  <a:latin typeface="+mj-lt"/>
                  <a:cs typeface="Calibri" pitchFamily="34" charset="0"/>
                </a:rPr>
                <a:t>jogurty</a:t>
              </a:r>
              <a:endParaRPr lang="en-US" sz="1400" noProof="1">
                <a:solidFill>
                  <a:srgbClr val="FFFFFF"/>
                </a:solidFill>
                <a:latin typeface="+mj-lt"/>
                <a:cs typeface="Calibri" pitchFamily="34" charset="0"/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92" y="2815249"/>
              <a:ext cx="1078903" cy="828988"/>
            </a:xfrm>
            <a:prstGeom prst="rect">
              <a:avLst/>
            </a:prstGeom>
          </p:spPr>
        </p:pic>
      </p:grpSp>
      <p:sp>
        <p:nvSpPr>
          <p:cNvPr id="30" name="Titel 3"/>
          <p:cNvSpPr>
            <a:spLocks noGrp="1"/>
          </p:cNvSpPr>
          <p:nvPr>
            <p:ph type="title"/>
          </p:nvPr>
        </p:nvSpPr>
        <p:spPr bwMode="gray">
          <a:xfrm>
            <a:off x="532442" y="203051"/>
            <a:ext cx="8154357" cy="496491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r>
              <a:rPr lang="cs-CZ" sz="2200" dirty="0" smtClean="0">
                <a:latin typeface="+mn-lt"/>
                <a:ea typeface="+mn-ea"/>
                <a:cs typeface="Arial" pitchFamily="34" charset="0"/>
              </a:rPr>
              <a:t>Čerpací stanice očima </a:t>
            </a:r>
            <a:r>
              <a:rPr lang="cs-CZ" sz="2200" dirty="0" smtClean="0">
                <a:latin typeface="+mn-lt"/>
                <a:ea typeface="+mn-ea"/>
                <a:cs typeface="Arial" pitchFamily="34" charset="0"/>
              </a:rPr>
              <a:t>zákazníka: destinační kategorie</a:t>
            </a:r>
            <a:r>
              <a:rPr lang="cs-CZ" sz="2200" dirty="0" smtClean="0">
                <a:latin typeface="+mn-lt"/>
                <a:ea typeface="+mn-ea"/>
                <a:cs typeface="Arial" pitchFamily="34" charset="0"/>
              </a:rPr>
              <a:t/>
            </a:r>
            <a:br>
              <a:rPr lang="cs-CZ" sz="2200" dirty="0" smtClean="0">
                <a:latin typeface="+mn-lt"/>
                <a:ea typeface="+mn-ea"/>
                <a:cs typeface="Arial" pitchFamily="34" charset="0"/>
              </a:rPr>
            </a:br>
            <a:r>
              <a:rPr lang="cs-CZ" sz="1800" dirty="0" smtClean="0">
                <a:latin typeface="+mn-lt"/>
                <a:ea typeface="+mn-ea"/>
                <a:cs typeface="Arial" pitchFamily="34" charset="0"/>
              </a:rPr>
              <a:t>(Shopping </a:t>
            </a:r>
            <a:r>
              <a:rPr lang="cs-CZ" sz="1800" dirty="0" err="1" smtClean="0">
                <a:latin typeface="+mn-lt"/>
                <a:ea typeface="+mn-ea"/>
                <a:cs typeface="Arial" pitchFamily="34" charset="0"/>
              </a:rPr>
              <a:t>Triggers</a:t>
            </a:r>
            <a:r>
              <a:rPr lang="cs-CZ" sz="1800" dirty="0" smtClean="0">
                <a:latin typeface="+mn-lt"/>
                <a:ea typeface="+mn-ea"/>
                <a:cs typeface="Arial" pitchFamily="34" charset="0"/>
              </a:rPr>
              <a:t> 2017)</a:t>
            </a:r>
            <a:endParaRPr lang="en-US" sz="1800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1" name="Rechteck 43"/>
          <p:cNvSpPr/>
          <p:nvPr>
            <p:custDataLst>
              <p:tags r:id="rId3"/>
            </p:custDataLst>
          </p:nvPr>
        </p:nvSpPr>
        <p:spPr bwMode="gray">
          <a:xfrm>
            <a:off x="6516216" y="2384519"/>
            <a:ext cx="1231420" cy="93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</a:t>
            </a: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erpací</a:t>
            </a:r>
          </a:p>
          <a:p>
            <a:pPr algn="ctr"/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stanice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178996" y="814626"/>
            <a:ext cx="1993404" cy="1328936"/>
            <a:chOff x="6088189" y="814626"/>
            <a:chExt cx="1993404" cy="1328936"/>
          </a:xfrm>
        </p:grpSpPr>
        <p:sp>
          <p:nvSpPr>
            <p:cNvPr id="33" name="Oval 2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6581025" y="915566"/>
              <a:ext cx="1007732" cy="100773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lgDash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cs-CZ" sz="1400" noProof="1" smtClean="0">
                  <a:solidFill>
                    <a:srgbClr val="FFFFFF"/>
                  </a:solidFill>
                  <a:latin typeface="+mj-lt"/>
                  <a:cs typeface="Calibri" pitchFamily="34" charset="0"/>
                </a:rPr>
                <a:t>bagety</a:t>
              </a:r>
              <a:endParaRPr lang="en-US" sz="1400" noProof="1">
                <a:solidFill>
                  <a:srgbClr val="FFFFFF"/>
                </a:solidFill>
                <a:latin typeface="+mj-lt"/>
                <a:cs typeface="Calibri" pitchFamily="34" charset="0"/>
              </a:endParaRPr>
            </a:p>
          </p:txBody>
        </p:sp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189" y="814626"/>
              <a:ext cx="1993404" cy="1328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kupina 5"/>
          <p:cNvGrpSpPr/>
          <p:nvPr/>
        </p:nvGrpSpPr>
        <p:grpSpPr>
          <a:xfrm>
            <a:off x="7817754" y="1830993"/>
            <a:ext cx="1292058" cy="1244813"/>
            <a:chOff x="7817754" y="1733359"/>
            <a:chExt cx="1292058" cy="1244813"/>
          </a:xfrm>
        </p:grpSpPr>
        <p:sp>
          <p:nvSpPr>
            <p:cNvPr id="63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7969080" y="1863719"/>
              <a:ext cx="1007732" cy="1007732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prstDash val="lgDash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cs-CZ" sz="1400" noProof="1">
                  <a:solidFill>
                    <a:srgbClr val="FFFFFF"/>
                  </a:solidFill>
                  <a:latin typeface="+mj-lt"/>
                  <a:cs typeface="Calibri" pitchFamily="34" charset="0"/>
                </a:rPr>
                <a:t>sladkosti</a:t>
              </a:r>
              <a:endParaRPr lang="en-US" sz="1400" noProof="1">
                <a:solidFill>
                  <a:srgbClr val="FFFFFF"/>
                </a:solidFill>
                <a:latin typeface="+mj-lt"/>
                <a:cs typeface="Calibri" pitchFamily="34" charset="0"/>
              </a:endParaRPr>
            </a:p>
          </p:txBody>
        </p:sp>
        <p:pic>
          <p:nvPicPr>
            <p:cNvPr id="71" name="Obrázek 70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754" y="1733359"/>
              <a:ext cx="1292058" cy="1244813"/>
            </a:xfrm>
            <a:prstGeom prst="rect">
              <a:avLst/>
            </a:prstGeom>
          </p:spPr>
        </p:pic>
      </p:grpSp>
      <p:grpSp>
        <p:nvGrpSpPr>
          <p:cNvPr id="7" name="Skupina 6"/>
          <p:cNvGrpSpPr/>
          <p:nvPr/>
        </p:nvGrpSpPr>
        <p:grpSpPr>
          <a:xfrm>
            <a:off x="7323548" y="3411503"/>
            <a:ext cx="1424916" cy="1078865"/>
            <a:chOff x="7401578" y="3411503"/>
            <a:chExt cx="1424916" cy="1078865"/>
          </a:xfrm>
        </p:grpSpPr>
        <p:sp>
          <p:nvSpPr>
            <p:cNvPr id="56" name="Oval 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7610141" y="3446095"/>
              <a:ext cx="1007732" cy="1007732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prstDash val="lgDash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cs-CZ" sz="1400" noProof="1">
                  <a:solidFill>
                    <a:srgbClr val="FFFFFF"/>
                  </a:solidFill>
                  <a:latin typeface="+mj-lt"/>
                  <a:cs typeface="Calibri" pitchFamily="34" charset="0"/>
                </a:rPr>
                <a:t>Bonbony</a:t>
              </a:r>
            </a:p>
            <a:p>
              <a:pPr algn="ctr"/>
              <a:r>
                <a:rPr lang="cs-CZ" sz="1400" noProof="1">
                  <a:solidFill>
                    <a:srgbClr val="FFFFFF"/>
                  </a:solidFill>
                  <a:latin typeface="+mj-lt"/>
                  <a:cs typeface="Calibri" pitchFamily="34" charset="0"/>
                </a:rPr>
                <a:t>žvýkačky</a:t>
              </a:r>
              <a:endParaRPr lang="en-US" sz="1400" noProof="1">
                <a:solidFill>
                  <a:srgbClr val="FFFFFF"/>
                </a:solidFill>
                <a:latin typeface="+mj-lt"/>
                <a:cs typeface="Calibri" pitchFamily="34" charset="0"/>
              </a:endParaRPr>
            </a:p>
          </p:txBody>
        </p:sp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578" y="3411503"/>
              <a:ext cx="1424916" cy="107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" name="Skupina 77"/>
          <p:cNvGrpSpPr/>
          <p:nvPr/>
        </p:nvGrpSpPr>
        <p:grpSpPr>
          <a:xfrm>
            <a:off x="5737298" y="3386398"/>
            <a:ext cx="1127125" cy="1127125"/>
            <a:chOff x="5737298" y="3386398"/>
            <a:chExt cx="1127125" cy="1127125"/>
          </a:xfrm>
        </p:grpSpPr>
        <p:sp>
          <p:nvSpPr>
            <p:cNvPr id="79" name="Oval 2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5796995" y="3460431"/>
              <a:ext cx="1007732" cy="1007732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prstDash val="lgDash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cs-CZ" sz="1400" noProof="1">
                  <a:solidFill>
                    <a:srgbClr val="FFFFFF"/>
                  </a:solidFill>
                  <a:latin typeface="+mj-lt"/>
                  <a:cs typeface="Calibri" pitchFamily="34" charset="0"/>
                </a:rPr>
                <a:t>nápoje</a:t>
              </a:r>
              <a:endParaRPr lang="en-US" sz="1400" noProof="1">
                <a:solidFill>
                  <a:srgbClr val="FFFFFF"/>
                </a:solidFill>
                <a:latin typeface="+mj-lt"/>
                <a:cs typeface="Calibri" pitchFamily="34" charset="0"/>
              </a:endParaRPr>
            </a:p>
          </p:txBody>
        </p:sp>
        <p:pic>
          <p:nvPicPr>
            <p:cNvPr id="80" name="Picture 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298" y="3386398"/>
              <a:ext cx="1127125" cy="112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Skupina 80"/>
          <p:cNvGrpSpPr/>
          <p:nvPr/>
        </p:nvGrpSpPr>
        <p:grpSpPr>
          <a:xfrm>
            <a:off x="2519580" y="3862741"/>
            <a:ext cx="1127125" cy="1127125"/>
            <a:chOff x="5737298" y="3386398"/>
            <a:chExt cx="1127125" cy="1127125"/>
          </a:xfrm>
        </p:grpSpPr>
        <p:sp>
          <p:nvSpPr>
            <p:cNvPr id="82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5796995" y="3460431"/>
              <a:ext cx="1007732" cy="1007732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prstDash val="lgDash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cs-CZ" sz="1400" noProof="1">
                  <a:solidFill>
                    <a:srgbClr val="FFFFFF"/>
                  </a:solidFill>
                  <a:latin typeface="+mj-lt"/>
                  <a:cs typeface="Calibri" pitchFamily="34" charset="0"/>
                </a:rPr>
                <a:t>nápoje</a:t>
              </a:r>
              <a:endParaRPr lang="en-US" sz="1400" noProof="1">
                <a:solidFill>
                  <a:srgbClr val="FFFFFF"/>
                </a:solidFill>
                <a:latin typeface="+mj-lt"/>
                <a:cs typeface="Calibri" pitchFamily="34" charset="0"/>
              </a:endParaRPr>
            </a:p>
          </p:txBody>
        </p:sp>
        <p:pic>
          <p:nvPicPr>
            <p:cNvPr id="83" name="Picture 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298" y="3386398"/>
              <a:ext cx="1127125" cy="112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Skupina 25"/>
          <p:cNvGrpSpPr/>
          <p:nvPr/>
        </p:nvGrpSpPr>
        <p:grpSpPr>
          <a:xfrm>
            <a:off x="5032855" y="1779662"/>
            <a:ext cx="1339345" cy="1339345"/>
            <a:chOff x="5032855" y="1779662"/>
            <a:chExt cx="1339345" cy="1339345"/>
          </a:xfrm>
        </p:grpSpPr>
        <p:sp>
          <p:nvSpPr>
            <p:cNvPr id="46" name="Oval 2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5148064" y="1948991"/>
              <a:ext cx="1007732" cy="100773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  <a:prstDash val="lgDash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cs-CZ" sz="1400" noProof="1" smtClean="0">
                  <a:solidFill>
                    <a:srgbClr val="FFFFFF"/>
                  </a:solidFill>
                  <a:latin typeface="+mj-lt"/>
                  <a:cs typeface="Calibri" pitchFamily="34" charset="0"/>
                </a:rPr>
                <a:t>cigarety</a:t>
              </a:r>
              <a:endParaRPr lang="en-US" sz="1400" noProof="1">
                <a:solidFill>
                  <a:srgbClr val="FFFFFF"/>
                </a:solidFill>
                <a:latin typeface="+mj-lt"/>
                <a:cs typeface="Calibri" pitchFamily="34" charset="0"/>
              </a:endParaRPr>
            </a:p>
          </p:txBody>
        </p:sp>
        <p:pic>
          <p:nvPicPr>
            <p:cNvPr id="66569" name="Picture 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855" y="1779662"/>
              <a:ext cx="1339345" cy="133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12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2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1417520"/>
              </p:ext>
            </p:extLst>
          </p:nvPr>
        </p:nvGraphicFramePr>
        <p:xfrm>
          <a:off x="323850" y="1059655"/>
          <a:ext cx="8496622" cy="2754000"/>
        </p:xfrm>
        <a:graphic>
          <a:graphicData uri="http://schemas.openxmlformats.org/drawingml/2006/table">
            <a:tbl>
              <a:tblPr/>
              <a:tblGrid>
                <a:gridCol w="576000"/>
                <a:gridCol w="7920622"/>
              </a:tblGrid>
              <a:tr h="91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cs-CZ" sz="2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cs-CZ" sz="2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400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5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5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2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Trendy obchodu a nakupujících</a:t>
                      </a:r>
                    </a:p>
                  </a:txBody>
                  <a:tcPr marL="0" marT="13500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5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5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cs-CZ" sz="2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cs-CZ" sz="2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400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5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5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2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Nakupování na čerpacích stanicích</a:t>
                      </a:r>
                      <a:endParaRPr lang="pt-BR" sz="20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13500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5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5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8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8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cs-CZ" sz="28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5400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5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5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Příštích 5 let obchodu…a prodejny na čerpacích stanicích</a:t>
                      </a:r>
                      <a:endParaRPr lang="cs-CZ" sz="20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13500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55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5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3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cs-CZ" dirty="0" smtClean="0"/>
              <a:t>Příštích 5 let </a:t>
            </a:r>
            <a:r>
              <a:rPr lang="cs-CZ" dirty="0" smtClean="0"/>
              <a:t>a obchody na čerpacích stanicích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/>
          <p:cNvSpPr txBox="1">
            <a:spLocks/>
          </p:cNvSpPr>
          <p:nvPr/>
        </p:nvSpPr>
        <p:spPr>
          <a:xfrm>
            <a:off x="323850" y="195487"/>
            <a:ext cx="7632526" cy="485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Český obchod bude muset nabídnout víc:</a:t>
            </a:r>
            <a:endParaRPr lang="cs-CZ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70239569"/>
              </p:ext>
            </p:extLst>
          </p:nvPr>
        </p:nvGraphicFramePr>
        <p:xfrm>
          <a:off x="539750" y="1203325"/>
          <a:ext cx="6911976" cy="352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3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797933-FFBE-469C-8B57-5D57FB540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9797933-FFBE-469C-8B57-5D57FB540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7F4969-8A4A-42E4-A6DF-BB4318884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E7F4969-8A4A-42E4-A6DF-BB4318884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5248E-FE1F-44DC-9F8B-D9EA2E33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E195248E-FE1F-44DC-9F8B-D9EA2E330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77726F-BAD3-40AC-9656-33ADBFA57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077726F-BAD3-40AC-9656-33ADBFA57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 txBox="1">
            <a:spLocks/>
          </p:cNvSpPr>
          <p:nvPr/>
        </p:nvSpPr>
        <p:spPr bwMode="gray">
          <a:xfrm>
            <a:off x="323410" y="2139964"/>
            <a:ext cx="8497180" cy="1079858"/>
          </a:xfrm>
          <a:prstGeom prst="rect">
            <a:avLst/>
          </a:prstGeom>
          <a:gradFill>
            <a:gsLst>
              <a:gs pos="2000">
                <a:srgbClr val="DC291E"/>
              </a:gs>
              <a:gs pos="100000">
                <a:srgbClr val="F9B200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cs-CZ" dirty="0" smtClean="0"/>
              <a:t>Děkuji za Vaši pozornost!</a:t>
            </a:r>
          </a:p>
          <a:p>
            <a:pPr lvl="0">
              <a:defRPr/>
            </a:pPr>
            <a:endParaRPr kumimoji="0" lang="cs-CZ" sz="1800" b="0" i="0" u="none" strike="noStrike" kern="120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kumimoji="0" lang="cs-CZ" sz="18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Zdeněk</a:t>
            </a:r>
            <a:r>
              <a:rPr kumimoji="0" lang="cs-CZ" sz="1800" b="0" i="0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Skála, GfK</a:t>
            </a:r>
            <a:endParaRPr kumimoji="0" lang="cs-CZ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17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cs-CZ" dirty="0" smtClean="0"/>
              <a:t>Trendy obchodu a nakupujících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/>
          <p:nvPr/>
        </p:nvSpPr>
        <p:spPr>
          <a:xfrm>
            <a:off x="323850" y="228600"/>
            <a:ext cx="7704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rgbClr val="FC6800"/>
              </a:buClr>
              <a:buFont typeface="Wingdings" pitchFamily="2" charset="2"/>
              <a:buNone/>
              <a:defRPr/>
            </a:pPr>
            <a:r>
              <a:rPr lang="cs-CZ" sz="2000" dirty="0" smtClean="0">
                <a:latin typeface="+mj-lt"/>
              </a:rPr>
              <a:t>Mění se obchod i zákazník - tím i prostředí pro čerpací stanice</a:t>
            </a:r>
            <a:endParaRPr lang="cs-CZ" sz="2000" b="1" dirty="0">
              <a:latin typeface="+mj-lt"/>
            </a:endParaRPr>
          </a:p>
        </p:txBody>
      </p:sp>
      <p:sp>
        <p:nvSpPr>
          <p:cNvPr id="24" name="Ovál 23"/>
          <p:cNvSpPr/>
          <p:nvPr/>
        </p:nvSpPr>
        <p:spPr bwMode="gray">
          <a:xfrm>
            <a:off x="5695636" y="1267429"/>
            <a:ext cx="3124836" cy="800265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50800" dir="72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C6800"/>
              </a:buClr>
              <a:defRPr/>
            </a:pPr>
            <a:r>
              <a:rPr lang="cs-CZ" b="1" dirty="0" smtClean="0">
                <a:solidFill>
                  <a:schemeClr val="bg1"/>
                </a:solidFill>
                <a:latin typeface="Arial" pitchFamily="34" charset="0"/>
              </a:rPr>
              <a:t>Média a technologie</a:t>
            </a:r>
            <a:br>
              <a:rPr lang="cs-CZ" b="1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cs-CZ" sz="1600" dirty="0" smtClean="0">
                <a:solidFill>
                  <a:schemeClr val="bg1"/>
                </a:solidFill>
                <a:latin typeface="Arial" pitchFamily="34" charset="0"/>
              </a:rPr>
              <a:t>(online, mobilní…)</a:t>
            </a:r>
            <a:endParaRPr lang="cs-CZ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" name="Ovál 25"/>
          <p:cNvSpPr/>
          <p:nvPr/>
        </p:nvSpPr>
        <p:spPr bwMode="gray">
          <a:xfrm>
            <a:off x="176337" y="1267393"/>
            <a:ext cx="3287902" cy="802772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50800" dir="72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C6800"/>
              </a:buClr>
              <a:defRPr/>
            </a:pPr>
            <a:r>
              <a:rPr lang="cs-CZ" b="1" dirty="0" smtClean="0">
                <a:solidFill>
                  <a:schemeClr val="bg1"/>
                </a:solidFill>
                <a:latin typeface="Arial" pitchFamily="34" charset="0"/>
              </a:rPr>
              <a:t>Ekonomika</a:t>
            </a:r>
          </a:p>
          <a:p>
            <a:pPr algn="ctr">
              <a:buClr>
                <a:srgbClr val="FC6800"/>
              </a:buClr>
              <a:defRPr/>
            </a:pPr>
            <a:r>
              <a:rPr lang="cs-CZ" sz="1600" dirty="0" smtClean="0">
                <a:solidFill>
                  <a:schemeClr val="bg1"/>
                </a:solidFill>
                <a:latin typeface="Arial" pitchFamily="34" charset="0"/>
              </a:rPr>
              <a:t>(HDP, ceny komodit…)</a:t>
            </a:r>
            <a:endParaRPr lang="cs-CZ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5" name="Ovál 24"/>
          <p:cNvSpPr/>
          <p:nvPr/>
        </p:nvSpPr>
        <p:spPr bwMode="gray">
          <a:xfrm>
            <a:off x="2908044" y="1771413"/>
            <a:ext cx="3326614" cy="800337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50800" dir="72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C6800"/>
              </a:buClr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chemeClr val="bg1"/>
                </a:solidFill>
                <a:latin typeface="Arial" pitchFamily="34" charset="0"/>
              </a:rPr>
              <a:t>Životní styl</a:t>
            </a:r>
          </a:p>
          <a:p>
            <a:pPr algn="ctr">
              <a:buClr>
                <a:srgbClr val="FC6800"/>
              </a:buClr>
              <a:buFont typeface="Wingdings" pitchFamily="2" charset="2"/>
              <a:buNone/>
              <a:defRPr/>
            </a:pPr>
            <a:r>
              <a:rPr lang="cs-CZ" sz="1600" dirty="0" smtClean="0">
                <a:solidFill>
                  <a:schemeClr val="bg1"/>
                </a:solidFill>
                <a:latin typeface="Arial" pitchFamily="34" charset="0"/>
              </a:rPr>
              <a:t>(demografie, hodnoty…)</a:t>
            </a:r>
          </a:p>
        </p:txBody>
      </p:sp>
      <p:sp>
        <p:nvSpPr>
          <p:cNvPr id="23" name="Ovál 22"/>
          <p:cNvSpPr/>
          <p:nvPr/>
        </p:nvSpPr>
        <p:spPr bwMode="gray">
          <a:xfrm>
            <a:off x="2908044" y="771550"/>
            <a:ext cx="3326614" cy="794595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50800" dir="72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C6800"/>
              </a:buClr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chemeClr val="bg1"/>
                </a:solidFill>
                <a:latin typeface="Arial" pitchFamily="34" charset="0"/>
              </a:rPr>
              <a:t>Řetězce</a:t>
            </a:r>
          </a:p>
          <a:p>
            <a:pPr algn="ctr">
              <a:buClr>
                <a:srgbClr val="FC6800"/>
              </a:buClr>
              <a:buFont typeface="Wingdings" pitchFamily="2" charset="2"/>
              <a:buNone/>
              <a:defRPr/>
            </a:pPr>
            <a:r>
              <a:rPr lang="cs-CZ" sz="1600" dirty="0" smtClean="0">
                <a:solidFill>
                  <a:schemeClr val="bg1"/>
                </a:solidFill>
                <a:latin typeface="Arial" pitchFamily="34" charset="0"/>
              </a:rPr>
              <a:t>(prodejny, promoce, inovace)</a:t>
            </a:r>
            <a:endParaRPr lang="cs-CZ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Šipka dolů 1"/>
          <p:cNvSpPr/>
          <p:nvPr/>
        </p:nvSpPr>
        <p:spPr bwMode="gray">
          <a:xfrm>
            <a:off x="4139952" y="2499742"/>
            <a:ext cx="947474" cy="515874"/>
          </a:xfrm>
          <a:prstGeom prst="downArrow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  <a:effectLst>
            <a:outerShdw blurRad="50800" dist="50800" dir="72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C6800"/>
              </a:buClr>
              <a:buFont typeface="Wingdings" pitchFamily="2" charset="2"/>
              <a:buNone/>
              <a:defRPr/>
            </a:pPr>
            <a:endParaRPr lang="cs-CZ" dirty="0" err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Ovál 27"/>
          <p:cNvSpPr/>
          <p:nvPr/>
        </p:nvSpPr>
        <p:spPr bwMode="gray">
          <a:xfrm>
            <a:off x="2946756" y="3040892"/>
            <a:ext cx="3326614" cy="697844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outerShdw blurRad="50800" dist="50800" dir="72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C6800"/>
              </a:buClr>
              <a:defRPr/>
            </a:pPr>
            <a:r>
              <a:rPr lang="cs-CZ" b="1" dirty="0" smtClean="0">
                <a:solidFill>
                  <a:schemeClr val="bg1"/>
                </a:solidFill>
                <a:latin typeface="Arial" pitchFamily="34" charset="0"/>
              </a:rPr>
              <a:t>NOVÝ ZÁKAZNÍK</a:t>
            </a:r>
            <a:endParaRPr lang="cs-CZ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Šipka dolů 8"/>
          <p:cNvSpPr/>
          <p:nvPr/>
        </p:nvSpPr>
        <p:spPr bwMode="gray">
          <a:xfrm>
            <a:off x="4144061" y="3699495"/>
            <a:ext cx="947474" cy="515874"/>
          </a:xfrm>
          <a:prstGeom prst="downArrow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  <a:effectLst>
            <a:outerShdw blurRad="50800" dist="50800" dir="72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C6800"/>
              </a:buClr>
              <a:buFont typeface="Wingdings" pitchFamily="2" charset="2"/>
              <a:buNone/>
              <a:defRPr/>
            </a:pPr>
            <a:endParaRPr lang="cs-CZ" dirty="0" err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Ovál 9"/>
          <p:cNvSpPr/>
          <p:nvPr/>
        </p:nvSpPr>
        <p:spPr bwMode="gray">
          <a:xfrm>
            <a:off x="2960390" y="4250170"/>
            <a:ext cx="3326614" cy="697844"/>
          </a:xfrm>
          <a:prstGeom prst="ellipse">
            <a:avLst/>
          </a:prstGeom>
          <a:solidFill>
            <a:srgbClr val="C7D600"/>
          </a:solidFill>
          <a:ln w="28575">
            <a:solidFill>
              <a:schemeClr val="bg1"/>
            </a:solidFill>
          </a:ln>
          <a:effectLst>
            <a:outerShdw blurRad="50800" dist="50800" dir="72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C6800"/>
              </a:buClr>
              <a:defRPr/>
            </a:pPr>
            <a:r>
              <a:rPr lang="cs-CZ" b="1" dirty="0" smtClean="0">
                <a:solidFill>
                  <a:schemeClr val="tx1"/>
                </a:solidFill>
                <a:latin typeface="Arial" pitchFamily="34" charset="0"/>
              </a:rPr>
              <a:t>NOVÝ OBCHOD</a:t>
            </a:r>
            <a:endParaRPr lang="cs-CZ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32844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219200" y="1028701"/>
            <a:ext cx="7010400" cy="388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9807" tIns="39904" rIns="79807" bIns="39904">
            <a:spAutoFit/>
          </a:bodyPr>
          <a:lstStyle/>
          <a:p>
            <a:pPr algn="ctr" defTabSz="797920">
              <a:spcBef>
                <a:spcPct val="50000"/>
              </a:spcBef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424" y="4822032"/>
            <a:ext cx="1623456" cy="18640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cs-CZ" sz="700" dirty="0">
                <a:solidFill>
                  <a:srgbClr val="000000"/>
                </a:solidFill>
                <a:cs typeface="Arial" pitchFamily="34" charset="0"/>
              </a:rPr>
              <a:t>Zdroj: ČSÚ</a:t>
            </a:r>
          </a:p>
        </p:txBody>
      </p:sp>
      <p:sp>
        <p:nvSpPr>
          <p:cNvPr id="8" name="Title 2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323411" y="195420"/>
            <a:ext cx="6408889" cy="5760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cs-CZ" sz="2000" dirty="0" smtClean="0">
                <a:solidFill>
                  <a:srgbClr val="000000"/>
                </a:solidFill>
              </a:rPr>
              <a:t>Optimismus spotřebitelů podporuje růst maloobchodu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543407"/>
              </p:ext>
            </p:extLst>
          </p:nvPr>
        </p:nvGraphicFramePr>
        <p:xfrm>
          <a:off x="345141" y="843509"/>
          <a:ext cx="8364535" cy="396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Přímá spojnice se šipkou 5"/>
          <p:cNvCxnSpPr/>
          <p:nvPr/>
        </p:nvCxnSpPr>
        <p:spPr>
          <a:xfrm flipV="1">
            <a:off x="6126370" y="1127098"/>
            <a:ext cx="597031" cy="895857"/>
          </a:xfrm>
          <a:prstGeom prst="straightConnector1">
            <a:avLst/>
          </a:prstGeom>
          <a:ln w="63500">
            <a:solidFill>
              <a:schemeClr val="accent3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66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457200" y="347019"/>
            <a:ext cx="8229600" cy="496491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latin typeface="+mn-lt"/>
                <a:ea typeface="+mn-ea"/>
                <a:cs typeface="Arial" pitchFamily="34" charset="0"/>
              </a:rPr>
              <a:t>Český obchod: nové rozložení konkurence</a:t>
            </a:r>
            <a:endParaRPr lang="en-US" sz="2000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hteck 9"/>
          <p:cNvSpPr/>
          <p:nvPr>
            <p:custDataLst>
              <p:tags r:id="rId1"/>
            </p:custDataLst>
          </p:nvPr>
        </p:nvSpPr>
        <p:spPr bwMode="gray">
          <a:xfrm>
            <a:off x="323528" y="2715735"/>
            <a:ext cx="2016000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1300" b="1" dirty="0" smtClean="0">
                <a:solidFill>
                  <a:srgbClr val="0070C0"/>
                </a:solidFill>
              </a:rPr>
              <a:t>Prodejní plocha +77%</a:t>
            </a:r>
            <a:endParaRPr lang="en-US" sz="1300" b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US" sz="1300" b="1" dirty="0">
              <a:solidFill>
                <a:srgbClr val="0070C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gray">
          <a:xfrm>
            <a:off x="323528" y="2931800"/>
            <a:ext cx="20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>
            <p:custDataLst>
              <p:tags r:id="rId2"/>
            </p:custDataLst>
          </p:nvPr>
        </p:nvSpPr>
        <p:spPr bwMode="gray">
          <a:xfrm>
            <a:off x="2487662" y="2715735"/>
            <a:ext cx="2016000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1300" b="1" dirty="0" err="1" smtClean="0">
                <a:solidFill>
                  <a:srgbClr val="C00000"/>
                </a:solidFill>
              </a:rPr>
              <a:t>Promo</a:t>
            </a:r>
            <a:r>
              <a:rPr lang="cs-CZ" sz="1300" b="1" dirty="0" smtClean="0">
                <a:solidFill>
                  <a:srgbClr val="C00000"/>
                </a:solidFill>
              </a:rPr>
              <a:t> prodeje rostou</a:t>
            </a:r>
            <a:endParaRPr lang="en-US" sz="1300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US" sz="1300" b="1" dirty="0">
              <a:solidFill>
                <a:srgbClr val="C00000"/>
              </a:solidFill>
            </a:endParaRPr>
          </a:p>
        </p:txBody>
      </p:sp>
      <p:cxnSp>
        <p:nvCxnSpPr>
          <p:cNvPr id="13" name="Gerade Verbindung 12"/>
          <p:cNvCxnSpPr/>
          <p:nvPr>
            <p:custDataLst>
              <p:tags r:id="rId3"/>
            </p:custDataLst>
          </p:nvPr>
        </p:nvCxnSpPr>
        <p:spPr bwMode="gray">
          <a:xfrm>
            <a:off x="2487662" y="2931800"/>
            <a:ext cx="20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>
            <p:custDataLst>
              <p:tags r:id="rId4"/>
            </p:custDataLst>
          </p:nvPr>
        </p:nvSpPr>
        <p:spPr bwMode="gray">
          <a:xfrm>
            <a:off x="4647902" y="2715735"/>
            <a:ext cx="2016000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1300" b="1" dirty="0" smtClean="0">
                <a:solidFill>
                  <a:srgbClr val="004186"/>
                </a:solidFill>
              </a:rPr>
              <a:t>„Nový diskont“</a:t>
            </a:r>
            <a:endParaRPr lang="en-US" sz="1300" b="1" dirty="0">
              <a:solidFill>
                <a:srgbClr val="004186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 bwMode="gray">
          <a:xfrm>
            <a:off x="4647902" y="2931800"/>
            <a:ext cx="20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>
            <p:custDataLst>
              <p:tags r:id="rId5"/>
            </p:custDataLst>
          </p:nvPr>
        </p:nvSpPr>
        <p:spPr bwMode="gray">
          <a:xfrm>
            <a:off x="6804472" y="2715735"/>
            <a:ext cx="2016000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cs-CZ" sz="1300" b="1" dirty="0" smtClean="0">
                <a:solidFill>
                  <a:schemeClr val="accent3">
                    <a:lumMod val="75000"/>
                  </a:schemeClr>
                </a:solidFill>
              </a:rPr>
              <a:t>Specialisté na čerstvé</a:t>
            </a:r>
            <a:endParaRPr lang="en-US" sz="13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 bwMode="gray">
          <a:xfrm>
            <a:off x="6804472" y="2931800"/>
            <a:ext cx="20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23850" y="3003811"/>
            <a:ext cx="2015902" cy="1944428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cs-CZ" sz="1200" dirty="0"/>
              <a:t>Hustota prodejní plochy řetězců (potraviny) v ČR vzrostla od roku 2004</a:t>
            </a:r>
            <a:br>
              <a:rPr lang="cs-CZ" sz="1200" dirty="0"/>
            </a:br>
            <a:r>
              <a:rPr lang="cs-CZ" sz="1200" dirty="0"/>
              <a:t>o 76% na 216 m</a:t>
            </a:r>
            <a:r>
              <a:rPr lang="cs-CZ" sz="1200" baseline="30000" dirty="0"/>
              <a:t>2</a:t>
            </a:r>
            <a:r>
              <a:rPr lang="cs-CZ" sz="1200" dirty="0"/>
              <a:t> / 1tis. obyvatel</a:t>
            </a:r>
          </a:p>
          <a:p>
            <a:pPr lvl="1"/>
            <a:r>
              <a:rPr lang="cs-CZ" sz="1200" dirty="0"/>
              <a:t>Tempo je v posledních letech o hodně pomalejší – řetězce hledají nové zdroje růstu</a:t>
            </a:r>
            <a:endParaRPr sz="1200" dirty="0"/>
          </a:p>
        </p:txBody>
      </p:sp>
      <p:sp>
        <p:nvSpPr>
          <p:cNvPr id="19" name="Text Placeholder 1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2484090" y="3003811"/>
            <a:ext cx="2015902" cy="1944428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cs-CZ" sz="1200"/>
              <a:t>Podíl potravin prodaných za promoční cenu rostl i v roce 2015</a:t>
            </a:r>
            <a:endParaRPr sz="1200"/>
          </a:p>
          <a:p>
            <a:pPr lvl="1"/>
            <a:r>
              <a:rPr lang="cs-CZ" sz="1200"/>
              <a:t>Mírně klesá využití letáku, zato roste hledání promocí na prodejní ploše a využití nových médií (internet, mobilní aplikace atd.)</a:t>
            </a:r>
            <a:endParaRPr sz="1200"/>
          </a:p>
        </p:txBody>
      </p:sp>
      <p:sp>
        <p:nvSpPr>
          <p:cNvPr id="20" name="Text Placeholder 1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4644008" y="3003811"/>
            <a:ext cx="2015902" cy="1944428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cs-CZ" sz="1200"/>
              <a:t>Původně diskontně orientované řetězce mění strategii</a:t>
            </a:r>
          </a:p>
          <a:p>
            <a:pPr lvl="1"/>
            <a:r>
              <a:rPr lang="cs-CZ" sz="1200"/>
              <a:t>Trvale roste důraz na čerstvé potraviny, správný sortiment a nákupní prostředí</a:t>
            </a:r>
          </a:p>
          <a:p>
            <a:pPr lvl="1"/>
            <a:r>
              <a:rPr lang="cs-CZ" sz="1200"/>
              <a:t>Posilování komunikace přes moderní kanály</a:t>
            </a:r>
            <a:endParaRPr sz="1200"/>
          </a:p>
        </p:txBody>
      </p:sp>
      <p:sp>
        <p:nvSpPr>
          <p:cNvPr id="21" name="Text Placeholder 1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6792065" y="3003811"/>
            <a:ext cx="2052839" cy="1944428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cs-CZ" sz="1200">
                <a:solidFill>
                  <a:prstClr val="black"/>
                </a:solidFill>
              </a:rPr>
              <a:t>V prodejnách pečiva a řeznictví nakupuje téměř 70% českých zákazníků</a:t>
            </a:r>
          </a:p>
          <a:p>
            <a:pPr lvl="1"/>
            <a:r>
              <a:rPr lang="cs-CZ" sz="1200">
                <a:solidFill>
                  <a:prstClr val="black"/>
                </a:solidFill>
              </a:rPr>
              <a:t>Častá synergie s </a:t>
            </a:r>
            <a:r>
              <a:rPr lang="cs-CZ" sz="1200" err="1">
                <a:solidFill>
                  <a:prstClr val="black"/>
                </a:solidFill>
              </a:rPr>
              <a:t>širokosortimentní</a:t>
            </a:r>
            <a:r>
              <a:rPr lang="cs-CZ" sz="1200">
                <a:solidFill>
                  <a:prstClr val="black"/>
                </a:solidFill>
              </a:rPr>
              <a:t> prodejnou</a:t>
            </a:r>
          </a:p>
          <a:p>
            <a:pPr lvl="1"/>
            <a:r>
              <a:rPr lang="cs-CZ" sz="1200">
                <a:solidFill>
                  <a:prstClr val="black"/>
                </a:solidFill>
              </a:rPr>
              <a:t>Moderní, dobře vnímané zákazníky (ceny, kvalita, sortiment)</a:t>
            </a:r>
            <a:endParaRPr sz="1200">
              <a:solidFill>
                <a:prstClr val="black"/>
              </a:solidFill>
            </a:endParaRPr>
          </a:p>
          <a:p>
            <a:pPr lvl="1"/>
            <a:endParaRPr lang="en-GB" sz="1200">
              <a:solidFill>
                <a:prstClr val="black"/>
              </a:solidFill>
            </a:endParaRP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1175447"/>
            <a:ext cx="2016472" cy="1350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310" y="1173775"/>
            <a:ext cx="2006460" cy="1346966"/>
          </a:xfrm>
          <a:prstGeom prst="rect">
            <a:avLst/>
          </a:prstGeom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438" y="1177975"/>
            <a:ext cx="2018700" cy="135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80098" y="1186978"/>
            <a:ext cx="2041907" cy="1354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173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tvář diskontu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96407" y="483518"/>
            <a:ext cx="792088" cy="4404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endParaRPr lang="cs-CZ" sz="160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70454"/>
            <a:ext cx="5078207" cy="338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917306"/>
            <a:ext cx="4847418" cy="323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tvář diskontu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96407" y="483518"/>
            <a:ext cx="792088" cy="4404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endParaRPr lang="cs-CZ" sz="160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71524"/>
            <a:ext cx="5516451" cy="367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16731"/>
            <a:ext cx="5544616" cy="332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8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792088" y="4803552"/>
            <a:ext cx="8496300" cy="144462"/>
          </a:xfrm>
        </p:spPr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850" y="195487"/>
            <a:ext cx="7632526" cy="485552"/>
          </a:xfrm>
        </p:spPr>
        <p:txBody>
          <a:bodyPr/>
          <a:lstStyle/>
          <a:p>
            <a:r>
              <a:rPr lang="cs-CZ" dirty="0" smtClean="0"/>
              <a:t>Na trhu není leader </a:t>
            </a:r>
            <a:r>
              <a:rPr lang="cs-CZ" dirty="0" err="1" smtClean="0"/>
              <a:t>convenience</a:t>
            </a:r>
            <a:r>
              <a:rPr lang="cs-CZ" dirty="0" smtClean="0"/>
              <a:t> segmentu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416882" y="2590800"/>
            <a:ext cx="147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/>
                </a:solidFill>
              </a:rPr>
              <a:t>Čerstvost a kvalita</a:t>
            </a:r>
            <a:endParaRPr lang="cs-CZ" b="1" dirty="0">
              <a:solidFill>
                <a:schemeClr val="accent3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 bwMode="auto">
          <a:xfrm>
            <a:off x="1080442" y="2932113"/>
            <a:ext cx="619242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6CE7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Přímá spojnice se šipkou 6"/>
          <p:cNvCxnSpPr/>
          <p:nvPr/>
        </p:nvCxnSpPr>
        <p:spPr bwMode="auto">
          <a:xfrm flipV="1">
            <a:off x="4104422" y="1276351"/>
            <a:ext cx="0" cy="345598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ovéPole 10"/>
          <p:cNvSpPr txBox="1"/>
          <p:nvPr/>
        </p:nvSpPr>
        <p:spPr>
          <a:xfrm>
            <a:off x="2952262" y="900903"/>
            <a:ext cx="230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Správný sortiment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19" name="Ovál 18"/>
          <p:cNvSpPr/>
          <p:nvPr/>
        </p:nvSpPr>
        <p:spPr bwMode="gray">
          <a:xfrm>
            <a:off x="1368500" y="3918812"/>
            <a:ext cx="2087850" cy="645202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cs-CZ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cs-CZ" sz="1600" b="1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convenience</a:t>
            </a:r>
            <a:r>
              <a:rPr lang="cs-CZ" sz="16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“</a:t>
            </a:r>
          </a:p>
        </p:txBody>
      </p:sp>
      <p:sp>
        <p:nvSpPr>
          <p:cNvPr id="21" name="Ovál 20"/>
          <p:cNvSpPr/>
          <p:nvPr/>
        </p:nvSpPr>
        <p:spPr bwMode="gray">
          <a:xfrm>
            <a:off x="4454946" y="1163727"/>
            <a:ext cx="2438815" cy="803367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r>
              <a:rPr lang="cs-CZ" sz="1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hypermarkety</a:t>
            </a:r>
            <a:endParaRPr lang="cs-CZ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ál 21"/>
          <p:cNvSpPr/>
          <p:nvPr/>
        </p:nvSpPr>
        <p:spPr bwMode="gray">
          <a:xfrm>
            <a:off x="5794562" y="1923678"/>
            <a:ext cx="1296180" cy="115177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r>
              <a:rPr lang="cs-CZ" sz="16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speciálky na čerstv</a:t>
            </a:r>
            <a:r>
              <a:rPr lang="cs-CZ" sz="16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é</a:t>
            </a:r>
          </a:p>
        </p:txBody>
      </p:sp>
      <p:sp>
        <p:nvSpPr>
          <p:cNvPr id="25" name="Ovál 24"/>
          <p:cNvSpPr/>
          <p:nvPr/>
        </p:nvSpPr>
        <p:spPr bwMode="gray">
          <a:xfrm>
            <a:off x="3355747" y="2283682"/>
            <a:ext cx="2260885" cy="1022012"/>
          </a:xfrm>
          <a:prstGeom prst="ellipse">
            <a:avLst/>
          </a:prstGeom>
          <a:noFill/>
          <a:ln w="28575">
            <a:solidFill>
              <a:srgbClr val="E5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r>
              <a:rPr lang="cs-CZ" sz="1600" b="1" dirty="0" smtClean="0">
                <a:solidFill>
                  <a:srgbClr val="E55A00"/>
                </a:solidFill>
                <a:latin typeface="Arial" pitchFamily="34" charset="0"/>
                <a:cs typeface="Arial" pitchFamily="34" charset="0"/>
              </a:rPr>
              <a:t>supermarkety</a:t>
            </a:r>
            <a:endParaRPr lang="cs-CZ" sz="1600" b="1" dirty="0">
              <a:solidFill>
                <a:srgbClr val="E55A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ál 25"/>
          <p:cNvSpPr/>
          <p:nvPr/>
        </p:nvSpPr>
        <p:spPr bwMode="gray">
          <a:xfrm>
            <a:off x="1945577" y="3004344"/>
            <a:ext cx="3166985" cy="12236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tradiční obchod</a:t>
            </a:r>
            <a:endParaRPr lang="cs-CZ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ál 22"/>
          <p:cNvSpPr/>
          <p:nvPr/>
        </p:nvSpPr>
        <p:spPr bwMode="gray">
          <a:xfrm rot="20876294">
            <a:off x="4369327" y="2477216"/>
            <a:ext cx="1919374" cy="63494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</a:pPr>
            <a:r>
              <a:rPr lang="cs-CZ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diskonty</a:t>
            </a:r>
            <a:endParaRPr lang="cs-CZ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ál 1"/>
          <p:cNvSpPr/>
          <p:nvPr/>
        </p:nvSpPr>
        <p:spPr bwMode="gray">
          <a:xfrm>
            <a:off x="7047880" y="1054582"/>
            <a:ext cx="1628576" cy="864096"/>
          </a:xfrm>
          <a:prstGeom prst="ellipse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hodnota</a:t>
            </a:r>
          </a:p>
        </p:txBody>
      </p:sp>
      <p:sp>
        <p:nvSpPr>
          <p:cNvPr id="15" name="Ovál 14"/>
          <p:cNvSpPr/>
          <p:nvPr/>
        </p:nvSpPr>
        <p:spPr bwMode="gray">
          <a:xfrm>
            <a:off x="37365" y="3905537"/>
            <a:ext cx="1331135" cy="864096"/>
          </a:xfrm>
          <a:prstGeom prst="ellipse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lokalita</a:t>
            </a:r>
          </a:p>
        </p:txBody>
      </p:sp>
    </p:spTree>
    <p:extLst>
      <p:ext uri="{BB962C8B-B14F-4D97-AF65-F5344CB8AC3E}">
        <p14:creationId xmlns:p14="http://schemas.microsoft.com/office/powerpoint/2010/main" val="12332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9" grpId="0" animBg="1"/>
      <p:bldP spid="21" grpId="0" animBg="1"/>
      <p:bldP spid="22" grpId="0" animBg="1"/>
      <p:bldP spid="25" grpId="0" animBg="1"/>
      <p:bldP spid="26" grpId="0" animBg="1"/>
      <p:bldP spid="23" grpId="0" animBg="1"/>
      <p:bldP spid="2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7-2010 4-3.potx"/>
  <p:tag name="VCTMASTER" val="GfK Master for PPT 2010 4-3"/>
  <p:tag name="VCT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7-2010 4-3.potx"/>
  <p:tag name="VCTMASTER" val="GfK Master for PPT 2010 4-3"/>
  <p:tag name="VCT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7-2010 4-3.potx"/>
  <p:tag name="VCTMASTER" val="GfK Master for PPT 2010 4-3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_BODYSTYLE" val="0.7777777777777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_BODYSTYLE" val="0.7777777777777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_BODYSTYLE" val="0.7777777777777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_BODYSTYLE" val="0.7777777777777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xJwMd8tEqR1vx2UqS_1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7-2010 4-3.potx"/>
  <p:tag name="VCTMASTER" val="GfK Master for PPT 2010 4-3"/>
  <p:tag name="VCT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kgFBNlP029GCi9irmap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xJwMd8tEqR1vx2UqS_1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kgFBNlP029GCi9irmap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xJwMd8tEqR1vx2UqS_1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kgFBNlP029GCi9irmap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xJwMd8tEqR1vx2UqS_1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kgFBNlP029GCi9irmap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xJwMd8tEqR1vx2UqS_1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7323;14.09646;28.34646;28.26968;42.51968;42.44291;56.69291;42.44291;56.69291;42.44291;56.69291;42.44291;56.69291;42.44291;56.69291;"/>
  <p:tag name="VCT-BULLETVISIBILITY" val="G ********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fK Master for PPT 2010 4-3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F0AB00"/>
        </a:solidFill>
        <a:ln w="6350">
          <a:solidFill>
            <a:srgbClr val="F0AB00"/>
          </a:solidFill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3.xml><?xml version="1.0" encoding="utf-8"?>
<a:theme xmlns:a="http://schemas.openxmlformats.org/drawingml/2006/main" name="1_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F0AB00"/>
        </a:solidFill>
        <a:ln w="6350">
          <a:solidFill>
            <a:srgbClr val="F0AB00"/>
          </a:solidFill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4.xml><?xml version="1.0" encoding="utf-8"?>
<a:theme xmlns:a="http://schemas.openxmlformats.org/drawingml/2006/main" name="1_GfK Master for PPT 2010 4-3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GfK">
      <a:dk1>
        <a:sysClr val="windowText" lastClr="000000"/>
      </a:dk1>
      <a:lt1>
        <a:sysClr val="window" lastClr="FFFFFF"/>
      </a:lt1>
      <a:dk2>
        <a:srgbClr val="E95E0F"/>
      </a:dk2>
      <a:lt2>
        <a:srgbClr val="928580"/>
      </a:lt2>
      <a:accent1>
        <a:srgbClr val="E31B19"/>
      </a:accent1>
      <a:accent2>
        <a:srgbClr val="F9B200"/>
      </a:accent2>
      <a:accent3>
        <a:srgbClr val="FFD600"/>
      </a:accent3>
      <a:accent4>
        <a:srgbClr val="A1AF00"/>
      </a:accent4>
      <a:accent5>
        <a:srgbClr val="0087C8"/>
      </a:accent5>
      <a:accent6>
        <a:srgbClr val="004186"/>
      </a:accent6>
      <a:hlink>
        <a:srgbClr val="E95E0F"/>
      </a:hlink>
      <a:folHlink>
        <a:srgbClr val="92858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32504</TotalTime>
  <Words>513</Words>
  <Application>Microsoft Office PowerPoint</Application>
  <PresentationFormat>Předvádění na obrazovce (16:9)</PresentationFormat>
  <Paragraphs>150</Paragraphs>
  <Slides>22</Slides>
  <Notes>13</Notes>
  <HiddenSlides>0</HiddenSlides>
  <MMClips>0</MMClips>
  <ScaleCrop>false</ScaleCrop>
  <HeadingPairs>
    <vt:vector size="6" baseType="variant"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GfK Master for PPT 2010 4-3</vt:lpstr>
      <vt:lpstr>GfK Group</vt:lpstr>
      <vt:lpstr>1_GfK Group</vt:lpstr>
      <vt:lpstr>1_GfK Master for PPT 2010 4-3</vt:lpstr>
      <vt:lpstr>think-cell Folie</vt:lpstr>
      <vt:lpstr>Prezentace aplikace PowerPoint</vt:lpstr>
      <vt:lpstr>Prezentace aplikace PowerPoint</vt:lpstr>
      <vt:lpstr>Trendy obchodu a nakupujících</vt:lpstr>
      <vt:lpstr>Prezentace aplikace PowerPoint</vt:lpstr>
      <vt:lpstr>Prezentace aplikace PowerPoint</vt:lpstr>
      <vt:lpstr>Český obchod: nové rozložení konkurence</vt:lpstr>
      <vt:lpstr>Nová tvář diskontu</vt:lpstr>
      <vt:lpstr>Nová tvář diskontu</vt:lpstr>
      <vt:lpstr>Na trhu není leader convenience segmentu</vt:lpstr>
      <vt:lpstr>Nákupy na čerpacích stanicích</vt:lpstr>
      <vt:lpstr>Prezentace aplikace PowerPoint</vt:lpstr>
      <vt:lpstr>Používáte k nákupům potravin auto?</vt:lpstr>
      <vt:lpstr>Shopper typology 2016 (nákup potravin)</vt:lpstr>
      <vt:lpstr>Prezentace aplikace PowerPoint</vt:lpstr>
      <vt:lpstr>Hlavní pozitiva a bariéry řetězců</vt:lpstr>
      <vt:lpstr>Čerpací stanice očima zákazníka: získání zákazníka (Shopping Triggers 2017)</vt:lpstr>
      <vt:lpstr>Velké množství malých nákupů některé aktuálně v čerpacích stanicích, jiné „kdekoli“…</vt:lpstr>
      <vt:lpstr>Čerpací stanice očima zákazníka dnes: nákupní mise (Shopping Triggers 2017)</vt:lpstr>
      <vt:lpstr>Čerpací stanice očima zákazníka: destinační kategorie (Shopping Triggers 2017)</vt:lpstr>
      <vt:lpstr>Příštích 5 let a obchody na čerpacích stanicích ?</vt:lpstr>
      <vt:lpstr>Prezentace aplikace PowerPoint</vt:lpstr>
      <vt:lpstr>Prezentace aplikace PowerPoint</vt:lpstr>
    </vt:vector>
  </TitlesOfParts>
  <Company>GfK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 Triggers</dc:title>
  <dc:creator>Naděžda Palušová INCOMA</dc:creator>
  <cp:lastModifiedBy>Skála, Zdeněk (INCOMA GfK)</cp:lastModifiedBy>
  <cp:revision>4046</cp:revision>
  <cp:lastPrinted>2016-01-14T14:47:50Z</cp:lastPrinted>
  <dcterms:created xsi:type="dcterms:W3CDTF">2011-11-05T20:11:32Z</dcterms:created>
  <dcterms:modified xsi:type="dcterms:W3CDTF">2016-10-25T16:43:55Z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18779963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