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310" r:id="rId4"/>
    <p:sldId id="300" r:id="rId5"/>
    <p:sldId id="309" r:id="rId6"/>
    <p:sldId id="306" r:id="rId7"/>
    <p:sldId id="311" r:id="rId8"/>
    <p:sldId id="313" r:id="rId9"/>
    <p:sldId id="296" r:id="rId10"/>
    <p:sldId id="268" r:id="rId11"/>
    <p:sldId id="270" r:id="rId12"/>
    <p:sldId id="312" r:id="rId13"/>
    <p:sldId id="316" r:id="rId14"/>
    <p:sldId id="301" r:id="rId15"/>
    <p:sldId id="318" r:id="rId16"/>
    <p:sldId id="317" r:id="rId17"/>
    <p:sldId id="321" r:id="rId18"/>
    <p:sldId id="322" r:id="rId19"/>
    <p:sldId id="323" r:id="rId20"/>
    <p:sldId id="324" r:id="rId21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A37"/>
    <a:srgbClr val="3C744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88713" autoAdjust="0"/>
  </p:normalViewPr>
  <p:slideViewPr>
    <p:cSldViewPr>
      <p:cViewPr>
        <p:scale>
          <a:sx n="100" d="100"/>
          <a:sy n="100" d="100"/>
        </p:scale>
        <p:origin x="-18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736DBFA-29B1-40D0-A276-8BB5A1046A31}" type="datetimeFigureOut">
              <a:rPr lang="cs-CZ" altLang="cs-CZ"/>
              <a:pPr>
                <a:defRPr/>
              </a:pPr>
              <a:t>30.10.2016</a:t>
            </a:fld>
            <a:endParaRPr lang="cs-CZ" altLang="cs-CZ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871146A5-276B-49AA-AEA7-ABB4CDCDC0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968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26D2D8F3-9A00-4C34-90D0-299BE4460424}" type="datetimeFigureOut">
              <a:rPr lang="cs-CZ" altLang="cs-CZ"/>
              <a:pPr>
                <a:defRPr/>
              </a:pPr>
              <a:t>30.10.2016</a:t>
            </a:fld>
            <a:endParaRPr lang="cs-CZ" alt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DD63EDE9-0C14-40F6-9794-E94E556FBD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26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9D7A593-83F6-434A-B2ED-0FD00BE86439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71A81D0-2D95-4B6C-A6BA-4C27A90786DC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7D602E6-88F9-40E9-919C-9D24153C228B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7F09D49-40A7-4A34-AED1-07B222A19C24}" type="slidenum">
              <a:rPr lang="cs-CZ" altLang="cs-CZ" smtClean="0"/>
              <a:pPr/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solidFill>
                <a:srgbClr val="FF0000"/>
              </a:solidFill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F3EFA8A-F7AA-4A2F-B7AF-C52A9C0B3334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2971476-F800-4EC7-A705-AEB225AD47C8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261FC-D71C-42A1-9CD3-69C7BB3635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99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6AE4A-76A4-41FC-A342-A83D0231C8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8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2F15-C704-4FBA-A8D2-FA75FD3B6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EC2B-C42E-46EE-B4B1-9C65248E64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00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3B3CB-A72F-41C3-A417-913BC3EB37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74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8C70-7044-4CAD-8984-D755E8C35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0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5DF92-5437-47E1-A8A4-F84BC77CBB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24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7280-40C7-4421-8989-A151BA433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04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3D8C-E31E-4A82-8225-639A7507C1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4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252D-D16D-4040-B6A3-6FA6E49B01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7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0B09-272B-4B43-96CB-4B090CDC5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87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9633-7DE5-48A4-8127-B0CF2057F3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19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9269BBDB-72DE-46C2-8D07-4DB7F7C45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0938"/>
            <a:ext cx="7847012" cy="3455987"/>
          </a:xfrm>
        </p:spPr>
        <p:txBody>
          <a:bodyPr/>
          <a:lstStyle/>
          <a:p>
            <a:pPr algn="l" eaLnBrk="1" hangingPunct="1"/>
            <a:r>
              <a:rPr lang="cs-CZ" altLang="cs-CZ" sz="3200" b="1" smtClean="0">
                <a:latin typeface="Tahoma" pitchFamily="34" charset="0"/>
              </a:rPr>
              <a:t>Vývoj maloobchodního trhu s pohonnými hmotami</a:t>
            </a:r>
            <a:r>
              <a:rPr lang="cs-CZ" altLang="cs-CZ" sz="320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cs-CZ" altLang="cs-CZ" sz="320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cs-CZ" altLang="cs-CZ" sz="320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cs-CZ" altLang="cs-CZ" sz="320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cs-CZ" altLang="cs-CZ" sz="320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cs-CZ" altLang="cs-CZ" sz="320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cs-CZ" altLang="cs-CZ" sz="2400" smtClean="0">
                <a:solidFill>
                  <a:schemeClr val="tx1"/>
                </a:solidFill>
                <a:latin typeface="Tahoma" pitchFamily="34" charset="0"/>
              </a:rPr>
              <a:t>Jan Mikulec</a:t>
            </a:r>
            <a:br>
              <a:rPr lang="cs-CZ" altLang="cs-CZ" sz="240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cs-CZ" altLang="cs-CZ" sz="2400" smtClean="0">
                <a:solidFill>
                  <a:schemeClr val="tx1"/>
                </a:solidFill>
                <a:latin typeface="Tahoma" pitchFamily="34" charset="0"/>
              </a:rPr>
              <a:t>výkonný ředitel ČAPPO</a:t>
            </a:r>
            <a:br>
              <a:rPr lang="cs-CZ" altLang="cs-CZ" sz="2400" smtClean="0">
                <a:solidFill>
                  <a:schemeClr val="tx1"/>
                </a:solidFill>
                <a:latin typeface="Tahoma" pitchFamily="34" charset="0"/>
              </a:rPr>
            </a:br>
            <a:endParaRPr lang="cs-CZ" altLang="cs-CZ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00563" y="69215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Petrol Summit 2016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cs-CZ" altLang="cs-CZ" sz="2800" b="1" smtClean="0">
                <a:solidFill>
                  <a:schemeClr val="tx1"/>
                </a:solidFill>
              </a:rPr>
              <a:t>Čerpací stanice v ČR a okolních zemích</a:t>
            </a:r>
          </a:p>
        </p:txBody>
      </p:sp>
      <p:sp>
        <p:nvSpPr>
          <p:cNvPr id="11267" name="TextovéPole 1"/>
          <p:cNvSpPr txBox="1">
            <a:spLocks noChangeArrowheads="1"/>
          </p:cNvSpPr>
          <p:nvPr/>
        </p:nvSpPr>
        <p:spPr bwMode="auto">
          <a:xfrm>
            <a:off x="468313" y="6073775"/>
            <a:ext cx="244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i="1">
                <a:latin typeface="Tahoma" pitchFamily="34" charset="0"/>
              </a:rPr>
              <a:t>Zdroj: NOIA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56932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229600" cy="706438"/>
          </a:xfrm>
        </p:spPr>
        <p:txBody>
          <a:bodyPr/>
          <a:lstStyle/>
          <a:p>
            <a:pPr algn="l"/>
            <a:r>
              <a:rPr lang="cs-CZ" altLang="cs-CZ" sz="2800" b="1" smtClean="0">
                <a:latin typeface="Tahoma" pitchFamily="34" charset="0"/>
              </a:rPr>
              <a:t>Údaje o dodávkách BA a NM na trh v ČR (kt)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08050"/>
            <a:ext cx="842645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52963"/>
            <a:ext cx="36004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ovéPole 1"/>
          <p:cNvSpPr txBox="1">
            <a:spLocks noChangeArrowheads="1"/>
          </p:cNvSpPr>
          <p:nvPr/>
        </p:nvSpPr>
        <p:spPr bwMode="auto">
          <a:xfrm>
            <a:off x="468313" y="6073775"/>
            <a:ext cx="244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i="1">
                <a:latin typeface="Tahoma" pitchFamily="34" charset="0"/>
              </a:rPr>
              <a:t>Zdroj: ČSÚ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cs-CZ" altLang="cs-CZ" sz="2800" b="1" smtClean="0"/>
              <a:t>Uhlovodíková paliva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2804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ovéPole 1"/>
          <p:cNvSpPr txBox="1">
            <a:spLocks noChangeArrowheads="1"/>
          </p:cNvSpPr>
          <p:nvPr/>
        </p:nvSpPr>
        <p:spPr bwMode="auto">
          <a:xfrm>
            <a:off x="468313" y="6073775"/>
            <a:ext cx="244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i="1">
                <a:latin typeface="Tahoma" pitchFamily="34" charset="0"/>
              </a:rPr>
              <a:t>Zdroj: NOIA, ČSÚ, GŘc, ČPS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18487" cy="503237"/>
          </a:xfrm>
        </p:spPr>
        <p:txBody>
          <a:bodyPr/>
          <a:lstStyle/>
          <a:p>
            <a:pPr algn="l"/>
            <a:r>
              <a:rPr lang="cs-CZ" altLang="cs-CZ" sz="2800" b="1" smtClean="0">
                <a:latin typeface="Tahoma" pitchFamily="34" charset="0"/>
              </a:rPr>
              <a:t>Trh 1996 a dnes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748823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algn="l"/>
            <a:r>
              <a:rPr lang="cs-CZ" altLang="cs-CZ" sz="2800" b="1" smtClean="0">
                <a:latin typeface="Tahoma" pitchFamily="34" charset="0"/>
              </a:rPr>
              <a:t>Legislativa: zákon o PHM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47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latin typeface="Tahoma" pitchFamily="34" charset="0"/>
              </a:rPr>
              <a:t>234/2013 Sb., účinnost 1.10.2013</a:t>
            </a:r>
          </a:p>
          <a:p>
            <a:pPr>
              <a:defRPr/>
            </a:pPr>
            <a:r>
              <a:rPr lang="cs-CZ" altLang="cs-CZ" sz="1800" dirty="0" smtClean="0">
                <a:latin typeface="Tahoma" pitchFamily="34" charset="0"/>
              </a:rPr>
              <a:t>zavedení kaucí pro distributory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latin typeface="Tahoma" pitchFamily="34" charset="0"/>
              </a:rPr>
              <a:t>130/2014 Sb., účinnost 1.7.2015</a:t>
            </a:r>
          </a:p>
          <a:p>
            <a:pPr>
              <a:defRPr/>
            </a:pPr>
            <a:r>
              <a:rPr lang="cs-CZ" altLang="cs-CZ" sz="1800" dirty="0">
                <a:latin typeface="Tahoma" pitchFamily="34" charset="0"/>
              </a:rPr>
              <a:t>nález ÚS, ruší ustanovení o kaucích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latin typeface="Tahoma" pitchFamily="34" charset="0"/>
              </a:rPr>
              <a:t>157/2015 Sb. účinnost 1.7. 2015</a:t>
            </a:r>
          </a:p>
          <a:p>
            <a:pPr>
              <a:defRPr/>
            </a:pPr>
            <a:r>
              <a:rPr lang="cs-CZ" altLang="cs-CZ" sz="1800" dirty="0">
                <a:latin typeface="Tahoma" pitchFamily="34" charset="0"/>
              </a:rPr>
              <a:t>reakce na nález Ústavního soudu, kauce 10 mil. Kč po splnění řady </a:t>
            </a:r>
            <a:r>
              <a:rPr lang="cs-CZ" altLang="cs-CZ" sz="1800" dirty="0" smtClean="0">
                <a:latin typeface="Tahoma" pitchFamily="34" charset="0"/>
              </a:rPr>
              <a:t>podmínek</a:t>
            </a:r>
          </a:p>
          <a:p>
            <a:pPr marL="342900" lvl="1" indent="-342900">
              <a:buFontTx/>
              <a:buChar char="•"/>
              <a:defRPr/>
            </a:pPr>
            <a:r>
              <a:rPr lang="cs-CZ" altLang="cs-CZ" sz="1800" dirty="0">
                <a:latin typeface="Tahoma" pitchFamily="34" charset="0"/>
                <a:ea typeface="+mn-ea"/>
              </a:rPr>
              <a:t>od 1.8.2015 zavedena oznamovací povinnost pro distributory PHM</a:t>
            </a:r>
          </a:p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latin typeface="Tahoma" pitchFamily="34" charset="0"/>
              </a:rPr>
              <a:t>aktuálně:</a:t>
            </a:r>
            <a:r>
              <a:rPr lang="cs-CZ" altLang="cs-CZ" sz="1800" dirty="0" smtClean="0">
                <a:latin typeface="Tahoma" pitchFamily="34" charset="0"/>
              </a:rPr>
              <a:t> </a:t>
            </a:r>
            <a:r>
              <a:rPr lang="cs-CZ" altLang="cs-CZ" sz="1800" dirty="0" smtClean="0">
                <a:solidFill>
                  <a:srgbClr val="0000FF"/>
                </a:solidFill>
                <a:latin typeface="Tahoma" pitchFamily="34" charset="0"/>
              </a:rPr>
              <a:t>novela zákona projednávána jako tisk 861 v Poslanecké sněmovně, první čtení proběhlo 19.9.</a:t>
            </a:r>
          </a:p>
          <a:p>
            <a:pPr marL="400050" lvl="2" indent="0">
              <a:buFontTx/>
              <a:buNone/>
              <a:defRPr/>
            </a:pPr>
            <a:r>
              <a:rPr lang="cs-CZ" altLang="cs-CZ" sz="1600" dirty="0" smtClean="0">
                <a:latin typeface="Tahoma" pitchFamily="34" charset="0"/>
              </a:rPr>
              <a:t>V létě 2015 </a:t>
            </a:r>
            <a:r>
              <a:rPr lang="cs-CZ" altLang="cs-CZ" sz="1600" dirty="0">
                <a:latin typeface="Tahoma" pitchFamily="34" charset="0"/>
              </a:rPr>
              <a:t>ČAPPO byl </a:t>
            </a:r>
            <a:r>
              <a:rPr lang="cs-CZ" altLang="cs-CZ" sz="1600" dirty="0" smtClean="0">
                <a:latin typeface="Tahoma" pitchFamily="34" charset="0"/>
              </a:rPr>
              <a:t>připraven obšírný návrh novely (definice čerpacích stanic, prodej PHM jen z čerpacích stanic jež jsou stavbou, </a:t>
            </a:r>
            <a:r>
              <a:rPr lang="cs-CZ" altLang="cs-CZ" sz="1600" dirty="0" err="1" smtClean="0">
                <a:latin typeface="Tahoma" pitchFamily="34" charset="0"/>
              </a:rPr>
              <a:t>fleetové</a:t>
            </a:r>
            <a:r>
              <a:rPr lang="cs-CZ" altLang="cs-CZ" sz="1600" dirty="0" smtClean="0">
                <a:latin typeface="Tahoma" pitchFamily="34" charset="0"/>
              </a:rPr>
              <a:t> karty, sortiment PHM, plnění a plombování cisteren…), nakonec z větší části nebyl přijat</a:t>
            </a:r>
          </a:p>
          <a:p>
            <a:pPr marL="342900" lvl="2" indent="-342900">
              <a:defRPr/>
            </a:pPr>
            <a:r>
              <a:rPr lang="cs-CZ" altLang="cs-CZ" sz="1800" dirty="0" smtClean="0">
                <a:latin typeface="Tahoma" pitchFamily="34" charset="0"/>
                <a:ea typeface="+mn-ea"/>
              </a:rPr>
              <a:t>transpozice </a:t>
            </a:r>
            <a:r>
              <a:rPr lang="cs-CZ" altLang="cs-CZ" sz="1800" dirty="0">
                <a:latin typeface="Tahoma" pitchFamily="34" charset="0"/>
                <a:ea typeface="+mn-ea"/>
              </a:rPr>
              <a:t>směrnice EU o podpoře </a:t>
            </a:r>
            <a:r>
              <a:rPr lang="cs-CZ" altLang="cs-CZ" sz="1800" dirty="0" smtClean="0">
                <a:latin typeface="Tahoma" pitchFamily="34" charset="0"/>
                <a:ea typeface="+mn-ea"/>
              </a:rPr>
              <a:t>infrastruktury </a:t>
            </a:r>
            <a:r>
              <a:rPr lang="cs-CZ" altLang="cs-CZ" sz="1800" dirty="0">
                <a:latin typeface="Tahoma" pitchFamily="34" charset="0"/>
                <a:ea typeface="+mn-ea"/>
              </a:rPr>
              <a:t>pro alternativní paliva </a:t>
            </a:r>
            <a:r>
              <a:rPr lang="cs-CZ" altLang="cs-CZ" sz="1800" dirty="0" smtClean="0">
                <a:latin typeface="Tahoma" pitchFamily="34" charset="0"/>
                <a:ea typeface="+mn-ea"/>
              </a:rPr>
              <a:t>(transpoziční termín listopad </a:t>
            </a:r>
            <a:r>
              <a:rPr lang="cs-CZ" altLang="cs-CZ" sz="1800" dirty="0">
                <a:latin typeface="Tahoma" pitchFamily="34" charset="0"/>
                <a:ea typeface="+mn-ea"/>
              </a:rPr>
              <a:t>2016</a:t>
            </a:r>
            <a:r>
              <a:rPr lang="cs-CZ" altLang="cs-CZ" sz="1800" dirty="0" smtClean="0">
                <a:latin typeface="Tahoma" pitchFamily="34" charset="0"/>
                <a:ea typeface="+mn-ea"/>
              </a:rPr>
              <a:t>)</a:t>
            </a:r>
          </a:p>
          <a:p>
            <a:pPr marL="800100" lvl="3" indent="-342900">
              <a:defRPr/>
            </a:pPr>
            <a:r>
              <a:rPr lang="cs-CZ" altLang="cs-CZ" sz="1800" dirty="0">
                <a:latin typeface="Tahoma" pitchFamily="34" charset="0"/>
                <a:ea typeface="+mn-ea"/>
              </a:rPr>
              <a:t>definice alternativních </a:t>
            </a:r>
            <a:r>
              <a:rPr lang="cs-CZ" altLang="cs-CZ" sz="1800" dirty="0" smtClean="0">
                <a:latin typeface="Tahoma" pitchFamily="34" charset="0"/>
                <a:ea typeface="+mn-ea"/>
              </a:rPr>
              <a:t>paliv (do zákona se dostává elektřina), změny v povinnostech </a:t>
            </a:r>
            <a:r>
              <a:rPr lang="cs-CZ" altLang="cs-CZ" sz="1800" dirty="0">
                <a:latin typeface="Tahoma" pitchFamily="34" charset="0"/>
                <a:ea typeface="+mn-ea"/>
              </a:rPr>
              <a:t>pro provozovatele a vlastníky čerpacích a dobíjecích stanic </a:t>
            </a:r>
          </a:p>
          <a:p>
            <a:pPr marL="400050" lvl="2" indent="0">
              <a:buFontTx/>
              <a:buNone/>
              <a:defRPr/>
            </a:pPr>
            <a:endParaRPr lang="cs-CZ" altLang="cs-CZ" sz="1800" dirty="0">
              <a:latin typeface="Tahoma" pitchFamily="34" charset="0"/>
              <a:ea typeface="+mn-ea"/>
            </a:endParaRPr>
          </a:p>
          <a:p>
            <a:pPr marL="400050" lvl="2" indent="0">
              <a:buFontTx/>
              <a:buNone/>
              <a:defRPr/>
            </a:pPr>
            <a:endParaRPr lang="cs-CZ" altLang="cs-CZ" sz="1600" dirty="0" smtClean="0">
              <a:latin typeface="Tahoma" pitchFamily="34" charset="0"/>
            </a:endParaRPr>
          </a:p>
          <a:p>
            <a:pPr marL="0" indent="0">
              <a:buFontTx/>
              <a:buNone/>
              <a:defRPr/>
            </a:pPr>
            <a:endParaRPr lang="cs-CZ" altLang="cs-CZ" sz="1800" dirty="0">
              <a:latin typeface="Tahoma" pitchFamily="34" charset="0"/>
            </a:endParaRPr>
          </a:p>
          <a:p>
            <a:pPr marL="0" indent="0">
              <a:buFontTx/>
              <a:buNone/>
              <a:defRPr/>
            </a:pPr>
            <a:endParaRPr lang="cs-CZ" altLang="cs-CZ" sz="1800" dirty="0" smtClean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algn="l"/>
            <a:r>
              <a:rPr lang="cs-CZ" altLang="cs-CZ" sz="2800" b="1" smtClean="0">
                <a:latin typeface="Tahoma" pitchFamily="34" charset="0"/>
              </a:rPr>
              <a:t>Legislativa: zákon o PHM II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800100" lvl="3" indent="-342900">
              <a:defRPr/>
            </a:pPr>
            <a:r>
              <a:rPr lang="cs-CZ" altLang="cs-CZ" sz="1800" dirty="0" smtClean="0">
                <a:latin typeface="Tahoma" pitchFamily="34" charset="0"/>
                <a:ea typeface="+mn-ea"/>
              </a:rPr>
              <a:t>informační povinnost provozovatelů ČS (kompatibilita paliva a vozu, porovnání cen alternativních paliv s cenou benzínu)</a:t>
            </a:r>
          </a:p>
          <a:p>
            <a:pPr marL="342900" lvl="2" indent="-342900">
              <a:defRPr/>
            </a:pPr>
            <a:r>
              <a:rPr lang="cs-CZ" altLang="cs-CZ" sz="1800" dirty="0" smtClean="0">
                <a:latin typeface="Tahoma" pitchFamily="34" charset="0"/>
                <a:ea typeface="+mn-ea"/>
              </a:rPr>
              <a:t>mimo rámec transpozice</a:t>
            </a:r>
          </a:p>
          <a:p>
            <a:pPr marL="800100" lvl="3" indent="-342900">
              <a:defRPr/>
            </a:pPr>
            <a:r>
              <a:rPr lang="cs-CZ" altLang="cs-CZ" sz="1800" dirty="0" smtClean="0">
                <a:latin typeface="Tahoma" pitchFamily="34" charset="0"/>
                <a:ea typeface="+mn-ea"/>
              </a:rPr>
              <a:t>sjednocení režimu v povolování čerpacích stanic (§ 5, odst. 1 a 2 platného znění) „na základě kolaudačního rozhodnutí“ a „na povolení“ jednotně řešeno odkazem na ustanovení dalších relevantních zákonů a normy, sjednocení režimu </a:t>
            </a:r>
          </a:p>
          <a:p>
            <a:pPr marL="800100" lvl="3" indent="-342900">
              <a:defRPr/>
            </a:pPr>
            <a:r>
              <a:rPr lang="cs-CZ" altLang="cs-CZ" sz="1800" dirty="0" smtClean="0">
                <a:latin typeface="Tahoma" pitchFamily="34" charset="0"/>
                <a:ea typeface="+mn-ea"/>
              </a:rPr>
              <a:t>prodej na palivové karty nebude distribucí pohonných hmot</a:t>
            </a:r>
          </a:p>
          <a:p>
            <a:pPr marL="800100" lvl="3" indent="-342900">
              <a:defRPr/>
            </a:pPr>
            <a:r>
              <a:rPr lang="cs-CZ" altLang="cs-CZ" sz="1800" dirty="0" smtClean="0">
                <a:latin typeface="Tahoma" pitchFamily="34" charset="0"/>
                <a:ea typeface="+mn-ea"/>
              </a:rPr>
              <a:t>povinnost nabízet a prodávat benzín E5 skončí 1.1.2018 (doposud 31.12.2018)</a:t>
            </a:r>
          </a:p>
          <a:p>
            <a:pPr marL="0" lvl="1" indent="0">
              <a:buFontTx/>
              <a:buNone/>
              <a:defRPr/>
            </a:pPr>
            <a:endParaRPr lang="cs-CZ" altLang="cs-CZ" sz="1200" dirty="0" smtClean="0">
              <a:latin typeface="Tahoma" pitchFamily="34" charset="0"/>
              <a:ea typeface="+mn-ea"/>
            </a:endParaRPr>
          </a:p>
          <a:p>
            <a:pPr marL="0" lvl="1" indent="0">
              <a:buFontTx/>
              <a:buNone/>
              <a:defRPr/>
            </a:pPr>
            <a:r>
              <a:rPr lang="cs-CZ" altLang="cs-CZ" sz="1800" dirty="0" smtClean="0">
                <a:latin typeface="Tahoma" pitchFamily="34" charset="0"/>
                <a:ea typeface="+mn-ea"/>
              </a:rPr>
              <a:t>Současně je připravována i novela vyhlášky 133/2010 Sb. (vyhláška o jakosti a evidenci pohonných hmot)</a:t>
            </a:r>
          </a:p>
          <a:p>
            <a:pPr marL="342900" lvl="2" indent="-342900">
              <a:defRPr/>
            </a:pPr>
            <a:r>
              <a:rPr lang="cs-CZ" altLang="cs-CZ" sz="1800" dirty="0" smtClean="0">
                <a:latin typeface="Tahoma" pitchFamily="34" charset="0"/>
                <a:ea typeface="+mn-ea"/>
              </a:rPr>
              <a:t>novelizace má v zásadě transpoziční charakter (alternativní paliva)</a:t>
            </a:r>
          </a:p>
          <a:p>
            <a:pPr marL="0" lvl="2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0000FF"/>
                </a:solidFill>
                <a:latin typeface="Tahoma" pitchFamily="34" charset="0"/>
                <a:ea typeface="+mn-ea"/>
              </a:rPr>
              <a:t>proběhlo </a:t>
            </a:r>
            <a:r>
              <a:rPr lang="cs-CZ" altLang="cs-CZ" sz="1800" dirty="0">
                <a:solidFill>
                  <a:srgbClr val="0000FF"/>
                </a:solidFill>
                <a:latin typeface="Tahoma" pitchFamily="34" charset="0"/>
                <a:ea typeface="+mn-ea"/>
              </a:rPr>
              <a:t>meziresortní připomínkové řízení</a:t>
            </a:r>
          </a:p>
          <a:p>
            <a:pPr marL="0" lvl="1" indent="0">
              <a:buFontTx/>
              <a:buNone/>
              <a:defRPr/>
            </a:pPr>
            <a:endParaRPr lang="cs-CZ" altLang="cs-CZ" sz="1800" dirty="0">
              <a:latin typeface="Tahoma" pitchFamily="34" charset="0"/>
              <a:ea typeface="+mn-ea"/>
            </a:endParaRPr>
          </a:p>
          <a:p>
            <a:pPr marL="400050" lvl="2" indent="0">
              <a:buFontTx/>
              <a:buNone/>
              <a:defRPr/>
            </a:pPr>
            <a:endParaRPr lang="cs-CZ" altLang="cs-CZ" sz="1600" dirty="0" smtClean="0">
              <a:latin typeface="Tahoma" pitchFamily="34" charset="0"/>
            </a:endParaRPr>
          </a:p>
          <a:p>
            <a:pPr marL="0" indent="0">
              <a:buFontTx/>
              <a:buNone/>
              <a:defRPr/>
            </a:pPr>
            <a:endParaRPr lang="cs-CZ" altLang="cs-CZ" sz="1800" dirty="0">
              <a:latin typeface="Tahoma" pitchFamily="34" charset="0"/>
            </a:endParaRPr>
          </a:p>
          <a:p>
            <a:pPr marL="180975" indent="-180975">
              <a:defRPr/>
            </a:pPr>
            <a:endParaRPr lang="cs-CZ" altLang="cs-CZ" sz="1800" dirty="0" smtClean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/>
            <a:r>
              <a:rPr lang="cs-CZ" altLang="cs-CZ" sz="2800" b="1" smtClean="0">
                <a:latin typeface="Tahoma" pitchFamily="34" charset="0"/>
              </a:rPr>
              <a:t>Legislativa: zákon o ochraně ovzduší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361950" indent="-361950">
              <a:buFontTx/>
              <a:buNone/>
            </a:pPr>
            <a:r>
              <a:rPr lang="cs-CZ" altLang="cs-CZ" sz="1800" smtClean="0">
                <a:latin typeface="Tahoma" pitchFamily="34" charset="0"/>
                <a:cs typeface="Tahoma" pitchFamily="34" charset="0"/>
              </a:rPr>
              <a:t>382/2015 Sb., účinnost od 1.1.2016</a:t>
            </a:r>
          </a:p>
          <a:p>
            <a:pPr marL="361950" lvl="1" indent="-361950">
              <a:spcBef>
                <a:spcPts val="600"/>
              </a:spcBef>
              <a:buFontTx/>
              <a:buChar char="•"/>
            </a:pPr>
            <a:r>
              <a:rPr lang="cs-CZ" altLang="cs-CZ" sz="1800" smtClean="0">
                <a:latin typeface="Tahoma" pitchFamily="34" charset="0"/>
                <a:cs typeface="Tahoma" pitchFamily="34" charset="0"/>
              </a:rPr>
              <a:t>kvartální plnění objemové povinnosti alespoň na ~ 70%</a:t>
            </a:r>
          </a:p>
          <a:p>
            <a:pPr marL="361950" lvl="1" indent="-361950">
              <a:spcBef>
                <a:spcPts val="600"/>
              </a:spcBef>
              <a:buFontTx/>
              <a:buChar char="•"/>
            </a:pPr>
            <a:r>
              <a:rPr lang="cs-CZ" altLang="cs-CZ" sz="1800" smtClean="0">
                <a:latin typeface="Tahoma" pitchFamily="34" charset="0"/>
                <a:cs typeface="Tahoma" pitchFamily="34" charset="0"/>
              </a:rPr>
              <a:t>upřesnění podmínek pro započítávání biosložek do objemové povinnosti</a:t>
            </a:r>
          </a:p>
          <a:p>
            <a:pPr marL="361950" lvl="1" indent="-361950">
              <a:spcBef>
                <a:spcPts val="600"/>
              </a:spcBef>
              <a:buFontTx/>
              <a:buChar char="•"/>
            </a:pPr>
            <a:r>
              <a:rPr lang="cs-CZ" altLang="cs-CZ" sz="1800" smtClean="0">
                <a:latin typeface="Tahoma" pitchFamily="34" charset="0"/>
                <a:cs typeface="Tahoma" pitchFamily="34" charset="0"/>
              </a:rPr>
              <a:t>nezapočítávání vysokoncentrovaných biopaliv do objemové povinnosti</a:t>
            </a:r>
          </a:p>
          <a:p>
            <a:pPr marL="361950" indent="-361950">
              <a:buFontTx/>
              <a:buNone/>
            </a:pPr>
            <a:r>
              <a:rPr lang="cs-CZ" altLang="cs-CZ" sz="1800" b="1" smtClean="0">
                <a:latin typeface="Tahoma" pitchFamily="34" charset="0"/>
                <a:cs typeface="Tahoma" pitchFamily="34" charset="0"/>
              </a:rPr>
              <a:t>aktuálně:</a:t>
            </a:r>
            <a:endParaRPr lang="cs-CZ" altLang="cs-CZ" sz="1800" smtClean="0">
              <a:latin typeface="Tahoma" pitchFamily="34" charset="0"/>
              <a:cs typeface="Tahoma" pitchFamily="34" charset="0"/>
            </a:endParaRPr>
          </a:p>
          <a:p>
            <a:pPr marL="361950" indent="-361950">
              <a:buFontTx/>
              <a:buNone/>
            </a:pPr>
            <a:r>
              <a:rPr lang="cs-CZ" altLang="cs-CZ" sz="1800" smtClean="0">
                <a:latin typeface="Tahoma" pitchFamily="34" charset="0"/>
                <a:cs typeface="Tahoma" pitchFamily="34" charset="0"/>
              </a:rPr>
              <a:t>1. novelizace sněmovním tiskem 678 </a:t>
            </a:r>
            <a:r>
              <a:rPr lang="cs-CZ" altLang="cs-CZ" sz="18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(26.10. doručeno k podpisu prezidentovi, předpokládaná účinnost 1.1.2017)</a:t>
            </a:r>
          </a:p>
          <a:p>
            <a:pPr marL="361950" indent="-361950"/>
            <a:r>
              <a:rPr lang="cs-CZ" altLang="cs-CZ" sz="1800" smtClean="0">
                <a:latin typeface="Tahoma" pitchFamily="34" charset="0"/>
                <a:cs typeface="Tahoma" pitchFamily="34" charset="0"/>
              </a:rPr>
              <a:t>na základě ČAPPO iniciovaného pozm. návrhu snížení úspor emisí v letech 2017 až 2019 ze 4% na 3,5%; upřesnění podmínek započítávání biosložky jak v objemové, tak emisní povinnosti („zabránění recyklaci B100“)</a:t>
            </a:r>
          </a:p>
          <a:p>
            <a:pPr marL="361950" indent="-361950">
              <a:buFontTx/>
              <a:buNone/>
            </a:pPr>
            <a:r>
              <a:rPr lang="cs-CZ" altLang="cs-CZ" sz="1800" smtClean="0">
                <a:latin typeface="Tahoma" pitchFamily="34" charset="0"/>
                <a:cs typeface="Tahoma" pitchFamily="34" charset="0"/>
              </a:rPr>
              <a:t>2. novelizace sněmovním tiskem 924 </a:t>
            </a:r>
            <a:r>
              <a:rPr lang="cs-CZ" altLang="cs-CZ" sz="18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(první čtení zařazeno na pořad probíhající schůze sněmovny, předpokládaná účinnost 1.4.2017)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850900"/>
          </a:xfrm>
        </p:spPr>
        <p:txBody>
          <a:bodyPr/>
          <a:lstStyle/>
          <a:p>
            <a:pPr algn="l"/>
            <a:r>
              <a:rPr lang="cs-CZ" altLang="cs-CZ" sz="2400" b="1" smtClean="0">
                <a:latin typeface="Tahoma" pitchFamily="34" charset="0"/>
              </a:rPr>
              <a:t>Legislativa: zákon o ochraně ovzduší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361950" indent="-361950">
              <a:defRPr/>
            </a:pPr>
            <a:r>
              <a:rPr lang="cs-CZ" altLang="cs-CZ" sz="1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transpozice novelizovaných směrnic EU</a:t>
            </a:r>
          </a:p>
          <a:p>
            <a:pPr marL="800100" lvl="3" indent="-342900">
              <a:buFont typeface="Courier New" panose="02070309020205020404" pitchFamily="49" charset="0"/>
              <a:buChar char="–"/>
              <a:defRPr/>
            </a:pPr>
            <a:r>
              <a:rPr lang="cs-CZ" altLang="cs-CZ" sz="1800">
                <a:latin typeface="Tahoma" pitchFamily="34" charset="0"/>
                <a:ea typeface="+mn-ea"/>
              </a:rPr>
              <a:t>možnost zohlednit dvojnásobně množství některých biopaliv (biopaliva z použitého kuchyňského oleje, kafilerních tuků a pokročilá biopaliva)</a:t>
            </a:r>
          </a:p>
          <a:p>
            <a:pPr marL="800100" lvl="3" indent="-342900">
              <a:buFont typeface="Courier New" panose="02070309020205020404" pitchFamily="49" charset="0"/>
              <a:buChar char="–"/>
              <a:defRPr/>
            </a:pPr>
            <a:r>
              <a:rPr lang="cs-CZ" altLang="cs-CZ" sz="1800">
                <a:latin typeface="Tahoma" pitchFamily="34" charset="0"/>
                <a:ea typeface="+mn-ea"/>
              </a:rPr>
              <a:t>ustanovení o zohlednění CNG, LPG .... do emisní povinnosti na základě smlouvy o společném plnění povinnosti</a:t>
            </a:r>
          </a:p>
          <a:p>
            <a:pPr marL="800100" lvl="3" indent="-342900">
              <a:buFont typeface="Courier New" panose="02070309020205020404" pitchFamily="49" charset="0"/>
              <a:buChar char="–"/>
              <a:defRPr/>
            </a:pPr>
            <a:r>
              <a:rPr lang="cs-CZ" altLang="cs-CZ" sz="1800">
                <a:latin typeface="Tahoma" pitchFamily="34" charset="0"/>
                <a:ea typeface="+mn-ea"/>
              </a:rPr>
              <a:t>možnost využít snížení emisí z těžby</a:t>
            </a:r>
          </a:p>
          <a:p>
            <a:pPr marL="361950" indent="-361950">
              <a:defRPr/>
            </a:pPr>
            <a:r>
              <a:rPr lang="cs-CZ" altLang="cs-CZ" sz="1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pokuta 10 Kč za kg neušetřeného CO</a:t>
            </a:r>
            <a:r>
              <a:rPr lang="cs-CZ" altLang="cs-CZ" sz="1800" baseline="-25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</a:p>
          <a:p>
            <a:pPr marL="361950" indent="-361950">
              <a:defRPr/>
            </a:pPr>
            <a:endParaRPr lang="cs-CZ" altLang="cs-CZ" sz="1800" baseline="-25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lvl="1" indent="0">
              <a:buFontTx/>
              <a:buNone/>
              <a:defRPr/>
            </a:pPr>
            <a:r>
              <a:rPr lang="cs-CZ" altLang="cs-CZ" sz="1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Současně je připravována i novela </a:t>
            </a:r>
            <a:r>
              <a:rPr lang="cs-CZ" altLang="cs-CZ" sz="1800" smtClean="0">
                <a:latin typeface="Tahoma" pitchFamily="34" charset="0"/>
                <a:cs typeface="Tahoma" pitchFamily="34" charset="0"/>
              </a:rPr>
              <a:t>nařízení vlády 351/2012 Sb., o kritériích udržitelnosti biopaliv</a:t>
            </a:r>
          </a:p>
          <a:p>
            <a:pPr>
              <a:buFontTx/>
              <a:buNone/>
              <a:defRPr/>
            </a:pPr>
            <a:endParaRPr lang="cs-CZ" altLang="cs-CZ" sz="1800" baseline="-250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362950" cy="647700"/>
          </a:xfrm>
        </p:spPr>
        <p:txBody>
          <a:bodyPr/>
          <a:lstStyle/>
          <a:p>
            <a:pPr algn="l"/>
            <a:r>
              <a:rPr lang="cs-CZ" altLang="cs-CZ" sz="2400" b="1" smtClean="0">
                <a:latin typeface="Tahoma" pitchFamily="34" charset="0"/>
              </a:rPr>
              <a:t>Legislativa: zákon o SPD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201/2014 </a:t>
            </a: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</a:rPr>
              <a:t>Sb., účinnost </a:t>
            </a: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1.10.2014</a:t>
            </a:r>
            <a:endParaRPr lang="cs-CZ" altLang="cs-CZ" sz="18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defRPr/>
            </a:pP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znovuzavedení </a:t>
            </a: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</a:rPr>
              <a:t>zelené </a:t>
            </a: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nafty (rostlinná výroba, aktuálně i živočišná a lesnictví – sněmovní tisk 839)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331/2014 Sb., účinnost 1.1.2015</a:t>
            </a:r>
            <a:endParaRPr lang="cs-CZ" altLang="cs-CZ" sz="1800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</a:rPr>
              <a:t>jištění spotřební daně </a:t>
            </a:r>
          </a:p>
          <a:p>
            <a:pPr>
              <a:defRPr/>
            </a:pP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</a:rPr>
              <a:t>změna principů vydávání a odnímání povolení (spolehlivost, daňová bezdlužnost, ekonomická stabilita)</a:t>
            </a:r>
          </a:p>
          <a:p>
            <a:pPr>
              <a:defRPr/>
            </a:pP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</a:rPr>
              <a:t>zvýšení limitu pro zajištění daně na 1,5 mld. Kč</a:t>
            </a:r>
          </a:p>
          <a:p>
            <a:pPr>
              <a:defRPr/>
            </a:pP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</a:rPr>
              <a:t>zavedení registru osob, nakládajících se zvláštními minerálními oleji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157/2015 Sb., </a:t>
            </a: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účinnost </a:t>
            </a: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1.7.2015</a:t>
            </a:r>
          </a:p>
          <a:p>
            <a:pPr>
              <a:defRPr/>
            </a:pP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měřidla v daňových skladech minerálních olejů</a:t>
            </a:r>
            <a:endParaRPr lang="cs-CZ" altLang="cs-CZ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315/2015 Sb., </a:t>
            </a: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účinnost 1.7.2015</a:t>
            </a:r>
          </a:p>
          <a:p>
            <a:pPr>
              <a:defRPr/>
            </a:pP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uvolnění zajištěného zboží (přeprava s vadnými doklady)</a:t>
            </a:r>
          </a:p>
          <a:p>
            <a:pPr>
              <a:defRPr/>
            </a:pP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legislativní základ pro „alternativní doklady“</a:t>
            </a:r>
          </a:p>
          <a:p>
            <a:pPr>
              <a:defRPr/>
            </a:pP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možnost v dokladech k dopravě uvádět pouze sazbu SPD a </a:t>
            </a: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množství </a:t>
            </a: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produktu</a:t>
            </a:r>
          </a:p>
          <a:p>
            <a:pPr>
              <a:defRPr/>
            </a:pP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úprava rušení povolení z moci úřední</a:t>
            </a:r>
          </a:p>
          <a:p>
            <a:pPr marL="0" indent="0">
              <a:buFontTx/>
              <a:buNone/>
              <a:defRPr/>
            </a:pPr>
            <a:endParaRPr lang="cs-CZ" altLang="cs-CZ" sz="1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362950" cy="647700"/>
          </a:xfrm>
        </p:spPr>
        <p:txBody>
          <a:bodyPr/>
          <a:lstStyle/>
          <a:p>
            <a:pPr algn="l"/>
            <a:r>
              <a:rPr lang="cs-CZ" altLang="cs-CZ" sz="2400" b="1" smtClean="0">
                <a:latin typeface="Tahoma" pitchFamily="34" charset="0"/>
              </a:rPr>
              <a:t>Legislativa: zákon o SPD II a další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382/2015 Sb., účinnost 1.1.2016</a:t>
            </a:r>
          </a:p>
          <a:p>
            <a:pPr>
              <a:defRPr/>
            </a:pP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vyšší </a:t>
            </a:r>
            <a:r>
              <a:rPr lang="cs-CZ" altLang="cs-CZ" sz="1800" dirty="0">
                <a:solidFill>
                  <a:srgbClr val="000000"/>
                </a:solidFill>
                <a:latin typeface="Tahoma" pitchFamily="34" charset="0"/>
              </a:rPr>
              <a:t>zdanění vysokoncentrovaných biopaliv (notifikace EU</a:t>
            </a:r>
            <a:r>
              <a:rPr lang="cs-CZ" altLang="cs-CZ" sz="18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latin typeface="Tahoma" pitchFamily="34" charset="0"/>
                <a:cs typeface="Tahoma" pitchFamily="34" charset="0"/>
              </a:rPr>
              <a:t>v přípravě: 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zavedení elektronického systému sledování doprav vybraných výrobků ve volném daňovém oběhu</a:t>
            </a:r>
          </a:p>
          <a:p>
            <a:pPr marL="0" indent="0">
              <a:buFontTx/>
              <a:buNone/>
              <a:defRPr/>
            </a:pPr>
            <a:endParaRPr lang="cs-CZ" altLang="cs-CZ" sz="12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Zákon o elektronické evidenci tržeb</a:t>
            </a:r>
          </a:p>
          <a:p>
            <a:pPr marL="0" indent="0">
              <a:buFontTx/>
              <a:buNone/>
              <a:defRPr/>
            </a:pPr>
            <a:endParaRPr lang="cs-CZ" altLang="cs-CZ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1800" dirty="0">
                <a:latin typeface="Tahoma" pitchFamily="34" charset="0"/>
              </a:rPr>
              <a:t>ČSN 73 6060 Čerpací stanice pohonných hmot</a:t>
            </a:r>
          </a:p>
          <a:p>
            <a:pPr marL="0" indent="0">
              <a:buFontTx/>
              <a:buNone/>
              <a:defRPr/>
            </a:pPr>
            <a:endParaRPr lang="cs-CZ" altLang="cs-CZ" sz="18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defRPr/>
            </a:pPr>
            <a:endParaRPr lang="cs-CZ" altLang="cs-CZ" sz="1800" dirty="0">
              <a:solidFill>
                <a:srgbClr val="000000"/>
              </a:solidFill>
              <a:latin typeface="Tahoma" pitchFamily="34" charset="0"/>
            </a:endParaRPr>
          </a:p>
          <a:p>
            <a:pPr marL="0" indent="0">
              <a:buFontTx/>
              <a:buNone/>
              <a:defRPr/>
            </a:pPr>
            <a:endParaRPr lang="cs-CZ" altLang="cs-CZ" sz="1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/>
          <a:lstStyle/>
          <a:p>
            <a:pPr algn="l"/>
            <a:r>
              <a:rPr lang="cs-CZ" altLang="cs-CZ" sz="2800" b="1" smtClean="0"/>
              <a:t>Složení vozového parku v ČR k 30. 9. 2016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534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Obdélník 1"/>
          <p:cNvSpPr>
            <a:spLocks noChangeArrowheads="1"/>
          </p:cNvSpPr>
          <p:nvPr/>
        </p:nvSpPr>
        <p:spPr bwMode="auto">
          <a:xfrm>
            <a:off x="611188" y="6092825"/>
            <a:ext cx="1293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i="1"/>
              <a:t>Zdroj: SDA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/>
            <a:r>
              <a:rPr lang="cs-CZ" altLang="cs-CZ" sz="2800" smtClean="0">
                <a:latin typeface="Tahoma" pitchFamily="34" charset="0"/>
              </a:rPr>
              <a:t>ČAPPO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cs-CZ" altLang="cs-CZ" sz="1800" smtClean="0">
                <a:latin typeface="Tahoma" pitchFamily="34" charset="0"/>
              </a:rPr>
              <a:t>10 členských firem: Agrofert, Čepro, MERO, MOL, OMV, Shell, Total, Unicode, Unipetrol RPA a WAG</a:t>
            </a:r>
          </a:p>
          <a:p>
            <a:r>
              <a:rPr lang="cs-CZ" altLang="cs-CZ" sz="1800" smtClean="0">
                <a:latin typeface="Tahoma" pitchFamily="34" charset="0"/>
              </a:rPr>
              <a:t>rozvíjí se činnost odborných sekcí: vedle tradiční sekce Maziva nově sekce Alternativní paliva, LPG, Provozování ČS a Přeprava pohonných hmot</a:t>
            </a:r>
          </a:p>
        </p:txBody>
      </p:sp>
    </p:spTree>
    <p:extLst>
      <p:ext uri="{BB962C8B-B14F-4D97-AF65-F5344CB8AC3E}">
        <p14:creationId xmlns:p14="http://schemas.microsoft.com/office/powerpoint/2010/main" val="84882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pPr algn="l"/>
            <a:r>
              <a:rPr lang="cs-CZ" altLang="cs-CZ" sz="2800" b="1" smtClean="0"/>
              <a:t>Stáří osobních automobilů</a:t>
            </a:r>
          </a:p>
        </p:txBody>
      </p:sp>
      <p:sp>
        <p:nvSpPr>
          <p:cNvPr id="4099" name="Obdélník 9"/>
          <p:cNvSpPr>
            <a:spLocks noChangeArrowheads="1"/>
          </p:cNvSpPr>
          <p:nvPr/>
        </p:nvSpPr>
        <p:spPr bwMode="auto">
          <a:xfrm>
            <a:off x="755650" y="5681663"/>
            <a:ext cx="31765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800" b="1">
                <a:latin typeface="Tahoma" pitchFamily="34" charset="0"/>
              </a:rPr>
              <a:t>Průměr EU 2014  9,7 roku</a:t>
            </a:r>
          </a:p>
          <a:p>
            <a:pPr>
              <a:buFontTx/>
              <a:buNone/>
            </a:pPr>
            <a:endParaRPr lang="cs-CZ" altLang="cs-CZ" sz="1400" i="1"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cs-CZ" sz="1400" i="1">
                <a:latin typeface="Tahoma" pitchFamily="34" charset="0"/>
              </a:rPr>
              <a:t>Zdroj: SDA, TÜV SÜD 2016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68425"/>
            <a:ext cx="648017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0688"/>
            <a:ext cx="8229600" cy="431800"/>
          </a:xfrm>
        </p:spPr>
        <p:txBody>
          <a:bodyPr/>
          <a:lstStyle/>
          <a:p>
            <a:pPr algn="l"/>
            <a:r>
              <a:rPr lang="cs-CZ" altLang="cs-CZ" sz="2800" b="1" smtClean="0"/>
              <a:t>Os. automobily – počet, proběh, emise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265862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Obdélník 9"/>
          <p:cNvSpPr>
            <a:spLocks noChangeArrowheads="1"/>
          </p:cNvSpPr>
          <p:nvPr/>
        </p:nvSpPr>
        <p:spPr bwMode="auto">
          <a:xfrm>
            <a:off x="755650" y="6153150"/>
            <a:ext cx="193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i="1">
                <a:latin typeface="Tahoma" pitchFamily="34" charset="0"/>
              </a:rPr>
              <a:t>Zdroj: TÜV SÜD, 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/>
            <a:r>
              <a:rPr lang="cs-CZ" altLang="cs-CZ" sz="2800" b="1" smtClean="0"/>
              <a:t>Nové registrace OA dle paliva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1075"/>
            <a:ext cx="89296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Obdélník 9"/>
          <p:cNvSpPr>
            <a:spLocks noChangeArrowheads="1"/>
          </p:cNvSpPr>
          <p:nvPr/>
        </p:nvSpPr>
        <p:spPr bwMode="auto">
          <a:xfrm>
            <a:off x="539750" y="5949950"/>
            <a:ext cx="1101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i="1">
                <a:latin typeface="Tahoma" pitchFamily="34" charset="0"/>
              </a:rPr>
              <a:t>Zdroj:  SDA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algn="l"/>
            <a:r>
              <a:rPr lang="cs-CZ" altLang="cs-CZ" sz="2800" b="1" smtClean="0">
                <a:latin typeface="Tahoma" pitchFamily="34" charset="0"/>
              </a:rPr>
              <a:t>Struktura vozového parku v zemích EU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484313"/>
            <a:ext cx="5211763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Obdélník 5"/>
          <p:cNvSpPr>
            <a:spLocks noChangeArrowheads="1"/>
          </p:cNvSpPr>
          <p:nvPr/>
        </p:nvSpPr>
        <p:spPr bwMode="auto">
          <a:xfrm>
            <a:off x="468313" y="6145213"/>
            <a:ext cx="3519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i="1">
                <a:latin typeface="Tahoma" pitchFamily="34" charset="0"/>
              </a:rPr>
              <a:t>Zdroj: FuelsEurope Statistical Report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431800"/>
          </a:xfrm>
        </p:spPr>
        <p:txBody>
          <a:bodyPr/>
          <a:lstStyle/>
          <a:p>
            <a:pPr algn="l"/>
            <a:r>
              <a:rPr lang="cs-CZ" altLang="cs-CZ" sz="2800" b="1" smtClean="0"/>
              <a:t>Prognóza vývoje počtu aut v Německu (mil</a:t>
            </a:r>
            <a:r>
              <a:rPr lang="cs-CZ" altLang="cs-CZ" sz="2800" b="1" smtClean="0"/>
              <a:t>. ks)</a:t>
            </a:r>
            <a:endParaRPr lang="cs-CZ" altLang="cs-CZ" sz="2800" b="1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35183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Obdélník 1"/>
          <p:cNvSpPr>
            <a:spLocks noChangeArrowheads="1"/>
          </p:cNvSpPr>
          <p:nvPr/>
        </p:nvSpPr>
        <p:spPr bwMode="auto">
          <a:xfrm>
            <a:off x="539750" y="6308725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800" i="1">
                <a:latin typeface="Tahoma" pitchFamily="34" charset="0"/>
              </a:rPr>
              <a:t>Zdroj: ExxonMobil Energieprognose Deutschland 2016-2040; září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04825"/>
          </a:xfrm>
        </p:spPr>
        <p:txBody>
          <a:bodyPr/>
          <a:lstStyle/>
          <a:p>
            <a:pPr algn="l"/>
            <a:r>
              <a:rPr lang="cs-CZ" altLang="cs-CZ" sz="2400" b="1" smtClean="0">
                <a:solidFill>
                  <a:srgbClr val="000000"/>
                </a:solidFill>
              </a:rPr>
              <a:t>Prognóza vývoje počtu aut v Německu- ostatní (tis. ks)</a:t>
            </a:r>
            <a:endParaRPr lang="cs-CZ" altLang="cs-CZ" sz="24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196975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549275"/>
            <a:ext cx="8229600" cy="633413"/>
          </a:xfrm>
        </p:spPr>
        <p:txBody>
          <a:bodyPr/>
          <a:lstStyle/>
          <a:p>
            <a:pPr algn="l"/>
            <a:r>
              <a:rPr lang="cs-CZ" altLang="cs-CZ" sz="2800" b="1" smtClean="0"/>
              <a:t>Vývoj počtu čerpacích stanic</a:t>
            </a: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42416" r="11354" b="43834"/>
          <a:stretch>
            <a:fillRect/>
          </a:stretch>
        </p:blipFill>
        <p:spPr bwMode="auto">
          <a:xfrm>
            <a:off x="12687300" y="13268325"/>
            <a:ext cx="9620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42416" r="11354" b="43834"/>
          <a:stretch>
            <a:fillRect/>
          </a:stretch>
        </p:blipFill>
        <p:spPr bwMode="auto">
          <a:xfrm>
            <a:off x="12903200" y="13484225"/>
            <a:ext cx="9620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42416" r="11354" b="43834"/>
          <a:stretch>
            <a:fillRect/>
          </a:stretch>
        </p:blipFill>
        <p:spPr bwMode="auto">
          <a:xfrm>
            <a:off x="13119100" y="13700125"/>
            <a:ext cx="9620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42416" r="11354" b="43834"/>
          <a:stretch>
            <a:fillRect/>
          </a:stretch>
        </p:blipFill>
        <p:spPr bwMode="auto">
          <a:xfrm>
            <a:off x="13335000" y="13916025"/>
            <a:ext cx="9620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19170" r="67183" b="56107"/>
          <a:stretch>
            <a:fillRect/>
          </a:stretch>
        </p:blipFill>
        <p:spPr bwMode="auto">
          <a:xfrm>
            <a:off x="66675" y="1458913"/>
            <a:ext cx="906145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ovéPole 1"/>
          <p:cNvSpPr txBox="1">
            <a:spLocks noChangeArrowheads="1"/>
          </p:cNvSpPr>
          <p:nvPr/>
        </p:nvSpPr>
        <p:spPr bwMode="auto">
          <a:xfrm>
            <a:off x="468313" y="6073775"/>
            <a:ext cx="244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i="1">
                <a:latin typeface="Tahoma" pitchFamily="34" charset="0"/>
              </a:rPr>
              <a:t>Zdroj: 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5165</TotalTime>
  <Words>765</Words>
  <Application>Microsoft Office PowerPoint</Application>
  <PresentationFormat>Předvádění na obrazovce (4:3)</PresentationFormat>
  <Paragraphs>104</Paragraphs>
  <Slides>20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Výchozí návrh</vt:lpstr>
      <vt:lpstr>Vývoj maloobchodního trhu s pohonnými hmotami   Jan Mikulec výkonný ředitel ČAPPO </vt:lpstr>
      <vt:lpstr>Složení vozového parku v ČR k 30. 9. 2016</vt:lpstr>
      <vt:lpstr>Stáří osobních automobilů</vt:lpstr>
      <vt:lpstr>Os. automobily – počet, proběh, emise</vt:lpstr>
      <vt:lpstr>Nové registrace OA dle paliva</vt:lpstr>
      <vt:lpstr>Struktura vozového parku v zemích EU</vt:lpstr>
      <vt:lpstr>Prognóza vývoje počtu aut v Německu (mil. ks)</vt:lpstr>
      <vt:lpstr>Prognóza vývoje počtu aut v Německu- ostatní (tis. ks)</vt:lpstr>
      <vt:lpstr>Vývoj počtu čerpacích stanic</vt:lpstr>
      <vt:lpstr>Čerpací stanice v ČR a okolních zemích</vt:lpstr>
      <vt:lpstr>Údaje o dodávkách BA a NM na trh v ČR (kt)</vt:lpstr>
      <vt:lpstr>Uhlovodíková paliva</vt:lpstr>
      <vt:lpstr>Trh 1996 a dnes</vt:lpstr>
      <vt:lpstr>Legislativa: zákon o PHM</vt:lpstr>
      <vt:lpstr>Legislativa: zákon o PHM II</vt:lpstr>
      <vt:lpstr>Legislativa: zákon o ochraně ovzduší</vt:lpstr>
      <vt:lpstr>Legislativa: zákon o ochraně ovzduší II</vt:lpstr>
      <vt:lpstr>Legislativa: zákon o SPD</vt:lpstr>
      <vt:lpstr>Legislativa: zákon o SPD II a další</vt:lpstr>
      <vt:lpstr>ČAPPO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zpřísnění legislativy na trh s pohonnými hmotami  Jan Mikulec výkonný ředitel ČAPPO</dc:title>
  <dc:creator>Jan Mikulec</dc:creator>
  <cp:lastModifiedBy>Jan Mikulec</cp:lastModifiedBy>
  <cp:revision>175</cp:revision>
  <cp:lastPrinted>2016-10-30T10:49:24Z</cp:lastPrinted>
  <dcterms:created xsi:type="dcterms:W3CDTF">2013-10-20T11:53:47Z</dcterms:created>
  <dcterms:modified xsi:type="dcterms:W3CDTF">2016-10-30T13:11:09Z</dcterms:modified>
</cp:coreProperties>
</file>