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275" r:id="rId10"/>
    <p:sldId id="313" r:id="rId11"/>
    <p:sldId id="279" r:id="rId12"/>
    <p:sldId id="334" r:id="rId13"/>
    <p:sldId id="318" r:id="rId14"/>
    <p:sldId id="337" r:id="rId15"/>
    <p:sldId id="338" r:id="rId16"/>
    <p:sldId id="336" r:id="rId17"/>
    <p:sldId id="267" r:id="rId18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">
          <p15:clr>
            <a:srgbClr val="A4A3A4"/>
          </p15:clr>
        </p15:guide>
        <p15:guide id="2" orient="horz" pos="3843">
          <p15:clr>
            <a:srgbClr val="A4A3A4"/>
          </p15:clr>
        </p15:guide>
        <p15:guide id="3" orient="horz" pos="3562">
          <p15:clr>
            <a:srgbClr val="A4A3A4"/>
          </p15:clr>
        </p15:guide>
        <p15:guide id="4" pos="5481">
          <p15:clr>
            <a:srgbClr val="A4A3A4"/>
          </p15:clr>
        </p15:guide>
        <p15:guide id="5" pos="280">
          <p15:clr>
            <a:srgbClr val="A4A3A4"/>
          </p15:clr>
        </p15:guide>
        <p15:guide id="6" pos="1746">
          <p15:clr>
            <a:srgbClr val="A4A3A4"/>
          </p15:clr>
        </p15:guide>
        <p15:guide id="7" pos="1462">
          <p15:clr>
            <a:srgbClr val="A4A3A4"/>
          </p15:clr>
        </p15:guide>
        <p15:guide id="8" pos="3207">
          <p15:clr>
            <a:srgbClr val="A4A3A4"/>
          </p15:clr>
        </p15:guide>
        <p15:guide id="9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5EA"/>
    <a:srgbClr val="004B8D"/>
    <a:srgbClr val="B9E0F7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02"/>
      </p:cViewPr>
      <p:guideLst>
        <p:guide orient="horz" pos="281"/>
        <p:guide orient="horz" pos="3843"/>
        <p:guide orient="horz" pos="3562"/>
        <p:guide pos="5481"/>
        <p:guide pos="280"/>
        <p:guide pos="1746"/>
        <p:guide pos="1462"/>
        <p:guide pos="3207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RU hs</c:v>
                </c:pt>
              </c:strCache>
            </c:strRef>
          </c:tx>
          <c:spPr>
            <a:ln w="5715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List1!$A$2:$A$8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0.2</c:v>
                </c:pt>
                <c:pt idx="1">
                  <c:v>-2.5</c:v>
                </c:pt>
                <c:pt idx="2">
                  <c:v>-1</c:v>
                </c:pt>
                <c:pt idx="3">
                  <c:v>-2.5</c:v>
                </c:pt>
                <c:pt idx="4">
                  <c:v>-5</c:v>
                </c:pt>
                <c:pt idx="5">
                  <c:v>-7.5</c:v>
                </c:pt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RU cr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List1!$A$2:$A$8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2.5</c:v>
                </c:pt>
                <c:pt idx="3">
                  <c:v>4</c:v>
                </c:pt>
                <c:pt idx="4">
                  <c:v>-4.5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BR hs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List1!$A$2:$A$8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List1!$D$2:$D$8</c:f>
              <c:numCache>
                <c:formatCode>General</c:formatCode>
                <c:ptCount val="7"/>
                <c:pt idx="0">
                  <c:v>-1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2.5</c:v>
                </c:pt>
                <c:pt idx="5">
                  <c:v>-6</c:v>
                </c:pt>
                <c:pt idx="6">
                  <c:v>0.5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BR cr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List1!$A$2:$A$8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List1!$E$2:$E$8</c:f>
              <c:numCache>
                <c:formatCode>General</c:formatCode>
                <c:ptCount val="7"/>
                <c:pt idx="0">
                  <c:v>8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2.5</c:v>
                </c:pt>
                <c:pt idx="5">
                  <c:v>0</c:v>
                </c:pt>
                <c:pt idx="6">
                  <c:v>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6360"/>
        <c:axId val="115807800"/>
      </c:lineChart>
      <c:catAx>
        <c:axId val="8906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807800"/>
        <c:crosses val="autoZero"/>
        <c:auto val="1"/>
        <c:lblAlgn val="ctr"/>
        <c:lblOffset val="100"/>
        <c:noMultiLvlLbl val="0"/>
      </c:catAx>
      <c:valAx>
        <c:axId val="115807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06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734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14.10.2015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14.10.2015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39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0" y="446088"/>
            <a:ext cx="82423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0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475"/>
            <a:ext cx="1699200" cy="79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4"/>
            <a:ext cx="4053600" cy="322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300" cy="46545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1112" y="446088"/>
            <a:ext cx="3609975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44500" y="446088"/>
            <a:ext cx="4203700" cy="52085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091113" y="876975"/>
            <a:ext cx="3609975" cy="4777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444500" y="1000085"/>
            <a:ext cx="8256588" cy="46545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44500" y="1800000"/>
            <a:ext cx="8242299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475"/>
            <a:ext cx="1699200" cy="79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4"/>
            <a:ext cx="4053600" cy="322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99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chemeClr val="bg1"/>
                </a:solidFill>
              </a:rPr>
              <a:t>Autor prezentace (upravit v  předloze)</a:t>
            </a:r>
          </a:p>
          <a:p>
            <a:r>
              <a:rPr lang="cs-CZ" sz="900" dirty="0" smtClean="0">
                <a:solidFill>
                  <a:schemeClr val="bg1"/>
                </a:solidFill>
              </a:rPr>
              <a:t>funkce autora (upravit v  předloze)</a:t>
            </a:r>
            <a:endParaRPr lang="cs-CZ" sz="9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chemeClr val="bg1"/>
                </a:solidFill>
              </a:rPr>
              <a:t>NADPIS PREZENTACE (upravit v  předloze)</a:t>
            </a:r>
            <a:endParaRPr lang="cs-CZ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0" y="446088"/>
            <a:ext cx="8242300" cy="1107996"/>
          </a:xfrm>
        </p:spPr>
        <p:txBody>
          <a:bodyPr/>
          <a:lstStyle/>
          <a:p>
            <a:r>
              <a:rPr lang="cs-CZ" sz="3600" dirty="0" smtClean="0"/>
              <a:t>Rafinérský průmyslu v ČR v kontextu regionální pozice 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PetrolSummit</a:t>
            </a:r>
            <a:r>
              <a:rPr lang="cs-CZ" dirty="0" smtClean="0"/>
              <a:t> 2015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2400" dirty="0" smtClean="0"/>
              <a:t>Praha, 22.10.2015</a:t>
            </a:r>
            <a:br>
              <a:rPr lang="cs-CZ" sz="2400" dirty="0" smtClean="0"/>
            </a:br>
            <a:r>
              <a:rPr lang="cs-CZ" dirty="0" smtClean="0"/>
              <a:t>Ing. Pavel Šenych</a:t>
            </a:r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30887"/>
          </a:xfrm>
        </p:spPr>
        <p:txBody>
          <a:bodyPr/>
          <a:lstStyle/>
          <a:p>
            <a:r>
              <a:rPr lang="cs-CZ" sz="2800" dirty="0" smtClean="0"/>
              <a:t>Situace v Evropě – majetkové a účelové změny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00087"/>
            <a:ext cx="6985000" cy="46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3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68768881"/>
              </p:ext>
            </p:extLst>
          </p:nvPr>
        </p:nvGraphicFramePr>
        <p:xfrm>
          <a:off x="444500" y="1266825"/>
          <a:ext cx="8256588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30887"/>
          </a:xfrm>
        </p:spPr>
        <p:txBody>
          <a:bodyPr/>
          <a:lstStyle/>
          <a:p>
            <a:r>
              <a:rPr lang="cs-CZ" sz="2800" dirty="0" smtClean="0"/>
              <a:t>Vývoj zpracovatelských marží  - druhý klíč k úspěchu </a:t>
            </a:r>
            <a:r>
              <a:rPr lang="cs-CZ" sz="1800" dirty="0" smtClean="0"/>
              <a:t>($/</a:t>
            </a:r>
            <a:r>
              <a:rPr lang="cs-CZ" sz="1800" dirty="0" err="1" smtClean="0"/>
              <a:t>bbl</a:t>
            </a:r>
            <a:r>
              <a:rPr lang="cs-CZ" sz="1800" dirty="0" smtClean="0"/>
              <a:t>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2540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Zpracovatelské marže 2013/2014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117643"/>
            <a:ext cx="8051799" cy="463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100" y="446088"/>
            <a:ext cx="8027988" cy="430887"/>
          </a:xfrm>
        </p:spPr>
        <p:txBody>
          <a:bodyPr/>
          <a:lstStyle/>
          <a:p>
            <a:r>
              <a:rPr lang="cs-CZ" dirty="0" smtClean="0"/>
              <a:t>Využití kapacity evropských rafinerií- třetí klíč přežití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705475" y="876975"/>
            <a:ext cx="2995613" cy="47777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Za roky 1991 – 2011</a:t>
            </a:r>
          </a:p>
          <a:p>
            <a:pPr marL="0" indent="0">
              <a:buNone/>
            </a:pPr>
            <a:r>
              <a:rPr lang="cs-CZ" dirty="0" smtClean="0"/>
              <a:t>(pro 2014  odhad 77 %</a:t>
            </a:r>
            <a:br>
              <a:rPr lang="cs-CZ" dirty="0" smtClean="0"/>
            </a:br>
            <a:r>
              <a:rPr lang="cs-CZ" dirty="0" smtClean="0"/>
              <a:t>pro 2016  pak 75% 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    Volná kapacita </a:t>
            </a:r>
          </a:p>
          <a:p>
            <a:r>
              <a:rPr lang="cs-CZ" dirty="0" smtClean="0"/>
              <a:t>        Utilizace</a:t>
            </a:r>
          </a:p>
          <a:p>
            <a:r>
              <a:rPr lang="cs-CZ" dirty="0" smtClean="0"/>
              <a:t>        Zpracování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1050" dirty="0" smtClean="0"/>
              <a:t>Zdroj BP </a:t>
            </a:r>
            <a:r>
              <a:rPr lang="cs-CZ" sz="1050" dirty="0" err="1" smtClean="0"/>
              <a:t>stat</a:t>
            </a:r>
            <a:r>
              <a:rPr lang="cs-CZ" sz="1050" dirty="0" smtClean="0"/>
              <a:t>. 2012</a:t>
            </a:r>
            <a:endParaRPr lang="cs-CZ" sz="105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867425"/>
            <a:ext cx="4203700" cy="379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81550" y="168328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100%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10240" y="531269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62,5%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36691" y="420635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75%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36691" y="296810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87,5%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8125" y="1682759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800 mil tun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38125" y="296810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700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8125" y="420635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600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38125" y="543581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500</a:t>
            </a:r>
            <a:endParaRPr lang="cs-CZ" dirty="0"/>
          </a:p>
        </p:txBody>
      </p:sp>
      <p:sp>
        <p:nvSpPr>
          <p:cNvPr id="15" name="Ovál 14"/>
          <p:cNvSpPr/>
          <p:nvPr/>
        </p:nvSpPr>
        <p:spPr>
          <a:xfrm>
            <a:off x="6124575" y="3253561"/>
            <a:ext cx="171450" cy="16775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6143625" y="3924300"/>
            <a:ext cx="15240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6084570" y="3581400"/>
            <a:ext cx="346710" cy="1846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910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Limitující faktor – legislativa EU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Směrnice 98/70/ES  jako </a:t>
            </a:r>
            <a:r>
              <a:rPr lang="cs-CZ" dirty="0" smtClean="0"/>
              <a:t>2009/30/ES - FQD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Směrnice </a:t>
            </a:r>
            <a:r>
              <a:rPr lang="cs-CZ" dirty="0" smtClean="0"/>
              <a:t>2009/28/ES - RED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Směrnice </a:t>
            </a:r>
            <a:r>
              <a:rPr lang="cs-CZ" dirty="0" smtClean="0"/>
              <a:t>2014/94/ES – alternativní infrastruktura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REACH</a:t>
            </a:r>
          </a:p>
          <a:p>
            <a:pPr marL="0" indent="0">
              <a:buNone/>
            </a:pPr>
            <a:r>
              <a:rPr lang="cs-CZ" dirty="0" smtClean="0"/>
              <a:t>EU-ETS </a:t>
            </a:r>
            <a:r>
              <a:rPr lang="cs-CZ" dirty="0" err="1" smtClean="0"/>
              <a:t>emission</a:t>
            </a:r>
            <a:r>
              <a:rPr lang="cs-CZ" dirty="0" smtClean="0"/>
              <a:t> </a:t>
            </a:r>
            <a:r>
              <a:rPr lang="cs-CZ" dirty="0" err="1" smtClean="0"/>
              <a:t>trading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BAT BREF- REF</a:t>
            </a:r>
            <a:br>
              <a:rPr lang="cs-CZ" dirty="0" smtClean="0"/>
            </a:br>
            <a:r>
              <a:rPr lang="cs-CZ" dirty="0" smtClean="0"/>
              <a:t>BAT BREF -UPSTR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58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také ještě……….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720725" lvl="2" indent="0">
              <a:buNone/>
            </a:pPr>
            <a:r>
              <a:rPr lang="en-GB" dirty="0" smtClean="0"/>
              <a:t>Energy </a:t>
            </a:r>
            <a:r>
              <a:rPr lang="en-GB" dirty="0"/>
              <a:t>Taxation Directive (ETD</a:t>
            </a:r>
            <a:r>
              <a:rPr lang="en-GB" dirty="0" smtClean="0"/>
              <a:t>);</a:t>
            </a:r>
            <a:r>
              <a:rPr lang="cs-CZ" dirty="0" smtClean="0"/>
              <a:t>  	</a:t>
            </a:r>
            <a:r>
              <a:rPr lang="cs-CZ" dirty="0" smtClean="0">
                <a:solidFill>
                  <a:srgbClr val="FF0000"/>
                </a:solidFill>
              </a:rPr>
              <a:t>2003/96/ES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0">
              <a:buNone/>
            </a:pPr>
            <a:r>
              <a:rPr lang="en-GB" dirty="0" smtClean="0"/>
              <a:t>Directive </a:t>
            </a:r>
            <a:r>
              <a:rPr lang="en-GB" dirty="0"/>
              <a:t>on Clean and Energy Efficient Vehicles (DCEEV</a:t>
            </a:r>
            <a:r>
              <a:rPr lang="en-GB" dirty="0" smtClean="0"/>
              <a:t>);</a:t>
            </a:r>
            <a:endParaRPr lang="cs-CZ" dirty="0" smtClean="0"/>
          </a:p>
          <a:p>
            <a:pPr marL="720725" lvl="2" indent="0">
              <a:buNone/>
            </a:pPr>
            <a:r>
              <a:rPr lang="en-GB" dirty="0" smtClean="0"/>
              <a:t>Integrated </a:t>
            </a:r>
            <a:r>
              <a:rPr lang="en-GB" dirty="0"/>
              <a:t>Pollution Prevention and Control Directive </a:t>
            </a:r>
            <a:r>
              <a:rPr lang="cs-CZ" dirty="0" smtClean="0"/>
              <a:t>							</a:t>
            </a:r>
            <a:r>
              <a:rPr lang="en-GB" dirty="0" smtClean="0">
                <a:solidFill>
                  <a:srgbClr val="FF0000"/>
                </a:solidFill>
              </a:rPr>
              <a:t>2008/1</a:t>
            </a:r>
            <a:r>
              <a:rPr lang="cs-CZ" dirty="0" smtClean="0">
                <a:solidFill>
                  <a:srgbClr val="FF0000"/>
                </a:solidFill>
              </a:rPr>
              <a:t>/ES</a:t>
            </a:r>
          </a:p>
          <a:p>
            <a:pPr marL="720725" lvl="2" indent="0">
              <a:buNone/>
            </a:pPr>
            <a:r>
              <a:rPr lang="en-GB" dirty="0"/>
              <a:t>Large Combustion Plants Directive </a:t>
            </a:r>
            <a:r>
              <a:rPr lang="cs-CZ" dirty="0" smtClean="0"/>
              <a:t>	</a:t>
            </a:r>
            <a:r>
              <a:rPr lang="en-GB" dirty="0" smtClean="0">
                <a:solidFill>
                  <a:srgbClr val="FF0000"/>
                </a:solidFill>
              </a:rPr>
              <a:t>2001/80</a:t>
            </a:r>
            <a:r>
              <a:rPr lang="cs-CZ" dirty="0" smtClean="0">
                <a:solidFill>
                  <a:srgbClr val="FF0000"/>
                </a:solidFill>
              </a:rPr>
              <a:t>/ES 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0">
              <a:buNone/>
            </a:pPr>
            <a:r>
              <a:rPr lang="en-GB" dirty="0" smtClean="0"/>
              <a:t>Industrial </a:t>
            </a:r>
            <a:r>
              <a:rPr lang="en-GB" dirty="0"/>
              <a:t>Emissions Directive (IED</a:t>
            </a:r>
            <a:r>
              <a:rPr lang="en-GB" dirty="0" smtClean="0"/>
              <a:t>);</a:t>
            </a:r>
            <a:r>
              <a:rPr lang="cs-CZ" dirty="0" smtClean="0"/>
              <a:t>  	</a:t>
            </a:r>
            <a:r>
              <a:rPr lang="cs-CZ" dirty="0" smtClean="0">
                <a:solidFill>
                  <a:srgbClr val="FF0000"/>
                </a:solidFill>
              </a:rPr>
              <a:t>2010/75/ES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0">
              <a:buNone/>
            </a:pPr>
            <a:r>
              <a:rPr lang="en-GB" dirty="0" smtClean="0"/>
              <a:t>Strategic </a:t>
            </a:r>
            <a:r>
              <a:rPr lang="en-GB" dirty="0"/>
              <a:t>Oil Stocks Directive (SOSD</a:t>
            </a:r>
            <a:r>
              <a:rPr lang="en-GB" dirty="0" smtClean="0"/>
              <a:t>);</a:t>
            </a:r>
            <a:r>
              <a:rPr lang="cs-CZ" dirty="0" smtClean="0"/>
              <a:t> 	</a:t>
            </a:r>
            <a:r>
              <a:rPr lang="cs-CZ" dirty="0" smtClean="0">
                <a:solidFill>
                  <a:srgbClr val="FF0000"/>
                </a:solidFill>
              </a:rPr>
              <a:t>2009/119/ES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0">
              <a:buNone/>
            </a:pPr>
            <a:r>
              <a:rPr lang="en-GB" dirty="0" smtClean="0"/>
              <a:t>Marine </a:t>
            </a:r>
            <a:r>
              <a:rPr lang="en-GB" dirty="0"/>
              <a:t>Fuels Directive (MFD</a:t>
            </a:r>
            <a:r>
              <a:rPr lang="en-GB" dirty="0" smtClean="0"/>
              <a:t>);</a:t>
            </a:r>
            <a:r>
              <a:rPr lang="cs-CZ" dirty="0" smtClean="0"/>
              <a:t>        	</a:t>
            </a:r>
            <a:r>
              <a:rPr lang="cs-CZ" dirty="0" smtClean="0">
                <a:solidFill>
                  <a:srgbClr val="FF0000"/>
                </a:solidFill>
              </a:rPr>
              <a:t>2012/33/ES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0">
              <a:buNone/>
            </a:pPr>
            <a:r>
              <a:rPr lang="en-GB" dirty="0" smtClean="0"/>
              <a:t>Energy </a:t>
            </a:r>
            <a:r>
              <a:rPr lang="en-GB" dirty="0"/>
              <a:t>Efficiency Directive (EED); </a:t>
            </a:r>
            <a:r>
              <a:rPr lang="cs-CZ" dirty="0" smtClean="0"/>
              <a:t>	</a:t>
            </a:r>
            <a:r>
              <a:rPr lang="cs-CZ" dirty="0" smtClean="0">
                <a:solidFill>
                  <a:srgbClr val="FF0000"/>
                </a:solidFill>
              </a:rPr>
              <a:t>2012/27/ES</a:t>
            </a:r>
            <a:endParaRPr lang="cs-CZ" dirty="0">
              <a:solidFill>
                <a:srgbClr val="FF0000"/>
              </a:solidFill>
            </a:endParaRPr>
          </a:p>
          <a:p>
            <a:pPr marL="720725" lvl="2" indent="0">
              <a:buNone/>
            </a:pPr>
            <a:r>
              <a:rPr lang="en-GB" dirty="0" smtClean="0"/>
              <a:t>Air </a:t>
            </a:r>
            <a:r>
              <a:rPr lang="en-GB" dirty="0"/>
              <a:t>Quality Directive (AQD</a:t>
            </a:r>
            <a:r>
              <a:rPr lang="en-GB" dirty="0" smtClean="0"/>
              <a:t>)</a:t>
            </a:r>
            <a:r>
              <a:rPr lang="cs-CZ" dirty="0" smtClean="0"/>
              <a:t>		</a:t>
            </a:r>
            <a:r>
              <a:rPr lang="cs-CZ" dirty="0" smtClean="0">
                <a:solidFill>
                  <a:srgbClr val="FF0000"/>
                </a:solidFill>
              </a:rPr>
              <a:t>2008/50/ES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4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r>
              <a:rPr lang="cs-CZ" sz="3200" dirty="0" smtClean="0"/>
              <a:t>jinak</a:t>
            </a:r>
            <a:r>
              <a:rPr lang="cs-CZ" dirty="0" smtClean="0"/>
              <a:t>….</a:t>
            </a:r>
            <a:endParaRPr lang="cs-CZ" dirty="0"/>
          </a:p>
        </p:txBody>
      </p:sp>
      <p:pic>
        <p:nvPicPr>
          <p:cNvPr id="1026" name="Picture 2" descr="D:\Obrázky\i-veteran-cz-409904-MHsd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0"/>
            <a:ext cx="2200275" cy="33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Obrázky\lednicka-na-k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18" y="3917950"/>
            <a:ext cx="2872357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Obrázky\i-veteran-cz-412094-GDqh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3" y="992815"/>
            <a:ext cx="2277987" cy="19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Obrázky\vozeni-se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10" y="69959"/>
            <a:ext cx="3076764" cy="190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Obrázky\kambod-sk-silnic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3381376"/>
            <a:ext cx="4086225" cy="25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Obrázky\konetraba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00" y="2076451"/>
            <a:ext cx="3857900" cy="212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53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pohledy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cs-CZ" sz="3200" dirty="0" smtClean="0"/>
              <a:t>Zdrojové kapacity ropy – logistika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Zpracovatelské vybavení – komplexita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Tržní prostředí </a:t>
            </a:r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Logistika – systémy ropovodů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4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00086"/>
            <a:ext cx="8242300" cy="4654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Zásobovací cesty k rafinériím regionu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err="1" smtClean="0"/>
              <a:t>Plock</a:t>
            </a:r>
            <a:r>
              <a:rPr lang="cs-CZ" sz="2000" dirty="0" smtClean="0"/>
              <a:t>		</a:t>
            </a:r>
            <a:r>
              <a:rPr lang="cs-CZ" sz="2000" dirty="0" smtClean="0">
                <a:solidFill>
                  <a:srgbClr val="FF0000"/>
                </a:solidFill>
              </a:rPr>
              <a:t>Družba</a:t>
            </a:r>
            <a:r>
              <a:rPr lang="cs-CZ" sz="2000" dirty="0" smtClean="0"/>
              <a:t>			</a:t>
            </a:r>
            <a:r>
              <a:rPr lang="cs-CZ" sz="2000" dirty="0" err="1" smtClean="0"/>
              <a:t>Neustadt</a:t>
            </a:r>
            <a:r>
              <a:rPr lang="cs-CZ" sz="2000" dirty="0" smtClean="0"/>
              <a:t>	</a:t>
            </a:r>
            <a:r>
              <a:rPr lang="cs-CZ" sz="2000" dirty="0" smtClean="0">
                <a:solidFill>
                  <a:srgbClr val="00B050"/>
                </a:solidFill>
              </a:rPr>
              <a:t>TAL</a:t>
            </a:r>
          </a:p>
          <a:p>
            <a:pPr>
              <a:buNone/>
            </a:pPr>
            <a:r>
              <a:rPr lang="cs-CZ" sz="2000" dirty="0" err="1" smtClean="0"/>
              <a:t>Karlsruhe</a:t>
            </a:r>
            <a:r>
              <a:rPr lang="cs-CZ" sz="2000" dirty="0" smtClean="0"/>
              <a:t>	</a:t>
            </a:r>
            <a:r>
              <a:rPr lang="cs-CZ" sz="2000" dirty="0" smtClean="0">
                <a:solidFill>
                  <a:srgbClr val="00B050"/>
                </a:solidFill>
              </a:rPr>
              <a:t>TAL</a:t>
            </a:r>
            <a:r>
              <a:rPr lang="cs-CZ" sz="2000" dirty="0" smtClean="0"/>
              <a:t>			Rijeka		</a:t>
            </a:r>
            <a:r>
              <a:rPr lang="cs-CZ" sz="2000" dirty="0" err="1" smtClean="0">
                <a:solidFill>
                  <a:srgbClr val="FFC000"/>
                </a:solidFill>
              </a:rPr>
              <a:t>Adria</a:t>
            </a:r>
            <a:endParaRPr lang="cs-CZ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cs-CZ" sz="2000" dirty="0" err="1" smtClean="0"/>
              <a:t>Schwedt</a:t>
            </a:r>
            <a:r>
              <a:rPr lang="cs-CZ" sz="2000" dirty="0" smtClean="0"/>
              <a:t>		</a:t>
            </a:r>
            <a:r>
              <a:rPr lang="cs-CZ" sz="2000" dirty="0" smtClean="0">
                <a:solidFill>
                  <a:srgbClr val="FF0000"/>
                </a:solidFill>
              </a:rPr>
              <a:t>Družba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rgbClr val="13B5EA"/>
                </a:solidFill>
              </a:rPr>
              <a:t>(</a:t>
            </a:r>
            <a:r>
              <a:rPr lang="cs-CZ" sz="2000" dirty="0" err="1" smtClean="0">
                <a:solidFill>
                  <a:srgbClr val="13B5EA"/>
                </a:solidFill>
              </a:rPr>
              <a:t>Rostok</a:t>
            </a:r>
            <a:r>
              <a:rPr lang="cs-CZ" sz="2000" dirty="0" smtClean="0">
                <a:solidFill>
                  <a:srgbClr val="13B5EA"/>
                </a:solidFill>
              </a:rPr>
              <a:t>)</a:t>
            </a:r>
            <a:r>
              <a:rPr lang="cs-CZ" sz="2000" dirty="0" smtClean="0"/>
              <a:t>		</a:t>
            </a:r>
            <a:r>
              <a:rPr lang="cs-CZ" sz="2000" dirty="0" err="1" smtClean="0"/>
              <a:t>Burghausen</a:t>
            </a:r>
            <a:r>
              <a:rPr lang="cs-CZ" sz="2000" dirty="0" smtClean="0"/>
              <a:t>	</a:t>
            </a:r>
            <a:r>
              <a:rPr lang="cs-CZ" sz="2000" dirty="0" smtClean="0">
                <a:solidFill>
                  <a:srgbClr val="00B050"/>
                </a:solidFill>
              </a:rPr>
              <a:t>TAL</a:t>
            </a:r>
          </a:p>
          <a:p>
            <a:pPr>
              <a:buNone/>
            </a:pPr>
            <a:r>
              <a:rPr lang="cs-CZ" sz="2000" dirty="0" err="1" smtClean="0"/>
              <a:t>Leuna</a:t>
            </a:r>
            <a:r>
              <a:rPr lang="cs-CZ" sz="2000" dirty="0" smtClean="0"/>
              <a:t>		</a:t>
            </a:r>
            <a:r>
              <a:rPr lang="cs-CZ" sz="2000" dirty="0" smtClean="0">
                <a:solidFill>
                  <a:srgbClr val="FF0000"/>
                </a:solidFill>
              </a:rPr>
              <a:t>Družba</a:t>
            </a:r>
            <a:r>
              <a:rPr lang="cs-CZ" sz="2000" dirty="0" smtClean="0"/>
              <a:t>			</a:t>
            </a:r>
            <a:r>
              <a:rPr lang="cs-CZ" sz="2000" b="1" dirty="0" smtClean="0"/>
              <a:t>Kralupy</a:t>
            </a:r>
            <a:r>
              <a:rPr lang="cs-CZ" sz="2000" dirty="0" smtClean="0"/>
              <a:t>		</a:t>
            </a:r>
            <a:r>
              <a:rPr lang="cs-CZ" sz="2000" dirty="0" smtClean="0">
                <a:solidFill>
                  <a:srgbClr val="00B050"/>
                </a:solidFill>
              </a:rPr>
              <a:t>TAL</a:t>
            </a:r>
          </a:p>
          <a:p>
            <a:pPr>
              <a:buNone/>
            </a:pPr>
            <a:r>
              <a:rPr lang="cs-CZ" sz="2000" dirty="0" err="1" smtClean="0"/>
              <a:t>Gdansk</a:t>
            </a:r>
            <a:r>
              <a:rPr lang="cs-CZ" sz="2000" dirty="0" smtClean="0"/>
              <a:t>		</a:t>
            </a:r>
            <a:r>
              <a:rPr lang="cs-CZ" sz="2000" dirty="0" smtClean="0">
                <a:solidFill>
                  <a:srgbClr val="FF0000"/>
                </a:solidFill>
              </a:rPr>
              <a:t>Družba </a:t>
            </a:r>
            <a:r>
              <a:rPr lang="cs-CZ" sz="2000" dirty="0" smtClean="0">
                <a:solidFill>
                  <a:srgbClr val="13B5EA"/>
                </a:solidFill>
              </a:rPr>
              <a:t>(</a:t>
            </a:r>
            <a:r>
              <a:rPr lang="cs-CZ" sz="2000" dirty="0" err="1" smtClean="0">
                <a:solidFill>
                  <a:srgbClr val="13B5EA"/>
                </a:solidFill>
              </a:rPr>
              <a:t>Gdansk</a:t>
            </a:r>
            <a:r>
              <a:rPr lang="cs-CZ" sz="2000" dirty="0" smtClean="0">
                <a:solidFill>
                  <a:srgbClr val="13B5EA"/>
                </a:solidFill>
              </a:rPr>
              <a:t>)</a:t>
            </a:r>
            <a:r>
              <a:rPr lang="cs-CZ" sz="2000" dirty="0" smtClean="0"/>
              <a:t>		</a:t>
            </a:r>
            <a:r>
              <a:rPr lang="cs-CZ" sz="2000" dirty="0" err="1" smtClean="0"/>
              <a:t>Sisak</a:t>
            </a:r>
            <a:r>
              <a:rPr lang="cs-CZ" sz="2000" dirty="0" smtClean="0"/>
              <a:t>		</a:t>
            </a:r>
            <a:r>
              <a:rPr lang="cs-CZ" sz="2000" dirty="0" err="1" smtClean="0">
                <a:solidFill>
                  <a:srgbClr val="FFC000"/>
                </a:solidFill>
              </a:rPr>
              <a:t>Adria</a:t>
            </a:r>
            <a:endParaRPr lang="cs-CZ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cs-CZ" sz="2000" dirty="0" err="1" smtClean="0"/>
              <a:t>Schwechat</a:t>
            </a:r>
            <a:r>
              <a:rPr lang="cs-CZ" sz="2000" dirty="0" smtClean="0"/>
              <a:t>	</a:t>
            </a:r>
            <a:r>
              <a:rPr lang="cs-CZ" sz="2000" dirty="0" smtClean="0">
                <a:solidFill>
                  <a:srgbClr val="00B050"/>
                </a:solidFill>
              </a:rPr>
              <a:t>TAL</a:t>
            </a:r>
          </a:p>
          <a:p>
            <a:pPr>
              <a:buNone/>
            </a:pPr>
            <a:r>
              <a:rPr lang="cs-CZ" sz="2000" dirty="0" err="1" smtClean="0"/>
              <a:t>Szazhalombatta</a:t>
            </a:r>
            <a:r>
              <a:rPr lang="cs-CZ" sz="2000" dirty="0" smtClean="0"/>
              <a:t>	</a:t>
            </a:r>
            <a:r>
              <a:rPr lang="cs-CZ" sz="2000" dirty="0" smtClean="0">
                <a:solidFill>
                  <a:srgbClr val="FF0000"/>
                </a:solidFill>
              </a:rPr>
              <a:t>Družba+</a:t>
            </a:r>
            <a:r>
              <a:rPr lang="cs-CZ" sz="2000" dirty="0" err="1" smtClean="0">
                <a:solidFill>
                  <a:srgbClr val="FFC000"/>
                </a:solidFill>
              </a:rPr>
              <a:t>Adria</a:t>
            </a:r>
            <a:endParaRPr lang="cs-CZ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cs-CZ" sz="2000" dirty="0" err="1" smtClean="0"/>
              <a:t>Vohburg</a:t>
            </a:r>
            <a:r>
              <a:rPr lang="cs-CZ" sz="2000" dirty="0" smtClean="0"/>
              <a:t>		</a:t>
            </a:r>
            <a:r>
              <a:rPr lang="cs-CZ" sz="2000" dirty="0" smtClean="0">
                <a:solidFill>
                  <a:srgbClr val="00B050"/>
                </a:solidFill>
              </a:rPr>
              <a:t>TAL</a:t>
            </a:r>
          </a:p>
          <a:p>
            <a:pPr>
              <a:buNone/>
            </a:pPr>
            <a:r>
              <a:rPr lang="cs-CZ" sz="2000" b="1" dirty="0" smtClean="0"/>
              <a:t>Litvínov</a:t>
            </a:r>
            <a:r>
              <a:rPr lang="cs-CZ" sz="2000" dirty="0" smtClean="0"/>
              <a:t>		</a:t>
            </a:r>
            <a:r>
              <a:rPr lang="cs-CZ" sz="2000" dirty="0" smtClean="0">
                <a:solidFill>
                  <a:srgbClr val="FF0000"/>
                </a:solidFill>
              </a:rPr>
              <a:t>Družba+</a:t>
            </a:r>
            <a:r>
              <a:rPr lang="cs-CZ" sz="2000" dirty="0" smtClean="0">
                <a:solidFill>
                  <a:srgbClr val="00B050"/>
                </a:solidFill>
              </a:rPr>
              <a:t>TAL</a:t>
            </a:r>
          </a:p>
          <a:p>
            <a:pPr>
              <a:buNone/>
            </a:pPr>
            <a:r>
              <a:rPr lang="cs-CZ" sz="2000" dirty="0" smtClean="0"/>
              <a:t>Bratislava	</a:t>
            </a:r>
            <a:r>
              <a:rPr lang="cs-CZ" sz="2000" dirty="0" smtClean="0">
                <a:solidFill>
                  <a:srgbClr val="FF0000"/>
                </a:solidFill>
              </a:rPr>
              <a:t>Družba </a:t>
            </a:r>
            <a:r>
              <a:rPr lang="cs-CZ" sz="2000" dirty="0" smtClean="0">
                <a:solidFill>
                  <a:srgbClr val="FFC000"/>
                </a:solidFill>
              </a:rPr>
              <a:t>(</a:t>
            </a:r>
            <a:r>
              <a:rPr lang="cs-CZ" sz="2000" dirty="0" err="1" smtClean="0">
                <a:solidFill>
                  <a:srgbClr val="FFC000"/>
                </a:solidFill>
              </a:rPr>
              <a:t>Adria</a:t>
            </a:r>
            <a:r>
              <a:rPr lang="cs-CZ" sz="2000" dirty="0" smtClean="0">
                <a:solidFill>
                  <a:srgbClr val="FFC000"/>
                </a:solidFill>
              </a:rPr>
              <a:t>)</a:t>
            </a:r>
          </a:p>
          <a:p>
            <a:pPr>
              <a:buNone/>
            </a:pPr>
            <a:r>
              <a:rPr lang="cs-CZ" sz="2000" dirty="0" smtClean="0"/>
              <a:t>Ingolstadt	</a:t>
            </a:r>
            <a:r>
              <a:rPr lang="cs-CZ" sz="2000" dirty="0" smtClean="0">
                <a:solidFill>
                  <a:srgbClr val="00B050"/>
                </a:solidFill>
              </a:rPr>
              <a:t>TAL</a:t>
            </a:r>
          </a:p>
          <a:p>
            <a:pPr>
              <a:buNone/>
            </a:pPr>
            <a:endParaRPr lang="cs-CZ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Zpracovatelská kapacita rafinerií v </a:t>
            </a:r>
            <a:r>
              <a:rPr lang="cs-CZ" dirty="0" err="1" smtClean="0"/>
              <a:t>Mbpd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444500" y="1000086"/>
            <a:ext cx="8394700" cy="4654589"/>
          </a:xfrm>
          <a:prstGeom prst="rect">
            <a:avLst/>
          </a:prstGeom>
        </p:spPr>
        <p:txBody>
          <a:bodyPr vert="horz" lIns="0" tIns="360000" rIns="0" bIns="0" rtlCol="0">
            <a:normAutofit lnSpcReduction="10000"/>
          </a:bodyPr>
          <a:lstStyle/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Plock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0,36			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Neustadt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0,09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Karlsruhe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0,32			Rijeka		0,09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Schwedt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0,24			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Burghausen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0,08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Leuna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0,24			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Kralupy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0,07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Gdansk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0,21			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Sisak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0,06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Schwechat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0,19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Szazhalombatta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0,17			SRN		1,12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Vohburg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0,12			PL		0,57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Litvínov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0,12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AUT		0,27	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Bratislava	0,12			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0,19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Ingolstadt	0,11			HU		0,17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 smtClean="0">
                <a:solidFill>
                  <a:schemeClr val="tx2"/>
                </a:solidFill>
              </a:rPr>
              <a:t>						SK		0,12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Komplexita – první klíč k úspěchu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7" y="1000085"/>
            <a:ext cx="8750528" cy="4654589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" name="Šestiúhelník 4"/>
          <p:cNvSpPr/>
          <p:nvPr/>
        </p:nvSpPr>
        <p:spPr>
          <a:xfrm>
            <a:off x="3892988" y="2824681"/>
            <a:ext cx="135803" cy="15390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Tržní prostředí – benzíny (a </a:t>
            </a:r>
            <a:r>
              <a:rPr lang="cs-CZ" dirty="0" err="1" smtClean="0"/>
              <a:t>virgin</a:t>
            </a:r>
            <a:r>
              <a:rPr lang="cs-CZ" dirty="0" smtClean="0"/>
              <a:t> nafta)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087"/>
            <a:ext cx="8753475" cy="51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estiúhelník 4"/>
          <p:cNvSpPr/>
          <p:nvPr/>
        </p:nvSpPr>
        <p:spPr>
          <a:xfrm>
            <a:off x="2630029" y="3381701"/>
            <a:ext cx="135803" cy="15390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Tržní prostředí – diesel/střední destiláty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" y="1000086"/>
            <a:ext cx="9058275" cy="485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estiúhelník 4"/>
          <p:cNvSpPr/>
          <p:nvPr/>
        </p:nvSpPr>
        <p:spPr>
          <a:xfrm>
            <a:off x="4137430" y="3142015"/>
            <a:ext cx="135803" cy="153909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92443"/>
          </a:xfrm>
        </p:spPr>
        <p:txBody>
          <a:bodyPr/>
          <a:lstStyle/>
          <a:p>
            <a:r>
              <a:rPr lang="cs-CZ" sz="3200" dirty="0" smtClean="0"/>
              <a:t>Vývoj rafinérského průmyslu v EU 2008 - 2014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500" y="938531"/>
            <a:ext cx="8242300" cy="501459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Snížení zpracovatelské kapacity z ekonomických důvodů. Uzavřeno 16 rafinerií, ztráta 10 tis. pracovních míst a 40 tis. nepřímo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285999"/>
            <a:ext cx="61722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7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modrá A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A</Template>
  <TotalTime>946</TotalTime>
  <Words>183</Words>
  <Application>Microsoft Office PowerPoint</Application>
  <PresentationFormat>Předvádění na obrazovce (4:3)</PresentationFormat>
  <Paragraphs>89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Prezentace modrá A</vt:lpstr>
      <vt:lpstr>Rafinérský průmyslu v ČR v kontextu regionální pozice </vt:lpstr>
      <vt:lpstr>Tři pohledy</vt:lpstr>
      <vt:lpstr>Logistika – systémy ropovodů</vt:lpstr>
      <vt:lpstr>Zásobovací cesty k rafinériím regionu</vt:lpstr>
      <vt:lpstr>Zpracovatelská kapacita rafinerií v Mbpd</vt:lpstr>
      <vt:lpstr>Komplexita – první klíč k úspěchu</vt:lpstr>
      <vt:lpstr>Tržní prostředí – benzíny (a virgin nafta)</vt:lpstr>
      <vt:lpstr>Tržní prostředí – diesel/střední destiláty</vt:lpstr>
      <vt:lpstr>Vývoj rafinérského průmyslu v EU 2008 - 2014</vt:lpstr>
      <vt:lpstr>Situace v Evropě – majetkové a účelové změny</vt:lpstr>
      <vt:lpstr>Vývoj zpracovatelských marží  - druhý klíč k úspěchu ($/bbl)</vt:lpstr>
      <vt:lpstr>Zpracovatelské marže 2013/2014</vt:lpstr>
      <vt:lpstr>Využití kapacity evropských rafinerií- třetí klíč přežití</vt:lpstr>
      <vt:lpstr>Limitující faktor – legislativa EU</vt:lpstr>
      <vt:lpstr>A také ještě……….</vt:lpstr>
      <vt:lpstr>…jinak….</vt:lpstr>
      <vt:lpstr>Děkuji za pozornost</vt:lpstr>
    </vt:vector>
  </TitlesOfParts>
  <Company>Ministerstvo průmyslu a obchodu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Situace v ropném průmyslu v EU</dc:title>
  <dc:creator>Šenych Pavel</dc:creator>
  <cp:lastModifiedBy>Šenych Pavel</cp:lastModifiedBy>
  <cp:revision>192</cp:revision>
  <dcterms:created xsi:type="dcterms:W3CDTF">2014-02-12T12:01:07Z</dcterms:created>
  <dcterms:modified xsi:type="dcterms:W3CDTF">2015-10-14T07:17:30Z</dcterms:modified>
</cp:coreProperties>
</file>