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01" r:id="rId2"/>
    <p:sldId id="500" r:id="rId3"/>
    <p:sldId id="502" r:id="rId4"/>
    <p:sldId id="511" r:id="rId5"/>
    <p:sldId id="512" r:id="rId6"/>
    <p:sldId id="515" r:id="rId7"/>
    <p:sldId id="513" r:id="rId8"/>
    <p:sldId id="516" r:id="rId9"/>
    <p:sldId id="514" r:id="rId10"/>
    <p:sldId id="517" r:id="rId11"/>
    <p:sldId id="507" r:id="rId12"/>
    <p:sldId id="505" r:id="rId13"/>
    <p:sldId id="490" r:id="rId14"/>
    <p:sldId id="491" r:id="rId1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A63"/>
    <a:srgbClr val="0000FF"/>
    <a:srgbClr val="367650"/>
    <a:srgbClr val="000000"/>
    <a:srgbClr val="2D6142"/>
    <a:srgbClr val="FF0000"/>
    <a:srgbClr val="254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719" autoAdjust="0"/>
  </p:normalViewPr>
  <p:slideViewPr>
    <p:cSldViewPr>
      <p:cViewPr>
        <p:scale>
          <a:sx n="100" d="100"/>
          <a:sy n="100" d="100"/>
        </p:scale>
        <p:origin x="-186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EAB606-650D-4E39-A210-CFE1919E45B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17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648213-2BF5-42A9-9017-A325C982660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676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95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7F11-D530-4B82-9AF4-73001631DE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5B97-3C42-4229-86BF-5D2A125B9E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66C7-9425-4FA0-9977-63922FA533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8294-43C3-4029-9560-5699874FAE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198C-89B8-47B2-B75B-7EF41C83C0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F96B-A276-4EF0-A380-79AAC9F58B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55E3-C2E3-4AB6-9778-1750A5CD92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74959-96BD-44F3-97AE-6FE107306B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78C2-E325-4AF9-B848-95E84AAB86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750C1-0C95-46B2-9745-0DC882C106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1CD9E-8F0C-49F7-A4EE-7C63587738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9113" y="274638"/>
            <a:ext cx="5627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0851E48-F625-4246-81FE-46284522EEA7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55303" name="Group 7"/>
          <p:cNvGrpSpPr>
            <a:grpSpLocks/>
          </p:cNvGrpSpPr>
          <p:nvPr userDrawn="1"/>
        </p:nvGrpSpPr>
        <p:grpSpPr bwMode="auto">
          <a:xfrm>
            <a:off x="0" y="0"/>
            <a:ext cx="222250" cy="6858000"/>
            <a:chOff x="0" y="0"/>
            <a:chExt cx="140" cy="43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0" y="881"/>
              <a:ext cx="140" cy="3439"/>
            </a:xfrm>
            <a:prstGeom prst="rect">
              <a:avLst/>
            </a:prstGeom>
            <a:solidFill>
              <a:srgbClr val="00775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0" cy="881"/>
            </a:xfrm>
            <a:prstGeom prst="rect">
              <a:avLst/>
            </a:prstGeom>
            <a:solidFill>
              <a:srgbClr val="FFE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55307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0713"/>
            <a:ext cx="2592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random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2195513" y="6245225"/>
            <a:ext cx="5113337" cy="476250"/>
          </a:xfrm>
        </p:spPr>
        <p:txBody>
          <a:bodyPr/>
          <a:lstStyle/>
          <a:p>
            <a:pPr>
              <a:defRPr/>
            </a:pPr>
            <a:r>
              <a:rPr lang="cs-CZ" dirty="0"/>
              <a:t>ČEPRO, a.s., Dělnická 213/12, Holešovice, 170 00 Praha 7</a:t>
            </a:r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840760" cy="766936"/>
          </a:xfrm>
        </p:spPr>
        <p:txBody>
          <a:bodyPr/>
          <a:lstStyle/>
          <a:p>
            <a:r>
              <a:rPr lang="cs-CZ" altLang="cs-CZ" dirty="0"/>
              <a:t>Prezentace pro konferenci </a:t>
            </a:r>
            <a:r>
              <a:rPr lang="cs-CZ" altLang="cs-CZ" b="1" dirty="0"/>
              <a:t>VIZE 2050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990656" cy="1872208"/>
          </a:xfrm>
        </p:spPr>
        <p:txBody>
          <a:bodyPr/>
          <a:lstStyle/>
          <a:p>
            <a:pPr algn="ctr"/>
            <a:r>
              <a:rPr lang="cs-CZ" sz="4000" b="1" dirty="0"/>
              <a:t>Potenciál obnovitelných zdrojů energie pro snížení emisí CO</a:t>
            </a:r>
            <a:r>
              <a:rPr lang="cs-CZ" sz="4000" b="1" baseline="-25000" dirty="0"/>
              <a:t>2</a:t>
            </a:r>
            <a:r>
              <a:rPr lang="cs-CZ" sz="4000" b="1" dirty="0"/>
              <a:t> v oblasti distribuce a skladování paliv</a:t>
            </a:r>
          </a:p>
        </p:txBody>
      </p:sp>
    </p:spTree>
    <p:extLst>
      <p:ext uri="{BB962C8B-B14F-4D97-AF65-F5344CB8AC3E}">
        <p14:creationId xmlns:p14="http://schemas.microsoft.com/office/powerpoint/2010/main" val="8119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FVE na skladech (6/6)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800" b="1" dirty="0"/>
              <a:t>Přehled projektů FVE v našich lokalitách v rámci Modernizačního fondu</a:t>
            </a: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96189"/>
              </p:ext>
            </p:extLst>
          </p:nvPr>
        </p:nvGraphicFramePr>
        <p:xfrm>
          <a:off x="683568" y="1844824"/>
          <a:ext cx="7848872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Lokalita/sklad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Celková rozloha skladu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(m</a:t>
                      </a:r>
                      <a:r>
                        <a:rPr lang="cs-CZ" sz="1400" b="1" baseline="30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Rozloha plochy vhodné pro instalaci FVE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(m</a:t>
                      </a:r>
                      <a:r>
                        <a:rPr lang="cs-CZ" sz="1400" b="1" baseline="30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Předběžně odhadovaný instalovaný </a:t>
                      </a: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výkon FVE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cs-CZ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kWp</a:t>
                      </a: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Projektovaný instalovaný výkon FVE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cs-CZ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kWp</a:t>
                      </a:r>
                      <a:r>
                        <a:rPr lang="cs-CZ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Smyslov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270 000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20 000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392,4 (+ baterie)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Včelná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91 000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1 000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996,26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Hněvice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2 300 000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Litvínov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12 000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1 200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991,9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Cerekvice n. B.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345 000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1 500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765,8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Potěhy</a:t>
                      </a:r>
                      <a:endParaRPr lang="cs-CZ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119 000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257,54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Loukov</a:t>
                      </a:r>
                      <a:endParaRPr lang="cs-CZ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1 160 000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50 000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cs-CZ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166,6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Dřevčice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44 000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20 000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Plešovec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5 000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891,62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Celkem instalace FVE na volných plochách skladu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18 000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14 500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25202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Spolupracujeme s významnými energetickými společnostmi (PRE, E.ON) na </a:t>
            </a:r>
            <a:r>
              <a:rPr lang="cs-CZ" sz="2000" b="1" dirty="0"/>
              <a:t>výstavbě páteřní sítě vysoce výkonných dobíjecích stanic </a:t>
            </a:r>
            <a:r>
              <a:rPr lang="cs-CZ" sz="2000" dirty="0"/>
              <a:t>(DS), která vychází ze strategického plánu České republiky: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40 DS v síti ČS </a:t>
            </a:r>
            <a:r>
              <a:rPr lang="cs-CZ" sz="1800" dirty="0" err="1"/>
              <a:t>EuroOil</a:t>
            </a:r>
            <a:r>
              <a:rPr lang="cs-CZ" sz="1800" dirty="0"/>
              <a:t> do konce roku 2021 (v současnosti 28 DS v provozu)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Dalších cca 50 DS v síti ČS </a:t>
            </a:r>
            <a:r>
              <a:rPr lang="cs-CZ" sz="1800" dirty="0" err="1"/>
              <a:t>EuroOil</a:t>
            </a:r>
            <a:r>
              <a:rPr lang="cs-CZ" sz="1800" dirty="0"/>
              <a:t> do konce roku 2025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Připravuje se analýza projektu výstavby vlastního "</a:t>
            </a:r>
            <a:r>
              <a:rPr lang="cs-CZ" sz="2000" dirty="0" err="1"/>
              <a:t>HUBu</a:t>
            </a:r>
            <a:r>
              <a:rPr lang="cs-CZ" sz="2000" dirty="0"/>
              <a:t> dobíjecích stanic" u skladu Nové Město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DS a FVE na ČS (1/2)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226" r="19037" b="8145"/>
          <a:stretch/>
        </p:blipFill>
        <p:spPr>
          <a:xfrm>
            <a:off x="688901" y="4136504"/>
            <a:ext cx="3811091" cy="2378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1" r="21771"/>
          <a:stretch/>
        </p:blipFill>
        <p:spPr>
          <a:xfrm>
            <a:off x="4644008" y="4136504"/>
            <a:ext cx="4024514" cy="23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3168352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800" b="1" dirty="0"/>
              <a:t>Instalace malých FVE na čerpacích stanicích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V současnosti máme 1 </a:t>
            </a:r>
            <a:r>
              <a:rPr lang="pt-BR" sz="1800" dirty="0"/>
              <a:t>čerpací stanic</a:t>
            </a:r>
            <a:r>
              <a:rPr lang="cs-CZ" sz="1800" dirty="0"/>
              <a:t>i</a:t>
            </a:r>
            <a:r>
              <a:rPr lang="pt-BR" sz="1800" dirty="0"/>
              <a:t> s malou FVE (9,6 kWp) </a:t>
            </a:r>
            <a:endParaRPr lang="cs-CZ" sz="1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Analyzujeme výstavbu dalších malých FVE, a to s ohledem na jejich ekonomickou návratnost a výstavbu dobíjecích stanic na ČS </a:t>
            </a:r>
            <a:r>
              <a:rPr lang="cs-CZ" sz="1800" dirty="0" err="1"/>
              <a:t>EuroOil</a:t>
            </a:r>
            <a:endParaRPr lang="cs-CZ" sz="1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Připravujeme pilotní projekt instalace malých FVE na 20 čerpacích stanicích (1 ČS cca 6 </a:t>
            </a:r>
            <a:r>
              <a:rPr lang="cs-CZ" sz="1800" dirty="0" err="1"/>
              <a:t>kWp</a:t>
            </a:r>
            <a:r>
              <a:rPr lang="cs-CZ" sz="1800" dirty="0"/>
              <a:t>)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FVE na ČS tak zajistí „zelenou“ elektřinou jak pro distribuci paliv, tak dobíjecí stanice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DS a FVE na ČS (2/2)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10416" b="32359"/>
          <a:stretch/>
        </p:blipFill>
        <p:spPr>
          <a:xfrm>
            <a:off x="1080838" y="4221088"/>
            <a:ext cx="7235578" cy="23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24482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cs-CZ" altLang="cs-CZ" sz="1800" b="1" dirty="0">
                <a:cs typeface="Calibri" panose="020F0502020204030204" pitchFamily="34" charset="0"/>
              </a:rPr>
              <a:t>Společnost ČEPRO, a.s., chápe nástup alternativních paliv nejen jako zákonnou povinnost, ale také jako novou příležitost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cs-CZ" altLang="cs-CZ" sz="1800" dirty="0">
                <a:cs typeface="Calibri" panose="020F0502020204030204" pitchFamily="34" charset="0"/>
              </a:rPr>
              <a:t>V současnosti analyzuje řadu nových aktivit ve vazbě na alternativní energie v dopravě, jako je například výstavba výkonných dobíjecích stanic, výstavba plnící vodíkové stanice a výrobny „zeleného“ vodíku (elektrolýza), výstavba plnících stanic CNG a výstavba a provozování Zkapalňovače zemního plynu (LNG) v areálu skladu a </a:t>
            </a:r>
            <a:r>
              <a:rPr lang="cs-CZ" altLang="cs-CZ" sz="1800" dirty="0" smtClean="0">
                <a:cs typeface="Calibri" panose="020F0502020204030204" pitchFamily="34" charset="0"/>
              </a:rPr>
              <a:t>další</a:t>
            </a:r>
            <a:endParaRPr lang="cs-CZ" altLang="cs-CZ" sz="1800" dirty="0"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71463" algn="l"/>
              </a:tabLst>
            </a:pPr>
            <a:r>
              <a:rPr lang="cs-CZ" altLang="cs-CZ" sz="1800" dirty="0">
                <a:cs typeface="Calibri" panose="020F0502020204030204" pitchFamily="34" charset="0"/>
              </a:rPr>
              <a:t>V neposlední řadě společnost ČEPRO realizuje projekty využívání alternativních zdrojů (resp. OZE), přičemž mezi ně patří například instalace </a:t>
            </a:r>
            <a:r>
              <a:rPr lang="cs-CZ" altLang="cs-CZ" sz="1800" dirty="0" err="1">
                <a:cs typeface="Calibri" panose="020F0502020204030204" pitchFamily="34" charset="0"/>
              </a:rPr>
              <a:t>fotovoltaických</a:t>
            </a:r>
            <a:r>
              <a:rPr lang="cs-CZ" altLang="cs-CZ" sz="1800" dirty="0">
                <a:cs typeface="Calibri" panose="020F0502020204030204" pitchFamily="34" charset="0"/>
              </a:rPr>
              <a:t> elektráren (FVE) v areálech skladů a na ČS</a:t>
            </a:r>
            <a:endParaRPr lang="cs-CZ" altLang="cs-CZ" sz="1800" b="1" dirty="0">
              <a:cs typeface="Calibri" panose="020F0502020204030204" pitchFamily="34" charset="0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18333" b="26788"/>
          <a:stretch/>
        </p:blipFill>
        <p:spPr>
          <a:xfrm>
            <a:off x="4572000" y="4869160"/>
            <a:ext cx="4071877" cy="17281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8547" r="18658" b="10200"/>
          <a:stretch/>
        </p:blipFill>
        <p:spPr>
          <a:xfrm>
            <a:off x="683568" y="4581127"/>
            <a:ext cx="2520280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701800"/>
            <a:ext cx="7993063" cy="1727200"/>
          </a:xfrm>
        </p:spPr>
        <p:txBody>
          <a:bodyPr/>
          <a:lstStyle/>
          <a:p>
            <a:pPr algn="ctr" eaLnBrk="1" hangingPunct="1"/>
            <a:r>
              <a:rPr lang="cs-CZ" sz="4000" b="1" dirty="0">
                <a:solidFill>
                  <a:schemeClr val="tx1"/>
                </a:solidFill>
              </a:rPr>
              <a:t>Děkuji Vám za pozornost</a:t>
            </a:r>
            <a:endParaRPr lang="cs-CZ" altLang="cs-CZ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defTabSz="887413" eaLnBrk="0" hangingPunct="0">
              <a:lnSpc>
                <a:spcPts val="3400"/>
              </a:lnSpc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7413" eaLnBrk="0" hangingPunct="0">
              <a:lnSpc>
                <a:spcPts val="3400"/>
              </a:lnSpc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7413" eaLnBrk="0" hangingPunct="0">
              <a:lnSpc>
                <a:spcPts val="3400"/>
              </a:lnSpc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7413" eaLnBrk="0" hangingPunct="0">
              <a:lnSpc>
                <a:spcPts val="3400"/>
              </a:lnSpc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7413" eaLnBrk="0" hangingPunct="0">
              <a:lnSpc>
                <a:spcPts val="3400"/>
              </a:lnSpc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7413" eaLnBrk="0" fontAlgn="base" hangingPunct="0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7413" eaLnBrk="0" fontAlgn="base" hangingPunct="0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7413" eaLnBrk="0" fontAlgn="base" hangingPunct="0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7413" eaLnBrk="0" fontAlgn="base" hangingPunct="0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D2213FE-20BA-423E-9F25-4C4E614A6E36}" type="slidenum">
              <a:rPr lang="cs-CZ" altLang="cs-CZ" sz="14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cs-CZ" dirty="0">
                <a:solidFill>
                  <a:srgbClr val="367650"/>
                </a:solidFill>
              </a:rPr>
              <a:t>Hlavní témata prezentace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9618"/>
            <a:ext cx="8640762" cy="5111750"/>
          </a:xfrm>
        </p:spPr>
        <p:txBody>
          <a:bodyPr>
            <a:noAutofit/>
          </a:bodyPr>
          <a:lstStyle/>
          <a:p>
            <a:pPr marL="447675" indent="-447675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dirty="0"/>
              <a:t>Úvod - alternativní energie ve společnosti ČEPRO</a:t>
            </a:r>
          </a:p>
          <a:p>
            <a:pPr marL="447675" indent="-447675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dirty="0"/>
              <a:t>Výstavba </a:t>
            </a:r>
            <a:r>
              <a:rPr lang="cs-CZ" dirty="0" err="1"/>
              <a:t>fotovoltaických</a:t>
            </a:r>
            <a:r>
              <a:rPr lang="cs-CZ" dirty="0"/>
              <a:t> elektráren na skladech</a:t>
            </a:r>
          </a:p>
          <a:p>
            <a:pPr marL="447675" indent="-447675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dirty="0"/>
              <a:t>Výstavba dobíjecích stanic a </a:t>
            </a:r>
            <a:r>
              <a:rPr lang="cs-CZ" dirty="0" err="1"/>
              <a:t>fotovoltaických</a:t>
            </a:r>
            <a:r>
              <a:rPr lang="cs-CZ" dirty="0"/>
              <a:t> elektráren na čerpacích stanicích</a:t>
            </a:r>
          </a:p>
          <a:p>
            <a:pPr marL="447675" indent="-447675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6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Úvod - OZE a alternativní paliva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Žijeme v době zásadních strukturálních proměn energetiky vyspělých zemí světa, přičemž mezi hlavní dva důvody těchto změn patří: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/>
              <a:t>legislativní tlak </a:t>
            </a:r>
            <a:r>
              <a:rPr lang="cs-CZ" sz="1800" dirty="0"/>
              <a:t>- snížení zátěže na životní prostředí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/>
              <a:t>technologický pokrok </a:t>
            </a:r>
            <a:r>
              <a:rPr lang="cs-CZ" sz="1800" dirty="0"/>
              <a:t>- technologická dostupnost alternativní zdrojů energie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Soubor ekologických, ekonomických a politických argumentů vede k významnému posunu veřejného mínění, společenských priorit v oblasti dopravy a vede ke snaze nahradit fosilní zdroje energií její obnovitelnou alternativou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Dle aktuálních cílů EU /RED II/ bude muset </a:t>
            </a:r>
            <a:r>
              <a:rPr lang="cs-CZ" sz="1800" b="1" dirty="0"/>
              <a:t>ČR dosáhnout podílu obnovitelných zdrojů energii v dopravě ve výši 14 % v roce 2030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Jedná se o zásadní vývojový přechod pro průmysl zpracování ropy k dopravním účelům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Očekáváme, že podíl OZE a alternativních paliv poroste, přičemž fosilní paliva budou vytlačována postupně a pravděpodobně budou nahrazena mixem alternativních paliv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Odklon od tradičních fosilních pohonných hmot k alternativním, nejlépe obnovitelným zdrojům mobility, a s tím spojený postupný pokles spotřeby fosilních pohonných hmot budeme vnímat již v období 2021 – 25, zásadnější dopady očekáváme po roce 2030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4680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společnosti ČEPRO byl založen nový útvar, který se zejména zabývá realizací projektů v oblasti alternativní energie v dopravě a bude rozvíjet obchodní aktivity společnosti v této oblasti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Alternativní energie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(OAE) zajišťuje aktivity/působení společnosti ČEPRO v oblasti alternativních paliv (AP), a to zejména ve vztahu k třemi definovaným cílům společnosti:</a:t>
            </a:r>
          </a:p>
          <a:p>
            <a:pPr marL="89535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Splnění legislativních cílů</a:t>
            </a:r>
          </a:p>
          <a:p>
            <a:pPr marL="89535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alternativních zdrojů energie ve společnosti ČEPRO, a.s.</a:t>
            </a:r>
          </a:p>
          <a:p>
            <a:pPr marL="89535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potenciální aktivity společnosti ČEPRO, a.s. ve vazbě na alternativní energie/paliva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8294-43C3-4029-9560-5699874FAEB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4705177"/>
            <a:ext cx="3491880" cy="1964183"/>
          </a:xfrm>
          <a:prstGeom prst="rect">
            <a:avLst/>
          </a:prstGeom>
        </p:spPr>
      </p:pic>
      <p:sp>
        <p:nvSpPr>
          <p:cNvPr id="9" name="Nadpis 6"/>
          <p:cNvSpPr txBox="1">
            <a:spLocks/>
          </p:cNvSpPr>
          <p:nvPr/>
        </p:nvSpPr>
        <p:spPr bwMode="auto">
          <a:xfrm>
            <a:off x="2257399" y="274638"/>
            <a:ext cx="64190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D6142"/>
                </a:solidFill>
                <a:latin typeface="Times New Roman" pitchFamily="18" charset="0"/>
              </a:defRPr>
            </a:lvl9pPr>
          </a:lstStyle>
          <a:p>
            <a:r>
              <a:rPr lang="cs-CZ" dirty="0"/>
              <a:t>Úvod - Oddělení </a:t>
            </a:r>
            <a:r>
              <a:rPr lang="cs-CZ" dirty="0" err="1"/>
              <a:t>alternat</a:t>
            </a:r>
            <a:r>
              <a:rPr lang="cs-CZ" dirty="0"/>
              <a:t>. energie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0035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FVE na skladech (1/6)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2000" dirty="0"/>
              <a:t>Projekty výstavby FVE mají pro ČEPRO následující přínosy: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Jedná se o OZE, resp. ekologicky šetrný a nevyčerpatelný zdroj energie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Úspora nákladů na dodávku a distribuci elektřiny - návratnost cca 8 roků s dotací, resp. 13 roků bez dotací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Úspora emisí CO</a:t>
            </a:r>
            <a:r>
              <a:rPr lang="cs-CZ" sz="1600" baseline="-25000" dirty="0"/>
              <a:t>2</a:t>
            </a:r>
            <a:r>
              <a:rPr lang="cs-CZ" sz="1600" dirty="0"/>
              <a:t> a plnění cíle v OZE - vyhovíme tak zákonným normám, které se na nás vztahují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Jedná se o decentrální zdroj, tj. sklad je v „určité míře“ nezávislý na aktuálním stavu centrálních zdrojů a sítí (vedení)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FVE umožní na skladu vyrábět „zelený“ vodík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Výstavbou FVE dojde k „fixaci“ cen elektřiny, kterou si vyrobíme, s ohledem na stoupající ceny na trhu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Možnost využití dotačních programů s ohledem na cíle, které se ČR zavázala plnit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Dlouhá životnost FVE – výkonová záruka 20 - 25 let, panely jsou koncipovány na cca 40 – 45 let provozu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Minimální provozní nároky na údržbu a obsluhu, náklady na vyrobenou elektřinu jsou minimální - po splacení výdajů na instalaci je získávána energie prakticky zdarma</a:t>
            </a:r>
          </a:p>
        </p:txBody>
      </p:sp>
    </p:spTree>
    <p:extLst>
      <p:ext uri="{BB962C8B-B14F-4D97-AF65-F5344CB8AC3E}">
        <p14:creationId xmlns:p14="http://schemas.microsoft.com/office/powerpoint/2010/main" val="27776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FVE na skladech (2/6)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2000" dirty="0"/>
              <a:t>Návratnost projektu výstavby FVE na skladu ČEPRO byla odhadována následovně: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Prostá doba návratnosti investice s dotací:	cca   8 roků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Prostá doba návratnost investice bez dotací:	cca 13 roků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cs-CZ" sz="1800" dirty="0"/>
              <a:t>Diskontovaná doba návratnosti investice s dotací:	cca 12 roků 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/>
              <a:t>(</a:t>
            </a:r>
            <a:r>
              <a:rPr lang="cs-CZ" sz="1800" i="1" dirty="0"/>
              <a:t>při diskontní sazbě 4 %)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Instalace FVE na příslušeném skladu zvýší také obchodní potenciál, resp. přinese ČEPRO další finanční příjem pro společnost v následujících oblastech: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cs-CZ" sz="1800" dirty="0"/>
              <a:t>Prodej vyrobené elektřiny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cs-CZ" sz="1800" dirty="0"/>
              <a:t>Prodej zeleného vodíku (v případě výstavby </a:t>
            </a:r>
            <a:r>
              <a:rPr lang="cs-CZ" sz="1800" dirty="0" err="1"/>
              <a:t>hydrolyzéru</a:t>
            </a:r>
            <a:r>
              <a:rPr lang="cs-CZ" sz="1800" dirty="0"/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cs-CZ" sz="1800" dirty="0"/>
              <a:t>Prodej elektřiny z </a:t>
            </a:r>
            <a:r>
              <a:rPr lang="cs-CZ" sz="1800" dirty="0" err="1"/>
              <a:t>rychlodobíjecí</a:t>
            </a:r>
            <a:r>
              <a:rPr lang="cs-CZ" sz="1800" dirty="0"/>
              <a:t> stanice (v případě výstavby DS)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31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FVE na skladech (3/6)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30963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800" b="1" dirty="0"/>
              <a:t>Výstavba </a:t>
            </a:r>
            <a:r>
              <a:rPr lang="cs-CZ" sz="1800" b="1" dirty="0" err="1"/>
              <a:t>Fotovoltaických</a:t>
            </a:r>
            <a:r>
              <a:rPr lang="cs-CZ" sz="1800" b="1" dirty="0"/>
              <a:t> elektráren (FVE) na skladech ČEPRO - střešní instalace: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FVE v areálu skladu Hněvice 	- instalovaný výkon 950,30 </a:t>
            </a:r>
            <a:r>
              <a:rPr lang="cs-CZ" sz="1600" dirty="0" err="1"/>
              <a:t>kWp</a:t>
            </a:r>
            <a:endParaRPr lang="cs-CZ" sz="1600" dirty="0"/>
          </a:p>
          <a:p>
            <a:pPr lvl="1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FVE v areálu skladu </a:t>
            </a:r>
            <a:r>
              <a:rPr lang="cs-CZ" sz="1600" dirty="0" err="1"/>
              <a:t>Mstětice</a:t>
            </a:r>
            <a:r>
              <a:rPr lang="cs-CZ" sz="1600" dirty="0"/>
              <a:t> 	- instalovaný výkon 248,88 </a:t>
            </a:r>
            <a:r>
              <a:rPr lang="cs-CZ" sz="1600" dirty="0" err="1"/>
              <a:t>kWp</a:t>
            </a:r>
            <a:r>
              <a:rPr lang="cs-CZ" sz="1600" dirty="0"/>
              <a:t> + baterie 102 kWh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FVE v areálu skladu </a:t>
            </a:r>
            <a:r>
              <a:rPr lang="cs-CZ" sz="1600" dirty="0" err="1"/>
              <a:t>Smyslov</a:t>
            </a:r>
            <a:r>
              <a:rPr lang="cs-CZ" sz="1600" dirty="0"/>
              <a:t> 	- instalovaný výkon 280 </a:t>
            </a:r>
            <a:r>
              <a:rPr lang="cs-CZ" sz="1600" dirty="0" err="1"/>
              <a:t>kWp</a:t>
            </a:r>
            <a:endParaRPr lang="cs-CZ" sz="1600" dirty="0"/>
          </a:p>
          <a:p>
            <a:pPr lvl="1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FVE v areálu skladu Třemošná 	- instalovaný výkon 287,2 </a:t>
            </a:r>
            <a:r>
              <a:rPr lang="cs-CZ" sz="1600" dirty="0" err="1"/>
              <a:t>kWp</a:t>
            </a:r>
            <a:endParaRPr lang="cs-CZ" sz="1600" dirty="0"/>
          </a:p>
          <a:p>
            <a:pPr lvl="1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600" dirty="0"/>
              <a:t>FVE v areálu skladu Cerekvice 	- instalovaný výkon 236,0 </a:t>
            </a:r>
            <a:r>
              <a:rPr lang="cs-CZ" sz="1600" dirty="0" err="1"/>
              <a:t>kWp</a:t>
            </a:r>
            <a:endParaRPr lang="cs-CZ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1800" dirty="0"/>
              <a:t>Celkový instalovaný výkon FVE (HNE, MST, TRE, SMY, CER) je pak </a:t>
            </a:r>
            <a:r>
              <a:rPr lang="cs-CZ" sz="1800" b="1" dirty="0"/>
              <a:t>2,002 </a:t>
            </a:r>
            <a:r>
              <a:rPr lang="cs-CZ" sz="1800" b="1" dirty="0" err="1"/>
              <a:t>MWp</a:t>
            </a:r>
            <a:r>
              <a:rPr lang="cs-CZ" sz="1800" b="1" dirty="0"/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cs-CZ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/>
          <a:stretch/>
        </p:blipFill>
        <p:spPr bwMode="auto">
          <a:xfrm>
            <a:off x="5924550" y="4509120"/>
            <a:ext cx="3039938" cy="21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51520" y="4005064"/>
            <a:ext cx="5904656" cy="50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800" kern="0" dirty="0"/>
              <a:t>Předpokládané </a:t>
            </a:r>
            <a:r>
              <a:rPr lang="cs-CZ" sz="1800" kern="0" dirty="0" err="1"/>
              <a:t>celk</a:t>
            </a:r>
            <a:r>
              <a:rPr lang="cs-CZ" sz="1800" kern="0" dirty="0"/>
              <a:t>. investiční náklady: cca 58 mil. Kč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800" kern="0" dirty="0"/>
              <a:t>Předpokládaná výše dotace: cca 41 %, tj. cca 24 mil. Kč</a:t>
            </a:r>
          </a:p>
        </p:txBody>
      </p:sp>
    </p:spTree>
    <p:extLst>
      <p:ext uri="{BB962C8B-B14F-4D97-AF65-F5344CB8AC3E}">
        <p14:creationId xmlns:p14="http://schemas.microsoft.com/office/powerpoint/2010/main" val="36308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FVE na skladech (4/6)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800" b="1" dirty="0"/>
              <a:t>Průběh projektu výstavby FVE: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Podali jsme žádosti v rámci OP PIK – „Výzva III. programu podpory Úspory energie </a:t>
            </a:r>
            <a:r>
              <a:rPr lang="cs-CZ" sz="1800" dirty="0" err="1"/>
              <a:t>Fotovoltaické</a:t>
            </a:r>
            <a:r>
              <a:rPr lang="cs-CZ" sz="1800" dirty="0"/>
              <a:t> systémy“ a obdrželi jsme Rozhodnutí o poskytnutí dotace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Proběhla fáze </a:t>
            </a:r>
            <a:r>
              <a:rPr lang="cs-CZ" sz="1800" dirty="0" err="1"/>
              <a:t>inženýringu</a:t>
            </a:r>
            <a:r>
              <a:rPr lang="cs-CZ" sz="1800" dirty="0"/>
              <a:t>, tj. fáze získání stavebního povolení a přípravy prováděcí projektové dokumentace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Zorganizovali jsme 5 výběrových řízení na zhotovitele, a to dle pravidel MPO, resp. dle pravidel dotační výzvy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Byly podepsány Smlouvy o dílo s vítěznými zhotoviteli a byla zahájena realizace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Dokončení všech 5 projektů se předpokládá do konce roku 2021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" y="4509120"/>
            <a:ext cx="1707654" cy="22768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4797152"/>
            <a:ext cx="2267744" cy="17008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4797152"/>
            <a:ext cx="2267744" cy="17008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44616" cy="1008534"/>
          </a:xfrm>
        </p:spPr>
        <p:txBody>
          <a:bodyPr/>
          <a:lstStyle/>
          <a:p>
            <a:r>
              <a:rPr lang="cs-CZ" dirty="0"/>
              <a:t>Výstavba FVE na skladech (5/6)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800" b="1" dirty="0"/>
              <a:t>Výstavba FVE na skladech ČEPRO – pozemní instalace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V lednu 2021 jsme zaslali „</a:t>
            </a:r>
            <a:r>
              <a:rPr lang="cs-CZ" sz="1800" dirty="0" err="1"/>
              <a:t>předžádosti</a:t>
            </a:r>
            <a:r>
              <a:rPr lang="cs-CZ" sz="1800" dirty="0"/>
              <a:t>“, resp. projektové záměry pro předložení projektové žádosti a získání finanční podpory z prostředků Modernizačního fondu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Nyní probíhá přípravná fáze pro zajištění povinných příloh k žádosti o získání dotace v rámci Modernizačního fondu: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600" dirty="0"/>
              <a:t>Výzva MODF – RES+ č. 1/2021 (do 1 </a:t>
            </a:r>
            <a:r>
              <a:rPr lang="cs-CZ" sz="1600" dirty="0" err="1"/>
              <a:t>MWp</a:t>
            </a:r>
            <a:r>
              <a:rPr lang="cs-CZ" sz="1600" dirty="0"/>
              <a:t>) – do 15. 11. 2021 do 12 hodin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600" dirty="0"/>
              <a:t>Výzva MODF – RES+ č. 1/2021 (nad 1 </a:t>
            </a:r>
            <a:r>
              <a:rPr lang="cs-CZ" sz="1600" dirty="0" err="1"/>
              <a:t>MWp</a:t>
            </a:r>
            <a:r>
              <a:rPr lang="cs-CZ" sz="1600" dirty="0"/>
              <a:t>) – do 29. 10. 2021 do 12 hodin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Projektová firma odeslala žádosti o připojení a připravila projektové studie a energetické posudky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Obdrželi jsme návrhy Smluv o připojení, ve kterých je požadováno zaplatit částku jako podíl na oprávněných nákladech spojených s připojením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Z 9 areálu byly přípravné práce u 2 areálů aktuálně pozastaveny, a to z důvodu časové náročnosti pro vyřešení problému a krátkého termínu pro zaslání žádosti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Předpokládané </a:t>
            </a:r>
            <a:r>
              <a:rPr lang="cs-CZ" sz="1800" dirty="0" err="1"/>
              <a:t>celk</a:t>
            </a:r>
            <a:r>
              <a:rPr lang="cs-CZ" sz="1800" dirty="0"/>
              <a:t>. investiční náklady: cca 261 mil. Kč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1800" dirty="0"/>
              <a:t>Předpokládaná výše dotace: cca 35 %, tj. cca 91 mil. Kč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788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5496</TotalTime>
  <Words>1089</Words>
  <Application>Microsoft Office PowerPoint</Application>
  <PresentationFormat>Předvádění na obrazovce (4:3)</PresentationFormat>
  <Paragraphs>149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Vlastní návrh</vt:lpstr>
      <vt:lpstr>Potenciál obnovitelných zdrojů energie pro snížení emisí CO2 v oblasti distribuce a skladování paliv</vt:lpstr>
      <vt:lpstr>Hlavní témata prezentace</vt:lpstr>
      <vt:lpstr>Úvod - OZE a alternativní paliva</vt:lpstr>
      <vt:lpstr>Prezentace aplikace PowerPoint</vt:lpstr>
      <vt:lpstr>Výstavba FVE na skladech (1/6)</vt:lpstr>
      <vt:lpstr>Výstavba FVE na skladech (2/6)</vt:lpstr>
      <vt:lpstr>Výstavba FVE na skladech (3/6)</vt:lpstr>
      <vt:lpstr>Výstavba FVE na skladech (4/6)</vt:lpstr>
      <vt:lpstr>Výstavba FVE na skladech (5/6)</vt:lpstr>
      <vt:lpstr>Výstavba FVE na skladech (6/6)</vt:lpstr>
      <vt:lpstr>Výstavba DS a FVE na ČS (1/2)</vt:lpstr>
      <vt:lpstr>Výstavba DS a FVE na ČS (2/2)</vt:lpstr>
      <vt:lpstr>Závěr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</dc:creator>
  <cp:lastModifiedBy>Lux Petr</cp:lastModifiedBy>
  <cp:revision>1029</cp:revision>
  <cp:lastPrinted>2016-05-04T12:06:29Z</cp:lastPrinted>
  <dcterms:created xsi:type="dcterms:W3CDTF">2004-02-25T22:33:49Z</dcterms:created>
  <dcterms:modified xsi:type="dcterms:W3CDTF">2021-10-15T06:38:46Z</dcterms:modified>
</cp:coreProperties>
</file>