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15" r:id="rId5"/>
    <p:sldId id="317" r:id="rId6"/>
    <p:sldId id="455" r:id="rId7"/>
    <p:sldId id="454" r:id="rId8"/>
    <p:sldId id="452" r:id="rId9"/>
    <p:sldId id="451" r:id="rId10"/>
    <p:sldId id="450" r:id="rId11"/>
    <p:sldId id="449" r:id="rId12"/>
    <p:sldId id="448" r:id="rId13"/>
    <p:sldId id="453" r:id="rId14"/>
    <p:sldId id="441" r:id="rId15"/>
    <p:sldId id="316"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035"/>
    <a:srgbClr val="689425"/>
    <a:srgbClr val="C8D300"/>
    <a:srgbClr val="00779C"/>
    <a:srgbClr val="00B1EB"/>
    <a:srgbClr val="FBBA00"/>
    <a:srgbClr val="E84E0F"/>
    <a:srgbClr val="90A3B2"/>
    <a:srgbClr val="F8F6F6"/>
    <a:srgbClr val="163D1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111.30434" units="1/cm"/>
          <inkml:channelProperty channel="Y" name="resolution" value="55.6701" units="1/cm"/>
          <inkml:channelProperty channel="T" name="resolution" value="1" units="1/dev"/>
        </inkml:channelProperties>
      </inkml:inkSource>
      <inkml:timestamp xml:id="ts0" timeString="2021-01-19T10:54:43.511"/>
    </inkml:context>
    <inkml:brush xml:id="br0">
      <inkml:brushProperty name="width" value="0.05292" units="cm"/>
      <inkml:brushProperty name="height" value="0.05292" units="cm"/>
      <inkml:brushProperty name="color" value="#FF0000"/>
    </inkml:brush>
  </inkml:definitions>
  <inkml:trace contextRef="#ctx0" brushRef="#br0">32420 14640 0,'0'-17'16,"-17"17"31,-19 0-31,19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BD191-A9E9-40CD-AD5B-0E96780549F1}" type="datetimeFigureOut">
              <a:rPr lang="cs-CZ" smtClean="0"/>
              <a:t>19.10.2021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378A2-60B1-4B81-A81F-0D10825AD192}" type="slidenum">
              <a:rPr lang="cs-CZ" smtClean="0"/>
              <a:t>‹#›</a:t>
            </a:fld>
            <a:endParaRPr lang="cs-CZ"/>
          </a:p>
        </p:txBody>
      </p:sp>
    </p:spTree>
    <p:extLst>
      <p:ext uri="{BB962C8B-B14F-4D97-AF65-F5344CB8AC3E}">
        <p14:creationId xmlns:p14="http://schemas.microsoft.com/office/powerpoint/2010/main" val="145806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real break-even price of FT Biofuels produced from FT </a:t>
            </a:r>
            <a:r>
              <a:rPr lang="en-US" dirty="0" err="1"/>
              <a:t>Wax+Oil</a:t>
            </a:r>
            <a:r>
              <a:rPr lang="en-US" dirty="0"/>
              <a:t> has to include the effects associated with the fact that 14 % of feed is lost in Steam cracker feed pool and 2,6 % feed is lost in Refinery Fuel Gas. </a:t>
            </a:r>
          </a:p>
          <a:p>
            <a:endParaRPr lang="en-US" dirty="0"/>
          </a:p>
          <a:p>
            <a:r>
              <a:rPr lang="en-US" dirty="0"/>
              <a:t>Due to the current plastics EU policy and customers requirements (</a:t>
            </a:r>
            <a:r>
              <a:rPr lang="en-US" dirty="0" err="1"/>
              <a:t>Unipetrol´s</a:t>
            </a:r>
            <a:r>
              <a:rPr lang="en-US" dirty="0"/>
              <a:t> customer survey), side products used for basic-plastics Production (polyethylene, polypropylene) and fuel gas have to be priced with a significantly lower value (as a fossil equivalent) than purchase cost of FT </a:t>
            </a:r>
            <a:r>
              <a:rPr lang="en-US" dirty="0" err="1"/>
              <a:t>WAX+Oil</a:t>
            </a:r>
            <a:r>
              <a:rPr lang="en-US" dirty="0"/>
              <a:t>. </a:t>
            </a:r>
          </a:p>
          <a:p>
            <a:endParaRPr lang="en-GB" dirty="0"/>
          </a:p>
        </p:txBody>
      </p:sp>
      <p:sp>
        <p:nvSpPr>
          <p:cNvPr id="4" name="Zástupný symbol pro číslo snímku 3"/>
          <p:cNvSpPr>
            <a:spLocks noGrp="1"/>
          </p:cNvSpPr>
          <p:nvPr>
            <p:ph type="sldNum" sz="quarter" idx="5"/>
          </p:nvPr>
        </p:nvSpPr>
        <p:spPr/>
        <p:txBody>
          <a:bodyPr/>
          <a:lstStyle/>
          <a:p>
            <a:fld id="{339378A2-60B1-4B81-A81F-0D10825AD192}" type="slidenum">
              <a:rPr lang="cs-CZ" smtClean="0"/>
              <a:t>7</a:t>
            </a:fld>
            <a:endParaRPr lang="cs-CZ"/>
          </a:p>
        </p:txBody>
      </p:sp>
    </p:spTree>
    <p:extLst>
      <p:ext uri="{BB962C8B-B14F-4D97-AF65-F5344CB8AC3E}">
        <p14:creationId xmlns:p14="http://schemas.microsoft.com/office/powerpoint/2010/main" val="3759930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_STRANA">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pic>
        <p:nvPicPr>
          <p:cNvPr id="10" name="Obrázek 9"/>
          <p:cNvPicPr>
            <a:picLocks noChangeAspect="1"/>
          </p:cNvPicPr>
          <p:nvPr userDrawn="1"/>
        </p:nvPicPr>
        <p:blipFill rotWithShape="1">
          <a:blip r:embed="rId3" cstate="print">
            <a:extLst>
              <a:ext uri="{28A0092B-C50C-407E-A947-70E740481C1C}">
                <a14:useLocalDpi xmlns:a14="http://schemas.microsoft.com/office/drawing/2010/main" val="0"/>
              </a:ext>
            </a:extLst>
          </a:blip>
          <a:srcRect l="30313" t="42709" r="22930" b="31041"/>
          <a:stretch/>
        </p:blipFill>
        <p:spPr>
          <a:xfrm>
            <a:off x="900000" y="5589240"/>
            <a:ext cx="2178000" cy="687790"/>
          </a:xfrm>
          <a:prstGeom prst="rect">
            <a:avLst/>
          </a:prstGeom>
        </p:spPr>
      </p:pic>
      <p:sp>
        <p:nvSpPr>
          <p:cNvPr id="8" name="Nadpis 1"/>
          <p:cNvSpPr>
            <a:spLocks noGrp="1"/>
          </p:cNvSpPr>
          <p:nvPr>
            <p:ph type="ctrTitle" hasCustomPrompt="1"/>
          </p:nvPr>
        </p:nvSpPr>
        <p:spPr>
          <a:xfrm>
            <a:off x="936000" y="1545456"/>
            <a:ext cx="8256344" cy="2769989"/>
          </a:xfrm>
        </p:spPr>
        <p:txBody>
          <a:bodyPr lIns="0" tIns="0" rIns="0" bIns="0" anchor="t">
            <a:noAutofit/>
          </a:bodyPr>
          <a:lstStyle>
            <a:lvl1pPr algn="l">
              <a:lnSpc>
                <a:spcPct val="80000"/>
              </a:lnSpc>
              <a:defRPr sz="7500" b="1">
                <a:solidFill>
                  <a:schemeClr val="bg1"/>
                </a:solidFill>
                <a:latin typeface="+mj-lt"/>
              </a:defRPr>
            </a:lvl1pPr>
          </a:lstStyle>
          <a:p>
            <a:r>
              <a:rPr lang="cs-CZ" dirty="0"/>
              <a:t>Titulní </a:t>
            </a:r>
            <a:br>
              <a:rPr lang="cs-CZ" dirty="0"/>
            </a:br>
            <a:r>
              <a:rPr lang="cs-CZ" dirty="0"/>
              <a:t>strana</a:t>
            </a:r>
            <a:br>
              <a:rPr lang="cs-CZ" dirty="0"/>
            </a:br>
            <a:r>
              <a:rPr lang="cs-CZ" dirty="0"/>
              <a:t>prezentace</a:t>
            </a:r>
          </a:p>
        </p:txBody>
      </p:sp>
      <p:sp>
        <p:nvSpPr>
          <p:cNvPr id="13" name="Zástupný symbol pro text 3"/>
          <p:cNvSpPr>
            <a:spLocks noGrp="1"/>
          </p:cNvSpPr>
          <p:nvPr>
            <p:ph type="body" sz="quarter" idx="13"/>
          </p:nvPr>
        </p:nvSpPr>
        <p:spPr>
          <a:xfrm>
            <a:off x="1775520" y="4612319"/>
            <a:ext cx="3345804" cy="244865"/>
          </a:xfrm>
        </p:spPr>
        <p:txBody>
          <a:bodyPr>
            <a:noAutofit/>
          </a:bodyPr>
          <a:lstStyle>
            <a:lvl1pPr>
              <a:spcBef>
                <a:spcPts val="0"/>
              </a:spcBef>
              <a:defRPr sz="1800">
                <a:solidFill>
                  <a:schemeClr val="bg1"/>
                </a:solidFill>
              </a:defRPr>
            </a:lvl1pPr>
            <a:lvl4pPr>
              <a:spcBef>
                <a:spcPts val="0"/>
              </a:spcBef>
              <a:defRPr/>
            </a:lvl4pPr>
          </a:lstStyle>
          <a:p>
            <a:pPr lvl="0"/>
            <a:r>
              <a:rPr lang="cs-CZ"/>
              <a:t>Kliknutím lze upravit styly předlohy textu.</a:t>
            </a:r>
          </a:p>
        </p:txBody>
      </p:sp>
      <p:sp>
        <p:nvSpPr>
          <p:cNvPr id="17" name="Zástupný symbol pro text 3"/>
          <p:cNvSpPr>
            <a:spLocks noGrp="1"/>
          </p:cNvSpPr>
          <p:nvPr>
            <p:ph type="body" sz="quarter" idx="16" hasCustomPrompt="1"/>
          </p:nvPr>
        </p:nvSpPr>
        <p:spPr>
          <a:xfrm>
            <a:off x="936000" y="4612318"/>
            <a:ext cx="767512"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datum:</a:t>
            </a:r>
          </a:p>
        </p:txBody>
      </p:sp>
      <p:sp>
        <p:nvSpPr>
          <p:cNvPr id="18" name="Zástupný symbol pro text 3"/>
          <p:cNvSpPr>
            <a:spLocks noGrp="1"/>
          </p:cNvSpPr>
          <p:nvPr>
            <p:ph type="body" sz="quarter" idx="17" hasCustomPrompt="1"/>
          </p:nvPr>
        </p:nvSpPr>
        <p:spPr>
          <a:xfrm>
            <a:off x="936000" y="4903344"/>
            <a:ext cx="767512"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jméno:</a:t>
            </a:r>
          </a:p>
        </p:txBody>
      </p:sp>
      <p:sp>
        <p:nvSpPr>
          <p:cNvPr id="19" name="Zástupný symbol pro text 3"/>
          <p:cNvSpPr>
            <a:spLocks noGrp="1"/>
          </p:cNvSpPr>
          <p:nvPr>
            <p:ph type="body" sz="quarter" idx="18" hasCustomPrompt="1"/>
          </p:nvPr>
        </p:nvSpPr>
        <p:spPr>
          <a:xfrm>
            <a:off x="936000" y="5195643"/>
            <a:ext cx="1055544"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oddělení:</a:t>
            </a:r>
          </a:p>
        </p:txBody>
      </p:sp>
      <p:sp>
        <p:nvSpPr>
          <p:cNvPr id="20" name="Zástupný symbol pro text 3"/>
          <p:cNvSpPr>
            <a:spLocks noGrp="1"/>
          </p:cNvSpPr>
          <p:nvPr>
            <p:ph type="body" sz="quarter" idx="19"/>
          </p:nvPr>
        </p:nvSpPr>
        <p:spPr>
          <a:xfrm>
            <a:off x="1775520" y="4903344"/>
            <a:ext cx="3345804" cy="244865"/>
          </a:xfrm>
        </p:spPr>
        <p:txBody>
          <a:bodyPr>
            <a:noAutofit/>
          </a:bodyPr>
          <a:lstStyle>
            <a:lvl1pPr>
              <a:spcBef>
                <a:spcPts val="0"/>
              </a:spcBef>
              <a:defRPr sz="1800">
                <a:solidFill>
                  <a:schemeClr val="bg1"/>
                </a:solidFill>
              </a:defRPr>
            </a:lvl1pPr>
            <a:lvl4pPr>
              <a:spcBef>
                <a:spcPts val="0"/>
              </a:spcBef>
              <a:defRPr/>
            </a:lvl4pPr>
          </a:lstStyle>
          <a:p>
            <a:pPr lvl="0"/>
            <a:r>
              <a:rPr lang="cs-CZ"/>
              <a:t>Kliknutím lze upravit styly předlohy textu.</a:t>
            </a:r>
          </a:p>
        </p:txBody>
      </p:sp>
      <p:sp>
        <p:nvSpPr>
          <p:cNvPr id="21" name="Zástupný symbol pro text 3"/>
          <p:cNvSpPr>
            <a:spLocks noGrp="1"/>
          </p:cNvSpPr>
          <p:nvPr>
            <p:ph type="body" sz="quarter" idx="20"/>
          </p:nvPr>
        </p:nvSpPr>
        <p:spPr>
          <a:xfrm>
            <a:off x="2076295" y="5200359"/>
            <a:ext cx="3045029" cy="244865"/>
          </a:xfrm>
        </p:spPr>
        <p:txBody>
          <a:bodyPr>
            <a:noAutofit/>
          </a:bodyPr>
          <a:lstStyle>
            <a:lvl1pPr>
              <a:spcBef>
                <a:spcPts val="0"/>
              </a:spcBef>
              <a:defRPr sz="1800">
                <a:solidFill>
                  <a:schemeClr val="bg1"/>
                </a:solidFill>
              </a:defRPr>
            </a:lvl1pPr>
            <a:lvl4pPr>
              <a:spcBef>
                <a:spcPts val="0"/>
              </a:spcBef>
              <a:defRPr/>
            </a:lvl4pPr>
          </a:lstStyle>
          <a:p>
            <a:pPr lvl="0"/>
            <a:r>
              <a:rPr lang="cs-CZ"/>
              <a:t>Kliknutím lze upravit styly předlohy textu.</a:t>
            </a:r>
          </a:p>
        </p:txBody>
      </p:sp>
      <p:pic>
        <p:nvPicPr>
          <p:cNvPr id="3" name="Obrázek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5200" y="5157192"/>
            <a:ext cx="5526000" cy="1220026"/>
          </a:xfrm>
          <a:prstGeom prst="rect">
            <a:avLst/>
          </a:prstGeom>
        </p:spPr>
      </p:pic>
    </p:spTree>
    <p:extLst>
      <p:ext uri="{BB962C8B-B14F-4D97-AF65-F5344CB8AC3E}">
        <p14:creationId xmlns:p14="http://schemas.microsoft.com/office/powerpoint/2010/main" val="38858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8"/>
            <a:ext cx="10502900" cy="5040561"/>
          </a:xfrm>
        </p:spPr>
        <p:txBody>
          <a:bodyPr/>
          <a:lstStyle/>
          <a:p>
            <a:r>
              <a:rPr lang="cs-CZ"/>
              <a:t>Kliknutím na ikonu přidáte tabulku.</a:t>
            </a:r>
          </a:p>
        </p:txBody>
      </p:sp>
    </p:spTree>
    <p:extLst>
      <p:ext uri="{BB962C8B-B14F-4D97-AF65-F5344CB8AC3E}">
        <p14:creationId xmlns:p14="http://schemas.microsoft.com/office/powerpoint/2010/main" val="49952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ULKA_S_TEXTEM">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10502900" cy="4311254"/>
          </a:xfrm>
        </p:spPr>
        <p:txBody>
          <a:bodyPr/>
          <a:lstStyle/>
          <a:p>
            <a:r>
              <a:rPr lang="cs-CZ"/>
              <a:t>Kliknutím na ikonu přidáte tabulku.</a:t>
            </a:r>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124857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ĚLÍCÍ_STRANA">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Obrázek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30313" t="42709" r="22930" b="31041"/>
          <a:stretch/>
        </p:blipFill>
        <p:spPr>
          <a:xfrm>
            <a:off x="359999" y="5977997"/>
            <a:ext cx="2189313" cy="691363"/>
          </a:xfrm>
          <a:prstGeom prst="rect">
            <a:avLst/>
          </a:prstGeom>
        </p:spPr>
      </p:pic>
      <p:sp>
        <p:nvSpPr>
          <p:cNvPr id="8" name="Nadpis 1"/>
          <p:cNvSpPr>
            <a:spLocks noGrp="1"/>
          </p:cNvSpPr>
          <p:nvPr>
            <p:ph type="ctrTitle" hasCustomPrompt="1"/>
          </p:nvPr>
        </p:nvSpPr>
        <p:spPr>
          <a:xfrm>
            <a:off x="936000" y="2060849"/>
            <a:ext cx="8256344" cy="1800200"/>
          </a:xfrm>
        </p:spPr>
        <p:txBody>
          <a:bodyPr lIns="0" tIns="0" rIns="0" bIns="0" anchor="t">
            <a:noAutofit/>
          </a:bodyPr>
          <a:lstStyle>
            <a:lvl1pPr algn="l">
              <a:lnSpc>
                <a:spcPct val="80000"/>
              </a:lnSpc>
              <a:defRPr sz="7500" b="1" baseline="0">
                <a:solidFill>
                  <a:schemeClr val="bg1"/>
                </a:solidFill>
                <a:latin typeface="+mj-lt"/>
              </a:defRPr>
            </a:lvl1pPr>
          </a:lstStyle>
          <a:p>
            <a:r>
              <a:rPr lang="cs-CZ" dirty="0"/>
              <a:t>Dělící</a:t>
            </a:r>
            <a:br>
              <a:rPr lang="cs-CZ" dirty="0"/>
            </a:br>
            <a:r>
              <a:rPr lang="cs-CZ" dirty="0"/>
              <a:t>strana</a:t>
            </a:r>
          </a:p>
        </p:txBody>
      </p:sp>
    </p:spTree>
    <p:extLst>
      <p:ext uri="{BB962C8B-B14F-4D97-AF65-F5344CB8AC3E}">
        <p14:creationId xmlns:p14="http://schemas.microsoft.com/office/powerpoint/2010/main" val="678387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COVÁ_STRANA">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pic>
        <p:nvPicPr>
          <p:cNvPr id="3" name="Obrázek 2"/>
          <p:cNvPicPr>
            <a:picLocks noChangeAspect="1"/>
          </p:cNvPicPr>
          <p:nvPr userDrawn="1"/>
        </p:nvPicPr>
        <p:blipFill rotWithShape="1">
          <a:blip r:embed="rId3"/>
          <a:srcRect/>
          <a:stretch/>
        </p:blipFill>
        <p:spPr>
          <a:xfrm>
            <a:off x="3935760" y="2492896"/>
            <a:ext cx="4408488" cy="1368152"/>
          </a:xfrm>
          <a:prstGeom prst="rect">
            <a:avLst/>
          </a:prstGeom>
        </p:spPr>
      </p:pic>
      <p:sp>
        <p:nvSpPr>
          <p:cNvPr id="13" name="Zástupný symbol pro text 2"/>
          <p:cNvSpPr>
            <a:spLocks noGrp="1"/>
          </p:cNvSpPr>
          <p:nvPr>
            <p:ph type="body" idx="1" hasCustomPrompt="1"/>
          </p:nvPr>
        </p:nvSpPr>
        <p:spPr>
          <a:xfrm>
            <a:off x="983432" y="5526000"/>
            <a:ext cx="9865096" cy="576065"/>
          </a:xfrm>
        </p:spPr>
        <p:txBody>
          <a:bodyPr lIns="0" tIns="0" rIns="0" bIns="0">
            <a:normAutofit/>
          </a:bodyPr>
          <a:lstStyle>
            <a:lvl1pPr marL="0" indent="0">
              <a:lnSpc>
                <a:spcPct val="98000"/>
              </a:lnSpc>
              <a:spcBef>
                <a:spcPts val="0"/>
              </a:spcBef>
              <a:buNone/>
              <a:defRPr sz="11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Upozornění: Informace obsažené v této prezentaci jsou určeny výhradně oprávněným příjemcům a mohou obsahovat důvěrné informace, popř. mohou být předmětem obchodního tajemství. Neoprávněné prohlížení, šíření, úpravy, zpřístupnění jejího obsahu nebo jiný neoprávněný způsob užití jsou zakázány. Pokud jste obdržel(a) tuto prezentaci omylem, informujte o tom prosím okamžitě odesílatele a tuto prezentaci zničte/vymažte ze systému. Děkujeme.</a:t>
            </a:r>
          </a:p>
        </p:txBody>
      </p:sp>
      <p:sp>
        <p:nvSpPr>
          <p:cNvPr id="5" name="Nadpis 1"/>
          <p:cNvSpPr>
            <a:spLocks noGrp="1"/>
          </p:cNvSpPr>
          <p:nvPr>
            <p:ph type="ctrTitle" hasCustomPrompt="1"/>
          </p:nvPr>
        </p:nvSpPr>
        <p:spPr>
          <a:xfrm>
            <a:off x="983432" y="2348880"/>
            <a:ext cx="8064896" cy="1368151"/>
          </a:xfrm>
        </p:spPr>
        <p:txBody>
          <a:bodyPr lIns="0" tIns="0" rIns="0" bIns="0" anchor="ctr">
            <a:normAutofit/>
          </a:bodyPr>
          <a:lstStyle>
            <a:lvl1pPr algn="ctr">
              <a:lnSpc>
                <a:spcPct val="80000"/>
              </a:lnSpc>
              <a:defRPr sz="7000" b="1">
                <a:solidFill>
                  <a:schemeClr val="bg1"/>
                </a:solidFill>
                <a:latin typeface="+mj-lt"/>
              </a:defRPr>
            </a:lvl1pPr>
          </a:lstStyle>
          <a:p>
            <a:r>
              <a:rPr lang="cs-CZ" dirty="0"/>
              <a:t>Děkuji</a:t>
            </a:r>
          </a:p>
        </p:txBody>
      </p:sp>
    </p:spTree>
    <p:extLst>
      <p:ext uri="{BB962C8B-B14F-4D97-AF65-F5344CB8AC3E}">
        <p14:creationId xmlns:p14="http://schemas.microsoft.com/office/powerpoint/2010/main" val="3004611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_SLIDE">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8448" y="634140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pic>
        <p:nvPicPr>
          <p:cNvPr id="10" name="Picture 21">
            <a:extLst>
              <a:ext uri="{FF2B5EF4-FFF2-40B4-BE49-F238E27FC236}">
                <a16:creationId xmlns:a16="http://schemas.microsoft.com/office/drawing/2014/main" id="{C61D3434-753D-4782-B21C-E18EA1C8C2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2304" y="6341400"/>
            <a:ext cx="1148205" cy="216024"/>
          </a:xfrm>
          <a:prstGeom prst="rect">
            <a:avLst/>
          </a:prstGeom>
        </p:spPr>
      </p:pic>
      <p:sp>
        <p:nvSpPr>
          <p:cNvPr id="9" name="TextovéPole 8">
            <a:extLst>
              <a:ext uri="{FF2B5EF4-FFF2-40B4-BE49-F238E27FC236}">
                <a16:creationId xmlns:a16="http://schemas.microsoft.com/office/drawing/2014/main" id="{A5EF8EE7-609A-436D-9A2D-2458C08D83A9}"/>
              </a:ext>
            </a:extLst>
          </p:cNvPr>
          <p:cNvSpPr txBox="1"/>
          <p:nvPr userDrawn="1"/>
        </p:nvSpPr>
        <p:spPr>
          <a:xfrm>
            <a:off x="7432475" y="6310912"/>
            <a:ext cx="1368152" cy="276999"/>
          </a:xfrm>
          <a:prstGeom prst="rect">
            <a:avLst/>
          </a:prstGeom>
          <a:noFill/>
        </p:spPr>
        <p:txBody>
          <a:bodyPr wrap="square" rtlCol="0">
            <a:spAutoFit/>
          </a:bodyPr>
          <a:lstStyle/>
          <a:p>
            <a:pPr algn="ctr"/>
            <a:r>
              <a:rPr lang="cs-CZ" sz="1200" b="1" dirty="0"/>
              <a:t>CONFIDENTIAL</a:t>
            </a:r>
            <a:endParaRPr lang="en-GB" sz="1200" b="1" dirty="0"/>
          </a:p>
        </p:txBody>
      </p:sp>
    </p:spTree>
    <p:extLst>
      <p:ext uri="{BB962C8B-B14F-4D97-AF65-F5344CB8AC3E}">
        <p14:creationId xmlns:p14="http://schemas.microsoft.com/office/powerpoint/2010/main" val="4209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_SLIDE_1">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4" name="Zástupný symbol pro text 3"/>
          <p:cNvSpPr>
            <a:spLocks noGrp="1"/>
          </p:cNvSpPr>
          <p:nvPr>
            <p:ph type="body" sz="quarter" idx="11"/>
          </p:nvPr>
        </p:nvSpPr>
        <p:spPr>
          <a:xfrm>
            <a:off x="844551" y="980728"/>
            <a:ext cx="10502900" cy="5040560"/>
          </a:xfrm>
        </p:spPr>
        <p:txBody>
          <a:bodyPr>
            <a:noAutofit/>
          </a:bodyPr>
          <a:lstStyle>
            <a:lvl1pPr>
              <a:spcBef>
                <a:spcPts val="0"/>
              </a:spcBef>
              <a:defRPr/>
            </a:lvl1pPr>
            <a:lvl4pPr>
              <a:spcBef>
                <a:spcPts val="0"/>
              </a:spcBef>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baseline="0" dirty="0" smtClean="0">
                <a:solidFill>
                  <a:srgbClr val="E40F18"/>
                </a:solidFill>
                <a:latin typeface="+mj-lt"/>
                <a:ea typeface="+mj-ea"/>
                <a:cs typeface="+mj-cs"/>
              </a:defRPr>
            </a:lvl1pPr>
            <a:lvl4pPr>
              <a:spcBef>
                <a:spcPts val="0"/>
              </a:spcBef>
              <a:defRPr/>
            </a:lvl4pPr>
          </a:lstStyle>
          <a:p>
            <a:pPr lvl="0"/>
            <a:r>
              <a:rPr lang="cs-CZ" dirty="0" err="1"/>
              <a:t>Click</a:t>
            </a:r>
            <a:r>
              <a:rPr lang="cs-CZ" dirty="0"/>
              <a:t> to insert </a:t>
            </a:r>
            <a:r>
              <a:rPr lang="cs-CZ" dirty="0" err="1"/>
              <a:t>title</a:t>
            </a:r>
            <a:r>
              <a:rPr lang="cs-CZ" dirty="0"/>
              <a:t> </a:t>
            </a:r>
            <a:r>
              <a:rPr lang="cs-CZ" dirty="0" err="1"/>
              <a:t>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
        <p:nvSpPr>
          <p:cNvPr id="11" name="Zástupný symbol pro číslo snímku 5">
            <a:extLst>
              <a:ext uri="{FF2B5EF4-FFF2-40B4-BE49-F238E27FC236}">
                <a16:creationId xmlns:a16="http://schemas.microsoft.com/office/drawing/2014/main" id="{4FD1CBC9-EA83-4CB1-969A-2461BB75BAE9}"/>
              </a:ext>
            </a:extLst>
          </p:cNvPr>
          <p:cNvSpPr>
            <a:spLocks noGrp="1"/>
          </p:cNvSpPr>
          <p:nvPr>
            <p:ph type="sldNum" sz="quarter" idx="4"/>
          </p:nvPr>
        </p:nvSpPr>
        <p:spPr>
          <a:xfrm>
            <a:off x="10128448" y="634140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pic>
        <p:nvPicPr>
          <p:cNvPr id="12" name="Picture 21">
            <a:extLst>
              <a:ext uri="{FF2B5EF4-FFF2-40B4-BE49-F238E27FC236}">
                <a16:creationId xmlns:a16="http://schemas.microsoft.com/office/drawing/2014/main" id="{D00E0985-F06E-44BE-A7CB-9FE43657F4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2304" y="6341400"/>
            <a:ext cx="1148205" cy="216024"/>
          </a:xfrm>
          <a:prstGeom prst="rect">
            <a:avLst/>
          </a:prstGeom>
        </p:spPr>
      </p:pic>
      <p:sp>
        <p:nvSpPr>
          <p:cNvPr id="13" name="TextovéPole 12">
            <a:extLst>
              <a:ext uri="{FF2B5EF4-FFF2-40B4-BE49-F238E27FC236}">
                <a16:creationId xmlns:a16="http://schemas.microsoft.com/office/drawing/2014/main" id="{554426F4-DADE-41DE-9D21-43D62E81902D}"/>
              </a:ext>
            </a:extLst>
          </p:cNvPr>
          <p:cNvSpPr txBox="1"/>
          <p:nvPr userDrawn="1"/>
        </p:nvSpPr>
        <p:spPr>
          <a:xfrm>
            <a:off x="7432475" y="6310912"/>
            <a:ext cx="1368152" cy="276999"/>
          </a:xfrm>
          <a:prstGeom prst="rect">
            <a:avLst/>
          </a:prstGeom>
          <a:noFill/>
        </p:spPr>
        <p:txBody>
          <a:bodyPr wrap="square" rtlCol="0">
            <a:spAutoFit/>
          </a:bodyPr>
          <a:lstStyle/>
          <a:p>
            <a:pPr algn="ctr"/>
            <a:r>
              <a:rPr lang="cs-CZ" sz="1200" b="1" dirty="0"/>
              <a:t>CONFIDENTIAL</a:t>
            </a:r>
            <a:endParaRPr lang="en-GB" sz="1200" b="1" dirty="0"/>
          </a:p>
        </p:txBody>
      </p:sp>
    </p:spTree>
    <p:extLst>
      <p:ext uri="{BB962C8B-B14F-4D97-AF65-F5344CB8AC3E}">
        <p14:creationId xmlns:p14="http://schemas.microsoft.com/office/powerpoint/2010/main" val="4100887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SERT_OBJECT_2_COLUMS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1556792"/>
            <a:ext cx="5179442" cy="4464494"/>
          </a:xfrm>
        </p:spPr>
        <p:txBody>
          <a:bodyPr>
            <a:noAutofit/>
          </a:bodyPr>
          <a:lstStyle>
            <a:lvl1pPr>
              <a:spcBef>
                <a:spcPts val="0"/>
              </a:spcBef>
              <a:defRPr/>
            </a:lvl1pPr>
            <a:lvl4pPr>
              <a:spcBef>
                <a:spcPts val="0"/>
              </a:spcBef>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1556792"/>
            <a:ext cx="5179442" cy="4464494"/>
          </a:xfrm>
        </p:spPr>
        <p:txBody>
          <a:bodyPr>
            <a:noAutofit/>
          </a:bodyPr>
          <a:lstStyle>
            <a:lvl1pPr>
              <a:spcBef>
                <a:spcPts val="0"/>
              </a:spcBef>
              <a:defRPr/>
            </a:lvl1pPr>
            <a:lvl4pPr>
              <a:spcBef>
                <a:spcPts val="0"/>
              </a:spcBef>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1"/>
          </p:nvPr>
        </p:nvSpPr>
        <p:spPr>
          <a:xfrm>
            <a:off x="844550" y="980728"/>
            <a:ext cx="5179442" cy="432048"/>
          </a:xfrm>
        </p:spPr>
        <p:txBody>
          <a:bodyPr>
            <a:noAutofit/>
          </a:bodyPr>
          <a:lstStyle>
            <a:lvl1pPr>
              <a:spcBef>
                <a:spcPts val="0"/>
              </a:spcBef>
              <a:defRPr/>
            </a:lvl1pPr>
            <a:lvl4pPr>
              <a:spcBef>
                <a:spcPts val="0"/>
              </a:spcBef>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text 3"/>
          <p:cNvSpPr>
            <a:spLocks noGrp="1"/>
          </p:cNvSpPr>
          <p:nvPr>
            <p:ph type="body" sz="quarter" idx="15"/>
          </p:nvPr>
        </p:nvSpPr>
        <p:spPr>
          <a:xfrm>
            <a:off x="6168008" y="980728"/>
            <a:ext cx="5179442" cy="432048"/>
          </a:xfrm>
        </p:spPr>
        <p:txBody>
          <a:bodyPr>
            <a:noAutofit/>
          </a:bodyPr>
          <a:lstStyle>
            <a:lvl1pPr>
              <a:spcBef>
                <a:spcPts val="0"/>
              </a:spcBef>
              <a:defRPr/>
            </a:lvl1pPr>
            <a:lvl4pPr>
              <a:spcBef>
                <a:spcPts val="0"/>
              </a:spcBef>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
        <p:nvSpPr>
          <p:cNvPr id="16" name="Zástupný symbol pro číslo snímku 5">
            <a:extLst>
              <a:ext uri="{FF2B5EF4-FFF2-40B4-BE49-F238E27FC236}">
                <a16:creationId xmlns:a16="http://schemas.microsoft.com/office/drawing/2014/main" id="{BFC50819-8DD1-4635-B82B-DD9EC68B81E6}"/>
              </a:ext>
            </a:extLst>
          </p:cNvPr>
          <p:cNvSpPr>
            <a:spLocks noGrp="1"/>
          </p:cNvSpPr>
          <p:nvPr>
            <p:ph type="sldNum" sz="quarter" idx="4"/>
          </p:nvPr>
        </p:nvSpPr>
        <p:spPr>
          <a:xfrm>
            <a:off x="10128448" y="634140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pic>
        <p:nvPicPr>
          <p:cNvPr id="17" name="Picture 21">
            <a:extLst>
              <a:ext uri="{FF2B5EF4-FFF2-40B4-BE49-F238E27FC236}">
                <a16:creationId xmlns:a16="http://schemas.microsoft.com/office/drawing/2014/main" id="{B1C483D1-7455-4296-8853-7A1610C60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2304" y="6341400"/>
            <a:ext cx="1148205" cy="216024"/>
          </a:xfrm>
          <a:prstGeom prst="rect">
            <a:avLst/>
          </a:prstGeom>
        </p:spPr>
      </p:pic>
      <p:sp>
        <p:nvSpPr>
          <p:cNvPr id="18" name="TextovéPole 17">
            <a:extLst>
              <a:ext uri="{FF2B5EF4-FFF2-40B4-BE49-F238E27FC236}">
                <a16:creationId xmlns:a16="http://schemas.microsoft.com/office/drawing/2014/main" id="{F8AE4DE9-1807-42FA-B3ED-D1148BA2D5EA}"/>
              </a:ext>
            </a:extLst>
          </p:cNvPr>
          <p:cNvSpPr txBox="1"/>
          <p:nvPr userDrawn="1"/>
        </p:nvSpPr>
        <p:spPr>
          <a:xfrm>
            <a:off x="7432475" y="6310912"/>
            <a:ext cx="1368152" cy="276999"/>
          </a:xfrm>
          <a:prstGeom prst="rect">
            <a:avLst/>
          </a:prstGeom>
          <a:noFill/>
        </p:spPr>
        <p:txBody>
          <a:bodyPr wrap="square" rtlCol="0">
            <a:spAutoFit/>
          </a:bodyPr>
          <a:lstStyle/>
          <a:p>
            <a:pPr algn="ctr"/>
            <a:r>
              <a:rPr lang="cs-CZ" sz="1200" b="1" dirty="0"/>
              <a:t>CONFIDENTIAL</a:t>
            </a:r>
            <a:endParaRPr lang="en-GB" sz="1200" b="1" dirty="0"/>
          </a:p>
        </p:txBody>
      </p:sp>
    </p:spTree>
    <p:extLst>
      <p:ext uri="{BB962C8B-B14F-4D97-AF65-F5344CB8AC3E}">
        <p14:creationId xmlns:p14="http://schemas.microsoft.com/office/powerpoint/2010/main" val="2229304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ABLE_AND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4" name="Zástupný symbol pro text 3"/>
          <p:cNvSpPr>
            <a:spLocks noGrp="1"/>
          </p:cNvSpPr>
          <p:nvPr>
            <p:ph type="body" sz="quarter" idx="11"/>
          </p:nvPr>
        </p:nvSpPr>
        <p:spPr>
          <a:xfrm>
            <a:off x="7032104" y="980728"/>
            <a:ext cx="4315346" cy="5040560"/>
          </a:xfrm>
        </p:spPr>
        <p:txBody>
          <a:bodyPr>
            <a:noAutofit/>
          </a:bodyPr>
          <a:lstStyle>
            <a:lvl1pPr>
              <a:spcBef>
                <a:spcPts val="0"/>
              </a:spcBef>
              <a:defRPr/>
            </a:lvl1pPr>
            <a:lvl4pPr>
              <a:spcBef>
                <a:spcPts val="0"/>
              </a:spcBef>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6043537" cy="5040559"/>
          </a:xfrm>
        </p:spPr>
        <p:txBody>
          <a:bodyPr/>
          <a:lstStyle/>
          <a:p>
            <a:r>
              <a:rPr lang="cs-CZ"/>
              <a:t>Kliknutím na ikonu přidáte tabulku.</a:t>
            </a: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
        <p:nvSpPr>
          <p:cNvPr id="12" name="Zástupný symbol pro číslo snímku 5">
            <a:extLst>
              <a:ext uri="{FF2B5EF4-FFF2-40B4-BE49-F238E27FC236}">
                <a16:creationId xmlns:a16="http://schemas.microsoft.com/office/drawing/2014/main" id="{1B0393D1-7E73-4BF7-B48E-D2F8040F6C3B}"/>
              </a:ext>
            </a:extLst>
          </p:cNvPr>
          <p:cNvSpPr>
            <a:spLocks noGrp="1"/>
          </p:cNvSpPr>
          <p:nvPr>
            <p:ph type="sldNum" sz="quarter" idx="4"/>
          </p:nvPr>
        </p:nvSpPr>
        <p:spPr>
          <a:xfrm>
            <a:off x="10128448" y="634140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pic>
        <p:nvPicPr>
          <p:cNvPr id="13" name="Picture 21">
            <a:extLst>
              <a:ext uri="{FF2B5EF4-FFF2-40B4-BE49-F238E27FC236}">
                <a16:creationId xmlns:a16="http://schemas.microsoft.com/office/drawing/2014/main" id="{C6C9D212-6113-479D-9FFB-EB1430D1E5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2304" y="6341400"/>
            <a:ext cx="1148205" cy="216024"/>
          </a:xfrm>
          <a:prstGeom prst="rect">
            <a:avLst/>
          </a:prstGeom>
        </p:spPr>
      </p:pic>
      <p:sp>
        <p:nvSpPr>
          <p:cNvPr id="14" name="TextovéPole 13">
            <a:extLst>
              <a:ext uri="{FF2B5EF4-FFF2-40B4-BE49-F238E27FC236}">
                <a16:creationId xmlns:a16="http://schemas.microsoft.com/office/drawing/2014/main" id="{9B9538E3-E135-4827-B6D2-57C002A82C49}"/>
              </a:ext>
            </a:extLst>
          </p:cNvPr>
          <p:cNvSpPr txBox="1"/>
          <p:nvPr userDrawn="1"/>
        </p:nvSpPr>
        <p:spPr>
          <a:xfrm>
            <a:off x="7432475" y="6310912"/>
            <a:ext cx="1368152" cy="276999"/>
          </a:xfrm>
          <a:prstGeom prst="rect">
            <a:avLst/>
          </a:prstGeom>
          <a:noFill/>
        </p:spPr>
        <p:txBody>
          <a:bodyPr wrap="square" rtlCol="0">
            <a:spAutoFit/>
          </a:bodyPr>
          <a:lstStyle/>
          <a:p>
            <a:pPr algn="ctr"/>
            <a:r>
              <a:rPr lang="cs-CZ" sz="1200" b="1" dirty="0"/>
              <a:t>CONFIDENTIAL</a:t>
            </a:r>
            <a:endParaRPr lang="en-GB" sz="1200" b="1" dirty="0"/>
          </a:p>
        </p:txBody>
      </p:sp>
    </p:spTree>
    <p:extLst>
      <p:ext uri="{BB962C8B-B14F-4D97-AF65-F5344CB8AC3E}">
        <p14:creationId xmlns:p14="http://schemas.microsoft.com/office/powerpoint/2010/main" val="250904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VÁ_STRANA_1">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844551" y="980728"/>
            <a:ext cx="10502900" cy="5040560"/>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00989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LOŽENÍ_OBJEKTU">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5040560"/>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77543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ÁZDNÝ_SNÍMEK">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Tree>
    <p:extLst>
      <p:ext uri="{BB962C8B-B14F-4D97-AF65-F5344CB8AC3E}">
        <p14:creationId xmlns:p14="http://schemas.microsoft.com/office/powerpoint/2010/main" val="348454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LOŽENÍ_OBJEKTU_2x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3851758"/>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4"/>
          </p:nvPr>
        </p:nvSpPr>
        <p:spPr>
          <a:xfrm>
            <a:off x="844550" y="4976505"/>
            <a:ext cx="10502900" cy="319270"/>
          </a:xfrm>
        </p:spPr>
        <p:txBody>
          <a:bodyPr>
            <a:noAutofit/>
          </a:bodyPr>
          <a:lstStyle>
            <a:lvl1pPr>
              <a:spcBef>
                <a:spcPts val="0"/>
              </a:spcBef>
              <a:defRPr lang="cs-CZ" sz="1900" b="1" kern="1200" dirty="0" smtClean="0">
                <a:solidFill>
                  <a:srgbClr val="5C6670"/>
                </a:solidFill>
                <a:latin typeface="+mn-lt"/>
                <a:ea typeface="+mn-ea"/>
                <a:cs typeface="+mn-cs"/>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35494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_A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7032104" y="980728"/>
            <a:ext cx="4315346" cy="5040560"/>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graf 4"/>
          <p:cNvSpPr>
            <a:spLocks noGrp="1"/>
          </p:cNvSpPr>
          <p:nvPr>
            <p:ph type="chart" sz="quarter" idx="14"/>
          </p:nvPr>
        </p:nvSpPr>
        <p:spPr>
          <a:xfrm>
            <a:off x="844551" y="980728"/>
            <a:ext cx="6043612" cy="5040660"/>
          </a:xfrm>
        </p:spPr>
        <p:txBody>
          <a:bodyPr/>
          <a:lstStyle/>
          <a:p>
            <a:r>
              <a:rPr lang="cs-CZ"/>
              <a:t>Kliknutím na ikonu přidáte graf.</a:t>
            </a:r>
          </a:p>
        </p:txBody>
      </p:sp>
    </p:spTree>
    <p:extLst>
      <p:ext uri="{BB962C8B-B14F-4D97-AF65-F5344CB8AC3E}">
        <p14:creationId xmlns:p14="http://schemas.microsoft.com/office/powerpoint/2010/main" val="213650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ULKA_A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7032104" y="980728"/>
            <a:ext cx="4315346" cy="5040560"/>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6043537" cy="5040559"/>
          </a:xfrm>
        </p:spPr>
        <p:txBody>
          <a:bodyPr/>
          <a:lstStyle/>
          <a:p>
            <a:r>
              <a:rPr lang="cs-CZ"/>
              <a:t>Kliknutím na ikonu přidáte tabulku.</a:t>
            </a:r>
          </a:p>
        </p:txBody>
      </p:sp>
    </p:spTree>
    <p:extLst>
      <p:ext uri="{BB962C8B-B14F-4D97-AF65-F5344CB8AC3E}">
        <p14:creationId xmlns:p14="http://schemas.microsoft.com/office/powerpoint/2010/main" val="400098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LOŽENÍ_OBJEKTU_2_SLOUPCE">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5179442" cy="5040558"/>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980729"/>
            <a:ext cx="5179442" cy="5040558"/>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89444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LOŽENÍ_OBJEKTU_2_SLOUPCE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1556792"/>
            <a:ext cx="5179442" cy="4464494"/>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1556792"/>
            <a:ext cx="5179442" cy="4464494"/>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1"/>
          </p:nvPr>
        </p:nvSpPr>
        <p:spPr>
          <a:xfrm>
            <a:off x="844550" y="980728"/>
            <a:ext cx="5179442" cy="432048"/>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text 3"/>
          <p:cNvSpPr>
            <a:spLocks noGrp="1"/>
          </p:cNvSpPr>
          <p:nvPr>
            <p:ph type="body" sz="quarter" idx="15"/>
          </p:nvPr>
        </p:nvSpPr>
        <p:spPr>
          <a:xfrm>
            <a:off x="6168008" y="980728"/>
            <a:ext cx="5179442" cy="432048"/>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1973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B20E3A1-D304-49EC-97A7-A19BDE31C9FE}" type="datetime1">
              <a:rPr lang="cs-CZ" smtClean="0"/>
              <a:pPr/>
              <a:t>19.10.2021</a:t>
            </a:fld>
            <a:endParaRPr lang="cs-CZ"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cs-CZ"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633C6B9-C75B-4149-93B0-5E1BF0C180BC}" type="slidenum">
              <a:rPr lang="cs-CZ" smtClean="0"/>
              <a:pPr/>
              <a:t>‹#›</a:t>
            </a:fld>
            <a:endParaRPr lang="cs-CZ" dirty="0"/>
          </a:p>
        </p:txBody>
      </p:sp>
    </p:spTree>
    <p:extLst>
      <p:ext uri="{BB962C8B-B14F-4D97-AF65-F5344CB8AC3E}">
        <p14:creationId xmlns:p14="http://schemas.microsoft.com/office/powerpoint/2010/main" val="2676194064"/>
      </p:ext>
    </p:extLst>
  </p:cSld>
  <p:clrMap bg1="lt1" tx1="dk1" bg2="lt2" tx2="dk2" accent1="accent1" accent2="accent2" accent3="accent3" accent4="accent4" accent5="accent5" accent6="accent6" hlink="hlink" folHlink="folHlink"/>
  <p:sldLayoutIdLst>
    <p:sldLayoutId id="2147483663" r:id="rId1"/>
    <p:sldLayoutId id="2147483676" r:id="rId2"/>
    <p:sldLayoutId id="2147483681" r:id="rId3"/>
    <p:sldLayoutId id="2147483680" r:id="rId4"/>
    <p:sldLayoutId id="2147483682" r:id="rId5"/>
    <p:sldLayoutId id="2147483688" r:id="rId6"/>
    <p:sldLayoutId id="2147483683" r:id="rId7"/>
    <p:sldLayoutId id="2147483684" r:id="rId8"/>
    <p:sldLayoutId id="2147483685" r:id="rId9"/>
    <p:sldLayoutId id="2147483686" r:id="rId10"/>
    <p:sldLayoutId id="2147483687" r:id="rId11"/>
    <p:sldLayoutId id="2147483662" r:id="rId12"/>
    <p:sldLayoutId id="2147483660" r:id="rId13"/>
    <p:sldLayoutId id="2147483689" r:id="rId14"/>
    <p:sldLayoutId id="2147483690" r:id="rId15"/>
    <p:sldLayoutId id="2147483691" r:id="rId16"/>
    <p:sldLayoutId id="214748369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dirty="0" smtClean="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3.jpeg"/><Relationship Id="rId7"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91344" y="1964761"/>
            <a:ext cx="11809312" cy="2688375"/>
          </a:xfrm>
        </p:spPr>
        <p:txBody>
          <a:bodyPr>
            <a:noAutofit/>
          </a:bodyPr>
          <a:lstStyle/>
          <a:p>
            <a:r>
              <a:rPr lang="en-US" sz="6000" dirty="0"/>
              <a:t>Biomass-To-Liquid technologies: status of recent developments &amp; challenges</a:t>
            </a:r>
          </a:p>
        </p:txBody>
      </p:sp>
      <p:sp>
        <p:nvSpPr>
          <p:cNvPr id="3" name="Zástupný symbol pro text 2"/>
          <p:cNvSpPr>
            <a:spLocks noGrp="1"/>
          </p:cNvSpPr>
          <p:nvPr>
            <p:ph type="body" sz="quarter" idx="13"/>
          </p:nvPr>
        </p:nvSpPr>
        <p:spPr/>
        <p:txBody>
          <a:bodyPr/>
          <a:lstStyle/>
          <a:p>
            <a:r>
              <a:rPr lang="cs-CZ" dirty="0"/>
              <a:t>27/09/2021</a:t>
            </a:r>
          </a:p>
        </p:txBody>
      </p:sp>
      <p:sp>
        <p:nvSpPr>
          <p:cNvPr id="4" name="Zástupný symbol pro text 3"/>
          <p:cNvSpPr>
            <a:spLocks noGrp="1"/>
          </p:cNvSpPr>
          <p:nvPr>
            <p:ph type="body" sz="quarter" idx="16"/>
          </p:nvPr>
        </p:nvSpPr>
        <p:spPr/>
        <p:txBody>
          <a:bodyPr/>
          <a:lstStyle/>
          <a:p>
            <a:r>
              <a:rPr lang="cs-CZ" dirty="0"/>
              <a:t>datum:</a:t>
            </a:r>
          </a:p>
        </p:txBody>
      </p:sp>
      <p:sp>
        <p:nvSpPr>
          <p:cNvPr id="5" name="Zástupný symbol pro text 4"/>
          <p:cNvSpPr>
            <a:spLocks noGrp="1"/>
          </p:cNvSpPr>
          <p:nvPr>
            <p:ph type="body" sz="quarter" idx="17"/>
          </p:nvPr>
        </p:nvSpPr>
        <p:spPr/>
        <p:txBody>
          <a:bodyPr/>
          <a:lstStyle/>
          <a:p>
            <a:r>
              <a:rPr lang="cs-CZ" dirty="0"/>
              <a:t>jméno:</a:t>
            </a:r>
          </a:p>
        </p:txBody>
      </p:sp>
      <p:sp>
        <p:nvSpPr>
          <p:cNvPr id="7" name="Zástupný symbol pro text 6"/>
          <p:cNvSpPr>
            <a:spLocks noGrp="1"/>
          </p:cNvSpPr>
          <p:nvPr>
            <p:ph type="body" sz="quarter" idx="19"/>
          </p:nvPr>
        </p:nvSpPr>
        <p:spPr>
          <a:xfrm>
            <a:off x="1775520" y="4903344"/>
            <a:ext cx="5976664" cy="244865"/>
          </a:xfrm>
        </p:spPr>
        <p:txBody>
          <a:bodyPr/>
          <a:lstStyle/>
          <a:p>
            <a:r>
              <a:rPr lang="cs-CZ" dirty="0"/>
              <a:t>Jiří Hájek, CEO and </a:t>
            </a:r>
            <a:r>
              <a:rPr lang="en-US" dirty="0"/>
              <a:t>chairman of </a:t>
            </a:r>
            <a:r>
              <a:rPr lang="en-US" dirty="0" err="1"/>
              <a:t>BoD</a:t>
            </a:r>
            <a:r>
              <a:rPr lang="cs-CZ" dirty="0"/>
              <a:t>, ORLEN </a:t>
            </a:r>
            <a:r>
              <a:rPr lang="cs-CZ" dirty="0" err="1"/>
              <a:t>UniCRE</a:t>
            </a:r>
            <a:endParaRPr lang="cs-CZ" dirty="0"/>
          </a:p>
        </p:txBody>
      </p:sp>
    </p:spTree>
    <p:extLst>
      <p:ext uri="{BB962C8B-B14F-4D97-AF65-F5344CB8AC3E}">
        <p14:creationId xmlns:p14="http://schemas.microsoft.com/office/powerpoint/2010/main" val="346791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9C776F0-D8E3-49CD-B3B8-D1E133622524}"/>
              </a:ext>
            </a:extLst>
          </p:cNvPr>
          <p:cNvSpPr>
            <a:spLocks noGrp="1"/>
          </p:cNvSpPr>
          <p:nvPr>
            <p:ph type="body" sz="quarter" idx="12"/>
          </p:nvPr>
        </p:nvSpPr>
        <p:spPr/>
        <p:txBody>
          <a:bodyPr/>
          <a:lstStyle/>
          <a:p>
            <a:r>
              <a:rPr lang="en-GB"/>
              <a:t>CONCLUSIONS</a:t>
            </a:r>
          </a:p>
        </p:txBody>
      </p:sp>
      <p:pic>
        <p:nvPicPr>
          <p:cNvPr id="9" name="Zástupný obsah 8" descr="Obsah obrázku text&#10;&#10;Popis byl vytvořen automaticky">
            <a:extLst>
              <a:ext uri="{FF2B5EF4-FFF2-40B4-BE49-F238E27FC236}">
                <a16:creationId xmlns:a16="http://schemas.microsoft.com/office/drawing/2014/main" id="{A5092EF9-CA18-4E32-BE6E-F5E414A961FB}"/>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94284" y="1727249"/>
            <a:ext cx="1440160" cy="1440160"/>
          </a:xfrm>
        </p:spPr>
      </p:pic>
      <p:pic>
        <p:nvPicPr>
          <p:cNvPr id="11" name="Zástupný obsah 10" descr="Obsah obrázku text, sponka na papír, světlo&#10;&#10;Popis byl vytvořen automaticky">
            <a:extLst>
              <a:ext uri="{FF2B5EF4-FFF2-40B4-BE49-F238E27FC236}">
                <a16:creationId xmlns:a16="http://schemas.microsoft.com/office/drawing/2014/main" id="{1DAED1AB-507D-46DA-B128-7867B46C6807}"/>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4285" y="3222194"/>
            <a:ext cx="1260726" cy="1260726"/>
          </a:xfrm>
        </p:spPr>
      </p:pic>
      <p:sp>
        <p:nvSpPr>
          <p:cNvPr id="5" name="Zástupný text 4">
            <a:extLst>
              <a:ext uri="{FF2B5EF4-FFF2-40B4-BE49-F238E27FC236}">
                <a16:creationId xmlns:a16="http://schemas.microsoft.com/office/drawing/2014/main" id="{DB5C2C2B-0D7C-436B-ACA4-4720E9775162}"/>
              </a:ext>
            </a:extLst>
          </p:cNvPr>
          <p:cNvSpPr>
            <a:spLocks noGrp="1"/>
          </p:cNvSpPr>
          <p:nvPr>
            <p:ph type="body" sz="quarter" idx="11"/>
          </p:nvPr>
        </p:nvSpPr>
        <p:spPr>
          <a:xfrm>
            <a:off x="1755010" y="1094184"/>
            <a:ext cx="8877493" cy="432048"/>
          </a:xfrm>
        </p:spPr>
        <p:txBody>
          <a:bodyPr vert="horz" lIns="0" tIns="0" rIns="0" bIns="0" rtlCol="0">
            <a:noAutofit/>
          </a:bodyPr>
          <a:lstStyle/>
          <a:p>
            <a:pPr marL="285750" indent="-285750" algn="just">
              <a:buFont typeface="Arial" panose="020B0604020202020204" pitchFamily="34" charset="0"/>
              <a:buChar char="•"/>
            </a:pPr>
            <a:r>
              <a:rPr lang="en-GB" sz="1800" dirty="0">
                <a:latin typeface="Arial" panose="020B0604020202020204" pitchFamily="34" charset="0"/>
              </a:rPr>
              <a:t>Reduction of crude oil consumption.</a:t>
            </a:r>
          </a:p>
          <a:p>
            <a:pPr marL="285750" indent="-285750" algn="just">
              <a:buFont typeface="Arial" panose="020B0604020202020204" pitchFamily="34" charset="0"/>
              <a:buChar char="•"/>
            </a:pPr>
            <a:r>
              <a:rPr lang="cs-CZ" sz="1800" dirty="0">
                <a:latin typeface="Arial" panose="020B0604020202020204" pitchFamily="34" charset="0"/>
              </a:rPr>
              <a:t>Double </a:t>
            </a:r>
            <a:r>
              <a:rPr lang="cs-CZ" sz="1800" dirty="0" err="1">
                <a:latin typeface="Arial" panose="020B0604020202020204" pitchFamily="34" charset="0"/>
              </a:rPr>
              <a:t>counting</a:t>
            </a:r>
            <a:r>
              <a:rPr lang="cs-CZ" sz="1800" dirty="0">
                <a:latin typeface="Arial" panose="020B0604020202020204" pitchFamily="34" charset="0"/>
              </a:rPr>
              <a:t> </a:t>
            </a:r>
            <a:r>
              <a:rPr lang="cs-CZ" sz="1800" dirty="0" err="1">
                <a:latin typeface="Arial" panose="020B0604020202020204" pitchFamily="34" charset="0"/>
              </a:rPr>
              <a:t>of</a:t>
            </a:r>
            <a:r>
              <a:rPr lang="cs-CZ" sz="1800" dirty="0">
                <a:latin typeface="Arial" panose="020B0604020202020204" pitchFamily="34" charset="0"/>
              </a:rPr>
              <a:t> CO</a:t>
            </a:r>
            <a:r>
              <a:rPr lang="cs-CZ" sz="1800" baseline="-25000" dirty="0">
                <a:latin typeface="Arial" panose="020B0604020202020204" pitchFamily="34" charset="0"/>
              </a:rPr>
              <a:t>2</a:t>
            </a:r>
            <a:r>
              <a:rPr lang="cs-CZ" sz="1800" dirty="0">
                <a:latin typeface="Arial" panose="020B0604020202020204" pitchFamily="34" charset="0"/>
              </a:rPr>
              <a:t> </a:t>
            </a:r>
            <a:r>
              <a:rPr lang="cs-CZ" sz="1800" dirty="0" err="1">
                <a:latin typeface="Arial" panose="020B0604020202020204" pitchFamily="34" charset="0"/>
              </a:rPr>
              <a:t>emissions</a:t>
            </a:r>
            <a:r>
              <a:rPr lang="en-GB" sz="1800" dirty="0">
                <a:latin typeface="Arial" panose="020B0604020202020204" pitchFamily="34" charset="0"/>
              </a:rPr>
              <a:t> via processing of </a:t>
            </a:r>
            <a:r>
              <a:rPr lang="cs-CZ" sz="1800" dirty="0">
                <a:latin typeface="Arial" panose="020B0604020202020204" pitchFamily="34" charset="0"/>
              </a:rPr>
              <a:t>Waste R</a:t>
            </a:r>
            <a:r>
              <a:rPr lang="en-GB" sz="1800" dirty="0" err="1">
                <a:latin typeface="Arial" panose="020B0604020202020204" pitchFamily="34" charset="0"/>
              </a:rPr>
              <a:t>enewable</a:t>
            </a:r>
            <a:r>
              <a:rPr lang="en-GB" sz="1800" dirty="0">
                <a:latin typeface="Arial" panose="020B0604020202020204" pitchFamily="34" charset="0"/>
              </a:rPr>
              <a:t> </a:t>
            </a:r>
            <a:r>
              <a:rPr lang="cs-CZ" sz="1800" dirty="0">
                <a:latin typeface="Arial" panose="020B0604020202020204" pitchFamily="34" charset="0"/>
              </a:rPr>
              <a:t>M</a:t>
            </a:r>
            <a:r>
              <a:rPr lang="en-GB" sz="1800" dirty="0" err="1">
                <a:latin typeface="Arial" panose="020B0604020202020204" pitchFamily="34" charset="0"/>
              </a:rPr>
              <a:t>aterials</a:t>
            </a:r>
            <a:r>
              <a:rPr lang="en-GB" sz="1800" dirty="0">
                <a:latin typeface="Arial" panose="020B0604020202020204" pitchFamily="34" charset="0"/>
              </a:rPr>
              <a:t>.</a:t>
            </a:r>
          </a:p>
        </p:txBody>
      </p:sp>
      <p:sp>
        <p:nvSpPr>
          <p:cNvPr id="7" name="Zástupný symbol pro číslo snímku 6">
            <a:extLst>
              <a:ext uri="{FF2B5EF4-FFF2-40B4-BE49-F238E27FC236}">
                <a16:creationId xmlns:a16="http://schemas.microsoft.com/office/drawing/2014/main" id="{D81E560F-2588-48BF-950D-1A69B698458A}"/>
              </a:ext>
            </a:extLst>
          </p:cNvPr>
          <p:cNvSpPr>
            <a:spLocks noGrp="1"/>
          </p:cNvSpPr>
          <p:nvPr>
            <p:ph type="sldNum" sz="quarter" idx="4"/>
          </p:nvPr>
        </p:nvSpPr>
        <p:spPr/>
        <p:txBody>
          <a:bodyPr/>
          <a:lstStyle/>
          <a:p>
            <a:fld id="{F633C6B9-C75B-4149-93B0-5E1BF0C180BC}" type="slidenum">
              <a:rPr lang="en-GB" smtClean="0"/>
              <a:pPr/>
              <a:t>10</a:t>
            </a:fld>
            <a:endParaRPr lang="en-GB"/>
          </a:p>
        </p:txBody>
      </p:sp>
      <p:pic>
        <p:nvPicPr>
          <p:cNvPr id="13" name="Obrázek 12">
            <a:extLst>
              <a:ext uri="{FF2B5EF4-FFF2-40B4-BE49-F238E27FC236}">
                <a16:creationId xmlns:a16="http://schemas.microsoft.com/office/drawing/2014/main" id="{02814422-1CAA-43F4-A949-1F30AF4D7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284" y="565543"/>
            <a:ext cx="1440161" cy="1440161"/>
          </a:xfrm>
          <a:prstGeom prst="rect">
            <a:avLst/>
          </a:prstGeom>
        </p:spPr>
      </p:pic>
      <p:sp>
        <p:nvSpPr>
          <p:cNvPr id="14" name="Zástupný text 4">
            <a:extLst>
              <a:ext uri="{FF2B5EF4-FFF2-40B4-BE49-F238E27FC236}">
                <a16:creationId xmlns:a16="http://schemas.microsoft.com/office/drawing/2014/main" id="{7F924506-F584-42BC-9BF9-2E1CC7DE2B51}"/>
              </a:ext>
            </a:extLst>
          </p:cNvPr>
          <p:cNvSpPr txBox="1">
            <a:spLocks/>
          </p:cNvSpPr>
          <p:nvPr/>
        </p:nvSpPr>
        <p:spPr>
          <a:xfrm>
            <a:off x="1825054" y="2472517"/>
            <a:ext cx="4248472" cy="43204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a:p>
        </p:txBody>
      </p:sp>
      <p:pic>
        <p:nvPicPr>
          <p:cNvPr id="16" name="Obrázek 15">
            <a:extLst>
              <a:ext uri="{FF2B5EF4-FFF2-40B4-BE49-F238E27FC236}">
                <a16:creationId xmlns:a16="http://schemas.microsoft.com/office/drawing/2014/main" id="{99773C75-1737-413F-AF99-89778CE20E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872" y="4220682"/>
            <a:ext cx="1549552" cy="1549552"/>
          </a:xfrm>
          <a:prstGeom prst="rect">
            <a:avLst/>
          </a:prstGeom>
        </p:spPr>
      </p:pic>
      <p:sp>
        <p:nvSpPr>
          <p:cNvPr id="17" name="Zástupný text 4">
            <a:extLst>
              <a:ext uri="{FF2B5EF4-FFF2-40B4-BE49-F238E27FC236}">
                <a16:creationId xmlns:a16="http://schemas.microsoft.com/office/drawing/2014/main" id="{93F3EBB7-BB8D-4067-A62F-8CF5A5A18995}"/>
              </a:ext>
            </a:extLst>
          </p:cNvPr>
          <p:cNvSpPr txBox="1">
            <a:spLocks/>
          </p:cNvSpPr>
          <p:nvPr/>
        </p:nvSpPr>
        <p:spPr>
          <a:xfrm>
            <a:off x="1755011" y="3637588"/>
            <a:ext cx="9453557" cy="43204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GB" sz="1800" dirty="0">
                <a:latin typeface="Arial" panose="020B0604020202020204" pitchFamily="34" charset="0"/>
              </a:rPr>
              <a:t>A</a:t>
            </a:r>
            <a:r>
              <a:rPr lang="en-GB" sz="1800" b="0" i="0" dirty="0">
                <a:effectLst/>
                <a:latin typeface="Arial" panose="020B0604020202020204" pitchFamily="34" charset="0"/>
              </a:rPr>
              <a:t>ddition of FT products showed a positive influence on the conversion of the fraction boiling above 400 °C to lighter fractions</a:t>
            </a:r>
            <a:r>
              <a:rPr lang="en-GB" sz="1800" dirty="0">
                <a:latin typeface="Arial" panose="020B0604020202020204" pitchFamily="34" charset="0"/>
              </a:rPr>
              <a:t> </a:t>
            </a:r>
            <a:r>
              <a:rPr lang="en-GB" sz="1800" b="0" i="0" dirty="0">
                <a:effectLst/>
                <a:latin typeface="Arial" panose="020B0604020202020204" pitchFamily="34" charset="0"/>
              </a:rPr>
              <a:t>consequently causing higher production of basic plastics</a:t>
            </a:r>
            <a:r>
              <a:rPr lang="en-GB" sz="1800" dirty="0">
                <a:latin typeface="Arial" panose="020B0604020202020204" pitchFamily="34" charset="0"/>
              </a:rPr>
              <a:t> (already with recycled biomaterial).</a:t>
            </a:r>
          </a:p>
          <a:p>
            <a:pPr marL="285750" indent="-285750" algn="just">
              <a:buFont typeface="Arial" panose="020B0604020202020204" pitchFamily="34" charset="0"/>
              <a:buChar char="•"/>
            </a:pPr>
            <a:endParaRPr lang="en-GB" sz="1600" dirty="0"/>
          </a:p>
        </p:txBody>
      </p:sp>
      <p:sp>
        <p:nvSpPr>
          <p:cNvPr id="18" name="Zástupný text 4">
            <a:extLst>
              <a:ext uri="{FF2B5EF4-FFF2-40B4-BE49-F238E27FC236}">
                <a16:creationId xmlns:a16="http://schemas.microsoft.com/office/drawing/2014/main" id="{C2FA940F-302C-40CD-8C60-365B14418154}"/>
              </a:ext>
            </a:extLst>
          </p:cNvPr>
          <p:cNvSpPr txBox="1">
            <a:spLocks/>
          </p:cNvSpPr>
          <p:nvPr/>
        </p:nvSpPr>
        <p:spPr>
          <a:xfrm>
            <a:off x="1755011" y="2070482"/>
            <a:ext cx="9453557" cy="639037"/>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500" kern="120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800" dirty="0">
                <a:latin typeface="Arial" panose="020B0604020202020204" pitchFamily="34" charset="0"/>
              </a:rPr>
              <a:t>COMSYN technology and its products are valuable source of potential feed for already existing refinery.</a:t>
            </a:r>
            <a:endParaRPr lang="cs-CZ" sz="1800" dirty="0">
              <a:latin typeface="Arial" panose="020B0604020202020204" pitchFamily="34" charset="0"/>
            </a:endParaRPr>
          </a:p>
          <a:p>
            <a:pPr marL="285750" indent="-285750" algn="just">
              <a:buFont typeface="Arial" panose="020B0604020202020204" pitchFamily="34" charset="0"/>
              <a:buChar char="•"/>
            </a:pPr>
            <a:endParaRPr lang="en-US" sz="1800" dirty="0">
              <a:latin typeface="Arial" panose="020B0604020202020204" pitchFamily="34" charset="0"/>
            </a:endParaRPr>
          </a:p>
          <a:p>
            <a:pPr marL="285750" indent="-285750" algn="just">
              <a:buFont typeface="Arial" panose="020B0604020202020204" pitchFamily="34" charset="0"/>
              <a:buChar char="•"/>
            </a:pPr>
            <a:r>
              <a:rPr lang="en-US" sz="1800" dirty="0">
                <a:latin typeface="Arial" panose="020B0604020202020204" pitchFamily="34" charset="0"/>
              </a:rPr>
              <a:t>The addition of FT products to fossil feeds will not impair the quality of the</a:t>
            </a:r>
            <a:r>
              <a:rPr lang="cs-CZ" sz="1800" dirty="0">
                <a:latin typeface="Arial" panose="020B0604020202020204" pitchFamily="34" charset="0"/>
              </a:rPr>
              <a:t> </a:t>
            </a:r>
            <a:r>
              <a:rPr lang="cs-CZ" sz="1800" dirty="0" err="1">
                <a:latin typeface="Arial" panose="020B0604020202020204" pitchFamily="34" charset="0"/>
              </a:rPr>
              <a:t>offered</a:t>
            </a:r>
            <a:r>
              <a:rPr lang="en-US" sz="1800" dirty="0">
                <a:latin typeface="Arial" panose="020B0604020202020204" pitchFamily="34" charset="0"/>
              </a:rPr>
              <a:t> fuels</a:t>
            </a:r>
            <a:r>
              <a:rPr lang="cs-CZ" sz="1800" dirty="0">
                <a:latin typeface="Arial" panose="020B0604020202020204" pitchFamily="34" charset="0"/>
              </a:rPr>
              <a:t>.</a:t>
            </a:r>
            <a:endParaRPr lang="en-US" sz="1800" dirty="0">
              <a:latin typeface="Arial" panose="020B0604020202020204" pitchFamily="34" charset="0"/>
            </a:endParaRPr>
          </a:p>
        </p:txBody>
      </p:sp>
      <p:sp>
        <p:nvSpPr>
          <p:cNvPr id="20" name="TextovéPole 19">
            <a:extLst>
              <a:ext uri="{FF2B5EF4-FFF2-40B4-BE49-F238E27FC236}">
                <a16:creationId xmlns:a16="http://schemas.microsoft.com/office/drawing/2014/main" id="{66789857-DD94-4DE1-9AB5-80B485E7AA22}"/>
              </a:ext>
            </a:extLst>
          </p:cNvPr>
          <p:cNvSpPr txBox="1"/>
          <p:nvPr/>
        </p:nvSpPr>
        <p:spPr>
          <a:xfrm>
            <a:off x="1631504" y="4700055"/>
            <a:ext cx="9259612" cy="646331"/>
          </a:xfrm>
          <a:prstGeom prst="rect">
            <a:avLst/>
          </a:prstGeom>
          <a:noFill/>
        </p:spPr>
        <p:txBody>
          <a:bodyPr wrap="square">
            <a:spAutoFit/>
          </a:bodyPr>
          <a:lstStyle/>
          <a:p>
            <a:pPr marL="285750" indent="-285750" algn="just">
              <a:buFont typeface="Arial" panose="020B0604020202020204" pitchFamily="34" charset="0"/>
              <a:buChar char="•"/>
            </a:pPr>
            <a:r>
              <a:rPr lang="en-GB" dirty="0"/>
              <a:t>Processing and co-processing of waste materials in the existing refineries will help to preserve an employment in regions currently dependent on crude oil refining.</a:t>
            </a:r>
          </a:p>
        </p:txBody>
      </p:sp>
    </p:spTree>
    <p:extLst>
      <p:ext uri="{BB962C8B-B14F-4D97-AF65-F5344CB8AC3E}">
        <p14:creationId xmlns:p14="http://schemas.microsoft.com/office/powerpoint/2010/main" val="424151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4F2C0DA-804F-43EB-9830-1F3F6979599D}"/>
              </a:ext>
            </a:extLst>
          </p:cNvPr>
          <p:cNvSpPr>
            <a:spLocks noGrp="1"/>
          </p:cNvSpPr>
          <p:nvPr>
            <p:ph type="sldNum" sz="quarter" idx="4"/>
          </p:nvPr>
        </p:nvSpPr>
        <p:spPr/>
        <p:txBody>
          <a:bodyPr/>
          <a:lstStyle/>
          <a:p>
            <a:fld id="{F633C6B9-C75B-4149-93B0-5E1BF0C180BC}" type="slidenum">
              <a:rPr lang="cs-CZ" smtClean="0"/>
              <a:pPr/>
              <a:t>11</a:t>
            </a:fld>
            <a:endParaRPr lang="cs-CZ" dirty="0"/>
          </a:p>
        </p:txBody>
      </p:sp>
      <p:pic>
        <p:nvPicPr>
          <p:cNvPr id="4" name="Picture 2">
            <a:extLst>
              <a:ext uri="{FF2B5EF4-FFF2-40B4-BE49-F238E27FC236}">
                <a16:creationId xmlns:a16="http://schemas.microsoft.com/office/drawing/2014/main" id="{D421A66A-1F4F-4900-B7B6-C380781CEBA7}"/>
              </a:ext>
            </a:extLst>
          </p:cNvPr>
          <p:cNvPicPr>
            <a:picLocks noChangeAspect="1"/>
          </p:cNvPicPr>
          <p:nvPr/>
        </p:nvPicPr>
        <p:blipFill rotWithShape="1">
          <a:blip r:embed="rId2"/>
          <a:srcRect t="23846" b="39934"/>
          <a:stretch/>
        </p:blipFill>
        <p:spPr>
          <a:xfrm>
            <a:off x="0" y="6730"/>
            <a:ext cx="12192000" cy="1171908"/>
          </a:xfrm>
          <a:prstGeom prst="rect">
            <a:avLst/>
          </a:prstGeom>
        </p:spPr>
      </p:pic>
      <p:sp>
        <p:nvSpPr>
          <p:cNvPr id="5" name="TextBox 38">
            <a:extLst>
              <a:ext uri="{FF2B5EF4-FFF2-40B4-BE49-F238E27FC236}">
                <a16:creationId xmlns:a16="http://schemas.microsoft.com/office/drawing/2014/main" id="{80354020-6CF3-4D7B-B39F-A27D8263CAFF}"/>
              </a:ext>
            </a:extLst>
          </p:cNvPr>
          <p:cNvSpPr txBox="1"/>
          <p:nvPr/>
        </p:nvSpPr>
        <p:spPr>
          <a:xfrm>
            <a:off x="1848725" y="2539114"/>
            <a:ext cx="1973934" cy="469359"/>
          </a:xfrm>
          <a:prstGeom prst="rect">
            <a:avLst/>
          </a:prstGeom>
          <a:noFill/>
        </p:spPr>
        <p:txBody>
          <a:bodyPr wrap="square" rtlCol="0">
            <a:spAutoFit/>
          </a:bodyPr>
          <a:lstStyle/>
          <a:p>
            <a:pPr defTabSz="99268">
              <a:spcAft>
                <a:spcPts val="348"/>
              </a:spcAft>
            </a:pPr>
            <a:r>
              <a:rPr lang="cs-CZ" sz="1100" b="1" dirty="0">
                <a:solidFill>
                  <a:srgbClr val="5C6670"/>
                </a:solidFill>
                <a:latin typeface="Arial" panose="020B0604020202020204" pitchFamily="34" charset="0"/>
                <a:cs typeface="Arial" panose="020B0604020202020204" pitchFamily="34" charset="0"/>
              </a:rPr>
              <a:t>ORLEN </a:t>
            </a:r>
            <a:r>
              <a:rPr lang="en-US" sz="1100" b="1" dirty="0" err="1">
                <a:solidFill>
                  <a:srgbClr val="5C6670"/>
                </a:solidFill>
                <a:latin typeface="Arial" panose="020B0604020202020204" pitchFamily="34" charset="0"/>
                <a:cs typeface="Arial" panose="020B0604020202020204" pitchFamily="34" charset="0"/>
              </a:rPr>
              <a:t>UniCRE</a:t>
            </a:r>
            <a:r>
              <a:rPr lang="cs-CZ" sz="1100" b="1" dirty="0">
                <a:solidFill>
                  <a:srgbClr val="5C6670"/>
                </a:solidFill>
                <a:latin typeface="Arial" panose="020B0604020202020204" pitchFamily="34" charset="0"/>
                <a:cs typeface="Arial" panose="020B0604020202020204" pitchFamily="34" charset="0"/>
              </a:rPr>
              <a:t>,</a:t>
            </a:r>
          </a:p>
          <a:p>
            <a:pPr defTabSz="99268">
              <a:spcAft>
                <a:spcPts val="348"/>
              </a:spcAft>
            </a:pPr>
            <a:r>
              <a:rPr lang="fi-FI" sz="1100" b="1" dirty="0">
                <a:solidFill>
                  <a:srgbClr val="5C6670"/>
                </a:solidFill>
                <a:latin typeface="Arial" panose="020B0604020202020204" pitchFamily="34" charset="0"/>
                <a:cs typeface="Arial" panose="020B0604020202020204" pitchFamily="34" charset="0"/>
              </a:rPr>
              <a:t> Czech Republic</a:t>
            </a:r>
          </a:p>
        </p:txBody>
      </p:sp>
      <p:sp>
        <p:nvSpPr>
          <p:cNvPr id="6" name="TextBox 37">
            <a:extLst>
              <a:ext uri="{FF2B5EF4-FFF2-40B4-BE49-F238E27FC236}">
                <a16:creationId xmlns:a16="http://schemas.microsoft.com/office/drawing/2014/main" id="{B610AED2-44B1-4A6B-8556-631890A0E1F2}"/>
              </a:ext>
            </a:extLst>
          </p:cNvPr>
          <p:cNvSpPr txBox="1"/>
          <p:nvPr/>
        </p:nvSpPr>
        <p:spPr>
          <a:xfrm>
            <a:off x="1852301" y="2034018"/>
            <a:ext cx="2113466" cy="261610"/>
          </a:xfrm>
          <a:prstGeom prst="rect">
            <a:avLst/>
          </a:prstGeom>
          <a:noFill/>
        </p:spPr>
        <p:txBody>
          <a:bodyPr wrap="square" rtlCol="0">
            <a:spAutoFit/>
          </a:bodyPr>
          <a:lstStyle/>
          <a:p>
            <a:pPr defTabSz="99268">
              <a:spcAft>
                <a:spcPts val="348"/>
              </a:spcAft>
            </a:pPr>
            <a:r>
              <a:rPr lang="fi-FI" sz="1100" b="1" dirty="0">
                <a:solidFill>
                  <a:srgbClr val="5C6670"/>
                </a:solidFill>
                <a:latin typeface="Arial" panose="020B0604020202020204" pitchFamily="34" charset="0"/>
                <a:cs typeface="Arial" panose="020B0604020202020204" pitchFamily="34" charset="0"/>
              </a:rPr>
              <a:t>INERATEC, Germany</a:t>
            </a:r>
          </a:p>
        </p:txBody>
      </p:sp>
      <p:sp>
        <p:nvSpPr>
          <p:cNvPr id="7" name="TextBox 33">
            <a:extLst>
              <a:ext uri="{FF2B5EF4-FFF2-40B4-BE49-F238E27FC236}">
                <a16:creationId xmlns:a16="http://schemas.microsoft.com/office/drawing/2014/main" id="{19AE536F-F99E-4078-B38A-78078906CBD6}"/>
              </a:ext>
            </a:extLst>
          </p:cNvPr>
          <p:cNvSpPr txBox="1"/>
          <p:nvPr/>
        </p:nvSpPr>
        <p:spPr>
          <a:xfrm>
            <a:off x="1837367" y="1437572"/>
            <a:ext cx="1883297" cy="430887"/>
          </a:xfrm>
          <a:prstGeom prst="rect">
            <a:avLst/>
          </a:prstGeom>
          <a:noFill/>
        </p:spPr>
        <p:txBody>
          <a:bodyPr wrap="square" rtlCol="0">
            <a:spAutoFit/>
          </a:bodyPr>
          <a:lstStyle/>
          <a:p>
            <a:pPr defTabSz="99268">
              <a:spcAft>
                <a:spcPts val="348"/>
              </a:spcAft>
            </a:pPr>
            <a:r>
              <a:rPr lang="fi-FI" sz="1100" b="1" dirty="0">
                <a:solidFill>
                  <a:srgbClr val="5C6670"/>
                </a:solidFill>
                <a:latin typeface="Arial" panose="020B0604020202020204" pitchFamily="34" charset="0"/>
                <a:cs typeface="Arial" panose="020B0604020202020204" pitchFamily="34" charset="0"/>
              </a:rPr>
              <a:t>VTT Technical Research Centre of Finland</a:t>
            </a:r>
          </a:p>
        </p:txBody>
      </p:sp>
      <p:sp>
        <p:nvSpPr>
          <p:cNvPr id="8" name="TextBox 39">
            <a:extLst>
              <a:ext uri="{FF2B5EF4-FFF2-40B4-BE49-F238E27FC236}">
                <a16:creationId xmlns:a16="http://schemas.microsoft.com/office/drawing/2014/main" id="{ED8BB5D7-6A19-4E85-B3D6-F13AF55A7FB9}"/>
              </a:ext>
            </a:extLst>
          </p:cNvPr>
          <p:cNvSpPr txBox="1"/>
          <p:nvPr/>
        </p:nvSpPr>
        <p:spPr>
          <a:xfrm>
            <a:off x="1824182" y="4094438"/>
            <a:ext cx="1785606" cy="600164"/>
          </a:xfrm>
          <a:prstGeom prst="rect">
            <a:avLst/>
          </a:prstGeom>
          <a:noFill/>
        </p:spPr>
        <p:txBody>
          <a:bodyPr wrap="square" rtlCol="0">
            <a:spAutoFit/>
          </a:bodyPr>
          <a:lstStyle/>
          <a:p>
            <a:pPr defTabSz="99268">
              <a:spcAft>
                <a:spcPts val="348"/>
              </a:spcAft>
            </a:pPr>
            <a:r>
              <a:rPr lang="en-US" sz="1100" b="1">
                <a:solidFill>
                  <a:srgbClr val="5C6670"/>
                </a:solidFill>
                <a:latin typeface="Arial" panose="020B0604020202020204" pitchFamily="34" charset="0"/>
                <a:cs typeface="Arial" panose="020B0604020202020204" pitchFamily="34" charset="0"/>
              </a:rPr>
              <a:t>DLR, German Aerospace Center, Germany</a:t>
            </a:r>
          </a:p>
        </p:txBody>
      </p:sp>
      <p:sp>
        <p:nvSpPr>
          <p:cNvPr id="9" name="TextBox 41">
            <a:extLst>
              <a:ext uri="{FF2B5EF4-FFF2-40B4-BE49-F238E27FC236}">
                <a16:creationId xmlns:a16="http://schemas.microsoft.com/office/drawing/2014/main" id="{05D5E73B-35F6-4CBD-9375-C4C5CF1CF179}"/>
              </a:ext>
            </a:extLst>
          </p:cNvPr>
          <p:cNvSpPr txBox="1"/>
          <p:nvPr/>
        </p:nvSpPr>
        <p:spPr>
          <a:xfrm>
            <a:off x="1824182" y="5223165"/>
            <a:ext cx="1785606" cy="261610"/>
          </a:xfrm>
          <a:prstGeom prst="rect">
            <a:avLst/>
          </a:prstGeom>
          <a:noFill/>
        </p:spPr>
        <p:txBody>
          <a:bodyPr wrap="square" rtlCol="0">
            <a:spAutoFit/>
          </a:bodyPr>
          <a:lstStyle/>
          <a:p>
            <a:pPr defTabSz="99268">
              <a:spcAft>
                <a:spcPts val="348"/>
              </a:spcAft>
            </a:pPr>
            <a:r>
              <a:rPr lang="en-US" sz="1100" b="1">
                <a:solidFill>
                  <a:srgbClr val="5C6670"/>
                </a:solidFill>
                <a:latin typeface="Arial" panose="020B0604020202020204" pitchFamily="34" charset="0"/>
                <a:cs typeface="Arial" panose="020B0604020202020204" pitchFamily="34" charset="0"/>
              </a:rPr>
              <a:t>AFRY, Finland</a:t>
            </a:r>
          </a:p>
        </p:txBody>
      </p:sp>
      <p:sp>
        <p:nvSpPr>
          <p:cNvPr id="10" name="TextBox 40">
            <a:extLst>
              <a:ext uri="{FF2B5EF4-FFF2-40B4-BE49-F238E27FC236}">
                <a16:creationId xmlns:a16="http://schemas.microsoft.com/office/drawing/2014/main" id="{53C81EC3-DCCF-4185-B342-D6072F1474BE}"/>
              </a:ext>
            </a:extLst>
          </p:cNvPr>
          <p:cNvSpPr txBox="1"/>
          <p:nvPr/>
        </p:nvSpPr>
        <p:spPr>
          <a:xfrm>
            <a:off x="1844533" y="4744482"/>
            <a:ext cx="1785606" cy="261610"/>
          </a:xfrm>
          <a:prstGeom prst="rect">
            <a:avLst/>
          </a:prstGeom>
          <a:noFill/>
        </p:spPr>
        <p:txBody>
          <a:bodyPr wrap="square" rtlCol="0">
            <a:spAutoFit/>
          </a:bodyPr>
          <a:lstStyle/>
          <a:p>
            <a:pPr defTabSz="99268">
              <a:spcAft>
                <a:spcPts val="348"/>
              </a:spcAft>
            </a:pPr>
            <a:r>
              <a:rPr lang="en-US" sz="1100" b="1" dirty="0">
                <a:solidFill>
                  <a:srgbClr val="5C6670"/>
                </a:solidFill>
                <a:latin typeface="Arial" panose="020B0604020202020204" pitchFamily="34" charset="0"/>
                <a:cs typeface="Arial" panose="020B0604020202020204" pitchFamily="34" charset="0"/>
              </a:rPr>
              <a:t>Wood, Italy</a:t>
            </a:r>
          </a:p>
        </p:txBody>
      </p:sp>
      <p:sp>
        <p:nvSpPr>
          <p:cNvPr id="11" name="TextBox 36">
            <a:extLst>
              <a:ext uri="{FF2B5EF4-FFF2-40B4-BE49-F238E27FC236}">
                <a16:creationId xmlns:a16="http://schemas.microsoft.com/office/drawing/2014/main" id="{84CD8DA1-F722-4092-8FBF-EC32B6FDACB9}"/>
              </a:ext>
            </a:extLst>
          </p:cNvPr>
          <p:cNvSpPr txBox="1"/>
          <p:nvPr/>
        </p:nvSpPr>
        <p:spPr>
          <a:xfrm>
            <a:off x="1861031" y="3481948"/>
            <a:ext cx="1883296" cy="430887"/>
          </a:xfrm>
          <a:prstGeom prst="rect">
            <a:avLst/>
          </a:prstGeom>
          <a:noFill/>
        </p:spPr>
        <p:txBody>
          <a:bodyPr wrap="square" rtlCol="0">
            <a:spAutoFit/>
          </a:bodyPr>
          <a:lstStyle/>
          <a:p>
            <a:pPr defTabSz="99268">
              <a:spcAft>
                <a:spcPts val="348"/>
              </a:spcAft>
            </a:pPr>
            <a:r>
              <a:rPr lang="fi-FI" sz="1100" b="1" dirty="0">
                <a:solidFill>
                  <a:srgbClr val="5C6670"/>
                </a:solidFill>
                <a:latin typeface="Arial" panose="020B0604020202020204" pitchFamily="34" charset="0"/>
                <a:cs typeface="Arial" panose="020B0604020202020204" pitchFamily="34" charset="0"/>
              </a:rPr>
              <a:t>GKN Sinter Metals Filters, Germany</a:t>
            </a:r>
          </a:p>
        </p:txBody>
      </p:sp>
      <p:pic>
        <p:nvPicPr>
          <p:cNvPr id="12" name="Picture 22">
            <a:extLst>
              <a:ext uri="{FF2B5EF4-FFF2-40B4-BE49-F238E27FC236}">
                <a16:creationId xmlns:a16="http://schemas.microsoft.com/office/drawing/2014/main" id="{6C5F65D9-989A-4E1C-A1A8-CAD6DFE38D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767" y="1297595"/>
            <a:ext cx="1012860" cy="680983"/>
          </a:xfrm>
          <a:prstGeom prst="rect">
            <a:avLst/>
          </a:prstGeom>
        </p:spPr>
      </p:pic>
      <p:pic>
        <p:nvPicPr>
          <p:cNvPr id="13" name="Grafik 13">
            <a:extLst>
              <a:ext uri="{FF2B5EF4-FFF2-40B4-BE49-F238E27FC236}">
                <a16:creationId xmlns:a16="http://schemas.microsoft.com/office/drawing/2014/main" id="{64725B76-2FEA-40EF-A57D-E9DB6D62C81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105412" y="1961769"/>
            <a:ext cx="700105" cy="361075"/>
          </a:xfrm>
          <a:prstGeom prst="rect">
            <a:avLst/>
          </a:prstGeom>
        </p:spPr>
      </p:pic>
      <p:pic>
        <p:nvPicPr>
          <p:cNvPr id="14" name="Picture 26">
            <a:extLst>
              <a:ext uri="{FF2B5EF4-FFF2-40B4-BE49-F238E27FC236}">
                <a16:creationId xmlns:a16="http://schemas.microsoft.com/office/drawing/2014/main" id="{51905B40-3E2A-4394-B277-1F2BD747C175}"/>
              </a:ext>
            </a:extLst>
          </p:cNvPr>
          <p:cNvPicPr/>
          <p:nvPr/>
        </p:nvPicPr>
        <p:blipFill rotWithShape="1">
          <a:blip r:embed="rId5" cstate="print">
            <a:extLst>
              <a:ext uri="{28A0092B-C50C-407E-A947-70E740481C1C}">
                <a14:useLocalDpi xmlns:a14="http://schemas.microsoft.com/office/drawing/2010/main" val="0"/>
              </a:ext>
            </a:extLst>
          </a:blip>
          <a:srcRect/>
          <a:stretch/>
        </p:blipFill>
        <p:spPr bwMode="auto">
          <a:xfrm>
            <a:off x="3850768" y="3372506"/>
            <a:ext cx="1326640" cy="626048"/>
          </a:xfrm>
          <a:prstGeom prst="rect">
            <a:avLst/>
          </a:prstGeom>
          <a:ln>
            <a:noFill/>
          </a:ln>
          <a:extLst>
            <a:ext uri="{53640926-AAD7-44D8-BBD7-CCE9431645EC}">
              <a14:shadowObscured xmlns:a14="http://schemas.microsoft.com/office/drawing/2010/main"/>
            </a:ext>
          </a:extLst>
        </p:spPr>
      </p:pic>
      <p:pic>
        <p:nvPicPr>
          <p:cNvPr id="15" name="Picture 35">
            <a:extLst>
              <a:ext uri="{FF2B5EF4-FFF2-40B4-BE49-F238E27FC236}">
                <a16:creationId xmlns:a16="http://schemas.microsoft.com/office/drawing/2014/main" id="{9BB6E67F-C090-45A3-8EBD-3834321944F9}"/>
              </a:ext>
            </a:extLst>
          </p:cNvPr>
          <p:cNvPicPr>
            <a:picLocks noChangeAspect="1"/>
          </p:cNvPicPr>
          <p:nvPr/>
        </p:nvPicPr>
        <p:blipFill rotWithShape="1">
          <a:blip r:embed="rId6"/>
          <a:srcRect l="4993" t="13158" r="6681" b="18977"/>
          <a:stretch/>
        </p:blipFill>
        <p:spPr>
          <a:xfrm>
            <a:off x="4084434" y="4743020"/>
            <a:ext cx="682733" cy="225302"/>
          </a:xfrm>
          <a:prstGeom prst="rect">
            <a:avLst/>
          </a:prstGeom>
        </p:spPr>
      </p:pic>
      <p:pic>
        <p:nvPicPr>
          <p:cNvPr id="16" name="Picture 43">
            <a:extLst>
              <a:ext uri="{FF2B5EF4-FFF2-40B4-BE49-F238E27FC236}">
                <a16:creationId xmlns:a16="http://schemas.microsoft.com/office/drawing/2014/main" id="{84D26D83-16E9-480B-89F4-C49A6A5F2845}"/>
              </a:ext>
            </a:extLst>
          </p:cNvPr>
          <p:cNvPicPr>
            <a:picLocks noChangeAspect="1"/>
          </p:cNvPicPr>
          <p:nvPr/>
        </p:nvPicPr>
        <p:blipFill rotWithShape="1">
          <a:blip r:embed="rId7">
            <a:clrChange>
              <a:clrFrom>
                <a:srgbClr val="F9F9F9"/>
              </a:clrFrom>
              <a:clrTo>
                <a:srgbClr val="F9F9F9">
                  <a:alpha val="0"/>
                </a:srgbClr>
              </a:clrTo>
            </a:clrChange>
          </a:blip>
          <a:srcRect l="1774" t="16950" r="68959" b="12842"/>
          <a:stretch/>
        </p:blipFill>
        <p:spPr>
          <a:xfrm>
            <a:off x="4202679" y="4094438"/>
            <a:ext cx="505569" cy="508175"/>
          </a:xfrm>
          <a:prstGeom prst="rect">
            <a:avLst/>
          </a:prstGeom>
        </p:spPr>
      </p:pic>
      <p:sp>
        <p:nvSpPr>
          <p:cNvPr id="17" name="Rectangle 1">
            <a:extLst>
              <a:ext uri="{FF2B5EF4-FFF2-40B4-BE49-F238E27FC236}">
                <a16:creationId xmlns:a16="http://schemas.microsoft.com/office/drawing/2014/main" id="{B715380A-79B8-426F-9D34-A523A9796F0F}"/>
              </a:ext>
            </a:extLst>
          </p:cNvPr>
          <p:cNvSpPr/>
          <p:nvPr/>
        </p:nvSpPr>
        <p:spPr>
          <a:xfrm>
            <a:off x="7097943" y="2158892"/>
            <a:ext cx="3690905" cy="1546962"/>
          </a:xfrm>
          <a:prstGeom prst="rect">
            <a:avLst/>
          </a:prstGeom>
          <a:solidFill>
            <a:schemeClr val="bg1">
              <a:lumMod val="95000"/>
            </a:schemeClr>
          </a:solidFill>
        </p:spPr>
        <p:txBody>
          <a:bodyPr wrap="square" anchor="t">
            <a:spAutoFit/>
          </a:bodyPr>
          <a:lstStyle/>
          <a:p>
            <a:pPr algn="just">
              <a:lnSpc>
                <a:spcPct val="150000"/>
              </a:lnSpc>
            </a:pPr>
            <a:r>
              <a:rPr lang="en-GB" sz="1292" b="1" dirty="0">
                <a:latin typeface="Arial" panose="020B0604020202020204" pitchFamily="34" charset="0"/>
                <a:ea typeface="Times New Roman" panose="02020603050405020304" pitchFamily="18" charset="0"/>
                <a:cs typeface="Arial" panose="020B0604020202020204" pitchFamily="34" charset="0"/>
              </a:rPr>
              <a:t>CONSORTIUM</a:t>
            </a:r>
          </a:p>
          <a:p>
            <a:pPr marL="263776" indent="-263776">
              <a:lnSpc>
                <a:spcPct val="150000"/>
              </a:lnSpc>
              <a:buFont typeface="Wingdings" panose="05000000000000000000" pitchFamily="2" charset="2"/>
              <a:buChar char="§"/>
            </a:pPr>
            <a:r>
              <a:rPr lang="en-GB" sz="1292" dirty="0">
                <a:latin typeface="Arial"/>
                <a:ea typeface="Times New Roman" panose="02020603050405020304" pitchFamily="18" charset="0"/>
                <a:cs typeface="Arial"/>
              </a:rPr>
              <a:t>Industry: ORLEN </a:t>
            </a:r>
            <a:r>
              <a:rPr lang="en-GB" sz="1292" dirty="0" err="1">
                <a:latin typeface="Arial"/>
                <a:ea typeface="Times New Roman" panose="02020603050405020304" pitchFamily="18" charset="0"/>
                <a:cs typeface="Arial"/>
              </a:rPr>
              <a:t>UniCRE</a:t>
            </a:r>
            <a:r>
              <a:rPr lang="en-GB" sz="1292" dirty="0">
                <a:latin typeface="Arial"/>
                <a:ea typeface="Times New Roman" panose="02020603050405020304" pitchFamily="18" charset="0"/>
                <a:cs typeface="Arial"/>
              </a:rPr>
              <a:t>, Wood, GKN, AFRY</a:t>
            </a:r>
            <a:endParaRPr lang="en-US" sz="1292" dirty="0">
              <a:latin typeface="Arial" panose="020B0604020202020204" pitchFamily="34" charset="0"/>
              <a:ea typeface="Times New Roman" panose="02020603050405020304" pitchFamily="18" charset="0"/>
              <a:cs typeface="Arial" panose="020B0604020202020204" pitchFamily="34" charset="0"/>
            </a:endParaRPr>
          </a:p>
          <a:p>
            <a:pPr marL="263776" indent="-263776" algn="just">
              <a:lnSpc>
                <a:spcPct val="150000"/>
              </a:lnSpc>
              <a:buFont typeface="Wingdings" panose="05000000000000000000" pitchFamily="2" charset="2"/>
              <a:buChar char="§"/>
            </a:pPr>
            <a:r>
              <a:rPr lang="en-GB" sz="1292" dirty="0">
                <a:latin typeface="Arial" panose="020B0604020202020204" pitchFamily="34" charset="0"/>
                <a:ea typeface="Times New Roman" panose="02020603050405020304" pitchFamily="18" charset="0"/>
                <a:cs typeface="Arial" panose="020B0604020202020204" pitchFamily="34" charset="0"/>
              </a:rPr>
              <a:t>SMEs: </a:t>
            </a:r>
            <a:r>
              <a:rPr lang="en-GB" sz="1292" dirty="0" err="1">
                <a:latin typeface="Arial" panose="020B0604020202020204" pitchFamily="34" charset="0"/>
                <a:ea typeface="Times New Roman" panose="02020603050405020304" pitchFamily="18" charset="0"/>
                <a:cs typeface="Arial" panose="020B0604020202020204" pitchFamily="34" charset="0"/>
              </a:rPr>
              <a:t>Ineratec</a:t>
            </a:r>
            <a:endParaRPr lang="en-US" sz="1292" dirty="0">
              <a:latin typeface="Arial" panose="020B0604020202020204" pitchFamily="34" charset="0"/>
              <a:ea typeface="Times New Roman" panose="02020603050405020304" pitchFamily="18" charset="0"/>
              <a:cs typeface="Arial" panose="020B0604020202020204" pitchFamily="34" charset="0"/>
            </a:endParaRPr>
          </a:p>
          <a:p>
            <a:pPr marL="263776" indent="-263776" algn="just">
              <a:lnSpc>
                <a:spcPct val="150000"/>
              </a:lnSpc>
              <a:buFont typeface="Wingdings" panose="05000000000000000000" pitchFamily="2" charset="2"/>
              <a:buChar char="§"/>
            </a:pPr>
            <a:r>
              <a:rPr lang="en-GB" sz="1292" dirty="0">
                <a:latin typeface="Arial" panose="020B0604020202020204" pitchFamily="34" charset="0"/>
                <a:ea typeface="Times New Roman" panose="02020603050405020304" pitchFamily="18" charset="0"/>
                <a:cs typeface="Arial" panose="020B0604020202020204" pitchFamily="34" charset="0"/>
              </a:rPr>
              <a:t>Research organizations: VTT, DLR, </a:t>
            </a:r>
            <a:r>
              <a:rPr lang="en-GB" sz="1292" dirty="0" err="1">
                <a:latin typeface="Arial" panose="020B0604020202020204" pitchFamily="34" charset="0"/>
                <a:ea typeface="Times New Roman" panose="02020603050405020304" pitchFamily="18" charset="0"/>
                <a:cs typeface="Arial" panose="020B0604020202020204" pitchFamily="34" charset="0"/>
              </a:rPr>
              <a:t>UniCRE</a:t>
            </a:r>
            <a:endParaRPr lang="en-US" sz="1292" dirty="0">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3">
            <a:extLst>
              <a:ext uri="{FF2B5EF4-FFF2-40B4-BE49-F238E27FC236}">
                <a16:creationId xmlns:a16="http://schemas.microsoft.com/office/drawing/2014/main" id="{575140A6-64A5-4077-9441-72784C99E8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0663" y="5259530"/>
            <a:ext cx="1431300" cy="407163"/>
          </a:xfrm>
          <a:prstGeom prst="rect">
            <a:avLst/>
          </a:prstGeom>
        </p:spPr>
      </p:pic>
      <p:pic>
        <p:nvPicPr>
          <p:cNvPr id="19" name="image.png">
            <a:extLst>
              <a:ext uri="{FF2B5EF4-FFF2-40B4-BE49-F238E27FC236}">
                <a16:creationId xmlns:a16="http://schemas.microsoft.com/office/drawing/2014/main" id="{14AA7DB2-1984-430C-9EC5-87527D774018}"/>
              </a:ext>
            </a:extLst>
          </p:cNvPr>
          <p:cNvPicPr>
            <a:picLocks noChangeAspect="1"/>
          </p:cNvPicPr>
          <p:nvPr/>
        </p:nvPicPr>
        <p:blipFill rotWithShape="1">
          <a:blip r:embed="rId9"/>
          <a:srcRect t="3953" b="9371"/>
          <a:stretch/>
        </p:blipFill>
        <p:spPr>
          <a:xfrm>
            <a:off x="10738584" y="4639751"/>
            <a:ext cx="1334080" cy="807514"/>
          </a:xfrm>
          <a:prstGeom prst="rect">
            <a:avLst/>
          </a:prstGeom>
          <a:ln w="12700">
            <a:miter lim="400000"/>
          </a:ln>
        </p:spPr>
      </p:pic>
      <p:sp>
        <p:nvSpPr>
          <p:cNvPr id="20" name="Rechteck 6">
            <a:extLst>
              <a:ext uri="{FF2B5EF4-FFF2-40B4-BE49-F238E27FC236}">
                <a16:creationId xmlns:a16="http://schemas.microsoft.com/office/drawing/2014/main" id="{4C2C1E8F-8C07-4278-BD0F-971504A84058}"/>
              </a:ext>
            </a:extLst>
          </p:cNvPr>
          <p:cNvSpPr/>
          <p:nvPr/>
        </p:nvSpPr>
        <p:spPr>
          <a:xfrm>
            <a:off x="5770032" y="4656521"/>
            <a:ext cx="4968552" cy="778592"/>
          </a:xfrm>
          <a:prstGeom prst="rect">
            <a:avLst/>
          </a:prstGeom>
          <a:ln>
            <a:solidFill>
              <a:srgbClr val="5C6670"/>
            </a:solidFill>
          </a:ln>
        </p:spPr>
        <p:txBody>
          <a:bodyPr wrap="square" lIns="100503" tIns="50251" rIns="100503" bIns="50251">
            <a:spAutoFit/>
          </a:bodyPr>
          <a:lstStyle/>
          <a:p>
            <a:pPr algn="just"/>
            <a:r>
              <a:rPr lang="en-US" sz="1400" b="1" dirty="0">
                <a:solidFill>
                  <a:srgbClr val="5C6670"/>
                </a:solidFill>
                <a:latin typeface="Arial" panose="020B0604020202020204" pitchFamily="34" charset="0"/>
                <a:cs typeface="Arial" panose="020B0604020202020204" pitchFamily="34" charset="0"/>
              </a:rPr>
              <a:t>COMSYN project has received funding from the European Union’s Horizon 2020 research and innovation </a:t>
            </a:r>
            <a:r>
              <a:rPr lang="en-US" sz="1400" b="1" dirty="0" err="1">
                <a:solidFill>
                  <a:srgbClr val="5C6670"/>
                </a:solidFill>
                <a:latin typeface="Arial" panose="020B0604020202020204" pitchFamily="34" charset="0"/>
                <a:cs typeface="Arial" panose="020B0604020202020204" pitchFamily="34" charset="0"/>
              </a:rPr>
              <a:t>Programme</a:t>
            </a:r>
            <a:r>
              <a:rPr lang="en-US" sz="1400" b="1" dirty="0">
                <a:solidFill>
                  <a:srgbClr val="5C6670"/>
                </a:solidFill>
                <a:latin typeface="Arial" panose="020B0604020202020204" pitchFamily="34" charset="0"/>
                <a:cs typeface="Arial" panose="020B0604020202020204" pitchFamily="34" charset="0"/>
              </a:rPr>
              <a:t> under Grant Agreement No 727476</a:t>
            </a:r>
            <a:r>
              <a:rPr lang="en-US" sz="1600" dirty="0">
                <a:solidFill>
                  <a:srgbClr val="5C6670"/>
                </a:solidFill>
                <a:latin typeface="Arial" panose="020B0604020202020204" pitchFamily="34" charset="0"/>
                <a:cs typeface="Arial" panose="020B0604020202020204" pitchFamily="34" charset="0"/>
              </a:rPr>
              <a:t>.</a:t>
            </a:r>
          </a:p>
        </p:txBody>
      </p:sp>
      <p:pic>
        <p:nvPicPr>
          <p:cNvPr id="22" name="Obrázek 21">
            <a:extLst>
              <a:ext uri="{FF2B5EF4-FFF2-40B4-BE49-F238E27FC236}">
                <a16:creationId xmlns:a16="http://schemas.microsoft.com/office/drawing/2014/main" id="{4E0A18AD-87CB-430E-B91E-C695B0E2CA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4965" y="2539114"/>
            <a:ext cx="1576007" cy="673153"/>
          </a:xfrm>
          <a:prstGeom prst="rect">
            <a:avLst/>
          </a:prstGeom>
        </p:spPr>
      </p:pic>
      <p:pic>
        <p:nvPicPr>
          <p:cNvPr id="23" name="Picture 2">
            <a:extLst>
              <a:ext uri="{FF2B5EF4-FFF2-40B4-BE49-F238E27FC236}">
                <a16:creationId xmlns:a16="http://schemas.microsoft.com/office/drawing/2014/main" id="{12AA4FD6-613A-4BAA-9D93-06C4E22351B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06642" y="392143"/>
            <a:ext cx="2243783" cy="422146"/>
          </a:xfrm>
          <a:prstGeom prst="rect">
            <a:avLst/>
          </a:prstGeom>
        </p:spPr>
      </p:pic>
      <p:sp>
        <p:nvSpPr>
          <p:cNvPr id="24" name="TextovéPole 23">
            <a:extLst>
              <a:ext uri="{FF2B5EF4-FFF2-40B4-BE49-F238E27FC236}">
                <a16:creationId xmlns:a16="http://schemas.microsoft.com/office/drawing/2014/main" id="{484AE3A5-CE4D-41E3-90A0-504516120214}"/>
              </a:ext>
            </a:extLst>
          </p:cNvPr>
          <p:cNvSpPr txBox="1"/>
          <p:nvPr/>
        </p:nvSpPr>
        <p:spPr>
          <a:xfrm>
            <a:off x="479376" y="249273"/>
            <a:ext cx="5985553" cy="707886"/>
          </a:xfrm>
          <a:prstGeom prst="rect">
            <a:avLst/>
          </a:prstGeom>
          <a:noFill/>
        </p:spPr>
        <p:txBody>
          <a:bodyPr wrap="square" rtlCol="0">
            <a:spAutoFit/>
          </a:bodyPr>
          <a:lstStyle/>
          <a:p>
            <a:r>
              <a:rPr lang="en-GB" sz="4000" dirty="0">
                <a:solidFill>
                  <a:schemeClr val="bg1"/>
                </a:solidFill>
              </a:rPr>
              <a:t>ACKNOWLEDG</a:t>
            </a:r>
            <a:r>
              <a:rPr lang="cs-CZ" sz="4000" dirty="0">
                <a:solidFill>
                  <a:schemeClr val="bg1"/>
                </a:solidFill>
              </a:rPr>
              <a:t>E</a:t>
            </a:r>
            <a:r>
              <a:rPr lang="en-GB" sz="4000" dirty="0">
                <a:solidFill>
                  <a:schemeClr val="bg1"/>
                </a:solidFill>
              </a:rPr>
              <a:t>MENT</a:t>
            </a:r>
          </a:p>
        </p:txBody>
      </p:sp>
    </p:spTree>
    <p:extLst>
      <p:ext uri="{BB962C8B-B14F-4D97-AF65-F5344CB8AC3E}">
        <p14:creationId xmlns:p14="http://schemas.microsoft.com/office/powerpoint/2010/main" val="349166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a:normAutofit fontScale="90000"/>
          </a:bodyPr>
          <a:lstStyle/>
          <a:p>
            <a:br>
              <a:rPr lang="cs-CZ" dirty="0"/>
            </a:br>
            <a:r>
              <a:rPr lang="en-US" dirty="0"/>
              <a:t>Thank </a:t>
            </a:r>
            <a:r>
              <a:rPr lang="cs-CZ" dirty="0"/>
              <a:t>Y</a:t>
            </a:r>
            <a:r>
              <a:rPr lang="en-US" dirty="0" err="1"/>
              <a:t>ou</a:t>
            </a:r>
            <a:r>
              <a:rPr lang="cs-CZ" dirty="0"/>
              <a:t> </a:t>
            </a:r>
            <a:r>
              <a:rPr lang="cs-CZ" dirty="0" err="1"/>
              <a:t>for</a:t>
            </a:r>
            <a:r>
              <a:rPr lang="cs-CZ" dirty="0"/>
              <a:t> </a:t>
            </a:r>
            <a:r>
              <a:rPr lang="cs-CZ" dirty="0" err="1"/>
              <a:t>Your</a:t>
            </a:r>
            <a:r>
              <a:rPr lang="cs-CZ" dirty="0"/>
              <a:t> </a:t>
            </a:r>
            <a:r>
              <a:rPr lang="cs-CZ" dirty="0" err="1"/>
              <a:t>attention</a:t>
            </a:r>
            <a:endParaRPr lang="en-US" dirty="0"/>
          </a:p>
        </p:txBody>
      </p:sp>
    </p:spTree>
    <p:extLst>
      <p:ext uri="{BB962C8B-B14F-4D97-AF65-F5344CB8AC3E}">
        <p14:creationId xmlns:p14="http://schemas.microsoft.com/office/powerpoint/2010/main" val="90879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en-US" smtClean="0"/>
              <a:pPr/>
              <a:t>2</a:t>
            </a:fld>
            <a:endParaRPr lang="en-US" dirty="0"/>
          </a:p>
        </p:txBody>
      </p:sp>
      <p:sp>
        <p:nvSpPr>
          <p:cNvPr id="3" name="Zástupný symbol pro text 2"/>
          <p:cNvSpPr>
            <a:spLocks noGrp="1"/>
          </p:cNvSpPr>
          <p:nvPr>
            <p:ph type="body" sz="quarter" idx="12"/>
          </p:nvPr>
        </p:nvSpPr>
        <p:spPr/>
        <p:txBody>
          <a:bodyPr/>
          <a:lstStyle/>
          <a:p>
            <a:r>
              <a:rPr lang="cs-CZ" dirty="0" err="1"/>
              <a:t>Fuels</a:t>
            </a:r>
            <a:r>
              <a:rPr lang="cs-CZ" dirty="0"/>
              <a:t> </a:t>
            </a:r>
            <a:r>
              <a:rPr lang="cs-CZ" dirty="0" err="1"/>
              <a:t>production</a:t>
            </a:r>
            <a:r>
              <a:rPr lang="cs-CZ" dirty="0"/>
              <a:t> vision 2050</a:t>
            </a:r>
            <a:endParaRPr lang="en-US" dirty="0"/>
          </a:p>
        </p:txBody>
      </p:sp>
      <p:pic>
        <p:nvPicPr>
          <p:cNvPr id="7" name="Obrázek 6">
            <a:extLst>
              <a:ext uri="{FF2B5EF4-FFF2-40B4-BE49-F238E27FC236}">
                <a16:creationId xmlns:a16="http://schemas.microsoft.com/office/drawing/2014/main" id="{DBE914E3-A76F-4AD3-B096-B4B1D0C52029}"/>
              </a:ext>
            </a:extLst>
          </p:cNvPr>
          <p:cNvPicPr>
            <a:picLocks noChangeAspect="1"/>
          </p:cNvPicPr>
          <p:nvPr/>
        </p:nvPicPr>
        <p:blipFill>
          <a:blip r:embed="rId2"/>
          <a:stretch>
            <a:fillRect/>
          </a:stretch>
        </p:blipFill>
        <p:spPr>
          <a:xfrm>
            <a:off x="844551" y="1112606"/>
            <a:ext cx="9807641" cy="4632787"/>
          </a:xfrm>
          <a:prstGeom prst="rect">
            <a:avLst/>
          </a:prstGeom>
        </p:spPr>
      </p:pic>
    </p:spTree>
    <p:extLst>
      <p:ext uri="{BB962C8B-B14F-4D97-AF65-F5344CB8AC3E}">
        <p14:creationId xmlns:p14="http://schemas.microsoft.com/office/powerpoint/2010/main" val="189960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en-US" smtClean="0"/>
              <a:pPr/>
              <a:t>3</a:t>
            </a:fld>
            <a:endParaRPr lang="en-US" dirty="0"/>
          </a:p>
        </p:txBody>
      </p:sp>
      <p:sp>
        <p:nvSpPr>
          <p:cNvPr id="8" name="Zástupný symbol pro text 2">
            <a:extLst>
              <a:ext uri="{FF2B5EF4-FFF2-40B4-BE49-F238E27FC236}">
                <a16:creationId xmlns:a16="http://schemas.microsoft.com/office/drawing/2014/main" id="{4E2F0931-DFB5-4DBF-915D-600F453F2762}"/>
              </a:ext>
            </a:extLst>
          </p:cNvPr>
          <p:cNvSpPr>
            <a:spLocks noGrp="1"/>
          </p:cNvSpPr>
          <p:nvPr>
            <p:ph type="body" sz="quarter" idx="12"/>
          </p:nvPr>
        </p:nvSpPr>
        <p:spPr>
          <a:xfrm>
            <a:off x="844551" y="404664"/>
            <a:ext cx="10502900" cy="432048"/>
          </a:xfrm>
        </p:spPr>
        <p:txBody>
          <a:bodyPr/>
          <a:lstStyle/>
          <a:p>
            <a:r>
              <a:rPr lang="en-US" dirty="0"/>
              <a:t>B</a:t>
            </a:r>
            <a:r>
              <a:rPr lang="cs-CZ" dirty="0" err="1"/>
              <a:t>iofuels</a:t>
            </a:r>
            <a:r>
              <a:rPr lang="cs-CZ" dirty="0"/>
              <a:t> </a:t>
            </a:r>
            <a:r>
              <a:rPr lang="cs-CZ" dirty="0" err="1"/>
              <a:t>production</a:t>
            </a:r>
            <a:r>
              <a:rPr lang="cs-CZ" dirty="0"/>
              <a:t>  </a:t>
            </a:r>
            <a:endParaRPr lang="en-US" dirty="0"/>
          </a:p>
        </p:txBody>
      </p:sp>
      <p:sp>
        <p:nvSpPr>
          <p:cNvPr id="9" name="Zástupný symbol pro obsah 3">
            <a:extLst>
              <a:ext uri="{FF2B5EF4-FFF2-40B4-BE49-F238E27FC236}">
                <a16:creationId xmlns:a16="http://schemas.microsoft.com/office/drawing/2014/main" id="{60125226-E036-4CCC-BC86-AC7AD2E10A49}"/>
              </a:ext>
            </a:extLst>
          </p:cNvPr>
          <p:cNvSpPr>
            <a:spLocks noGrp="1"/>
          </p:cNvSpPr>
          <p:nvPr>
            <p:ph sz="quarter" idx="13"/>
          </p:nvPr>
        </p:nvSpPr>
        <p:spPr>
          <a:xfrm>
            <a:off x="844550" y="980728"/>
            <a:ext cx="10502900" cy="5256583"/>
          </a:xfrm>
        </p:spPr>
        <p:txBody>
          <a:bodyPr/>
          <a:lstStyle/>
          <a:p>
            <a:pPr>
              <a:spcBef>
                <a:spcPts val="600"/>
              </a:spcBef>
            </a:pPr>
            <a:r>
              <a:rPr lang="en-US" sz="1600" u="sng" dirty="0"/>
              <a:t>Ambition:</a:t>
            </a:r>
          </a:p>
          <a:p>
            <a:pPr>
              <a:spcBef>
                <a:spcPts val="600"/>
              </a:spcBef>
            </a:pPr>
            <a:endParaRPr lang="en-US" sz="1600" u="sng" dirty="0"/>
          </a:p>
          <a:p>
            <a:pPr marL="285750" indent="-285750">
              <a:spcBef>
                <a:spcPts val="600"/>
              </a:spcBef>
              <a:buFont typeface="Wingdings" panose="05000000000000000000" pitchFamily="2" charset="2"/>
              <a:buChar char="ü"/>
            </a:pPr>
            <a:r>
              <a:rPr lang="en-US" sz="1400" dirty="0">
                <a:solidFill>
                  <a:schemeClr val="accent6">
                    <a:lumMod val="50000"/>
                  </a:schemeClr>
                </a:solidFill>
              </a:rPr>
              <a:t>RED II (III) compliance;</a:t>
            </a:r>
          </a:p>
          <a:p>
            <a:pPr marL="285750" indent="-285750">
              <a:spcBef>
                <a:spcPts val="600"/>
              </a:spcBef>
              <a:buFont typeface="Wingdings" panose="05000000000000000000" pitchFamily="2" charset="2"/>
              <a:buChar char="ü"/>
            </a:pPr>
            <a:r>
              <a:rPr lang="en-US" sz="1400" dirty="0">
                <a:solidFill>
                  <a:schemeClr val="accent6">
                    <a:lumMod val="50000"/>
                  </a:schemeClr>
                </a:solidFill>
              </a:rPr>
              <a:t>Reduction of carbon footprint related to automotive</a:t>
            </a:r>
            <a:r>
              <a:rPr lang="cs-CZ" sz="1400" dirty="0">
                <a:solidFill>
                  <a:schemeClr val="accent6">
                    <a:lumMod val="50000"/>
                  </a:schemeClr>
                </a:solidFill>
              </a:rPr>
              <a:t>, </a:t>
            </a:r>
            <a:r>
              <a:rPr lang="cs-CZ" sz="1400" dirty="0" err="1">
                <a:solidFill>
                  <a:schemeClr val="accent6">
                    <a:lumMod val="50000"/>
                  </a:schemeClr>
                </a:solidFill>
              </a:rPr>
              <a:t>marine</a:t>
            </a:r>
            <a:r>
              <a:rPr lang="en-US" sz="1400" dirty="0">
                <a:solidFill>
                  <a:schemeClr val="accent6">
                    <a:lumMod val="50000"/>
                  </a:schemeClr>
                </a:solidFill>
              </a:rPr>
              <a:t> and aviation fuels utilization;</a:t>
            </a:r>
            <a:endParaRPr lang="cs-CZ" sz="1600" u="sng" dirty="0"/>
          </a:p>
          <a:p>
            <a:pPr>
              <a:spcBef>
                <a:spcPts val="600"/>
              </a:spcBef>
            </a:pPr>
            <a:endParaRPr lang="cs-CZ" sz="1600" u="sng" dirty="0"/>
          </a:p>
          <a:p>
            <a:pPr>
              <a:spcBef>
                <a:spcPts val="600"/>
              </a:spcBef>
            </a:pPr>
            <a:r>
              <a:rPr lang="cs-CZ" sz="1600" u="sng" dirty="0"/>
              <a:t>Focus:</a:t>
            </a:r>
          </a:p>
          <a:p>
            <a:pPr>
              <a:spcBef>
                <a:spcPts val="600"/>
              </a:spcBef>
            </a:pPr>
            <a:endParaRPr lang="en-US" sz="1600" u="sng" dirty="0"/>
          </a:p>
          <a:p>
            <a:pPr marL="285750" indent="-285750">
              <a:spcBef>
                <a:spcPts val="600"/>
              </a:spcBef>
              <a:buFont typeface="Wingdings" panose="05000000000000000000" pitchFamily="2" charset="2"/>
              <a:buChar char="q"/>
            </a:pPr>
            <a:r>
              <a:rPr lang="en-US" sz="1400" dirty="0">
                <a:solidFill>
                  <a:schemeClr val="accent6">
                    <a:lumMod val="50000"/>
                  </a:schemeClr>
                </a:solidFill>
              </a:rPr>
              <a:t>Forest and agriculture residuum, municipal waste;</a:t>
            </a:r>
            <a:r>
              <a:rPr lang="cs-CZ" sz="1400" dirty="0">
                <a:solidFill>
                  <a:schemeClr val="accent6">
                    <a:lumMod val="50000"/>
                  </a:schemeClr>
                </a:solidFill>
              </a:rPr>
              <a:t>  </a:t>
            </a:r>
          </a:p>
          <a:p>
            <a:pPr>
              <a:spcBef>
                <a:spcPts val="600"/>
              </a:spcBef>
            </a:pPr>
            <a:endParaRPr lang="cs-CZ" sz="1600" u="sng" dirty="0"/>
          </a:p>
          <a:p>
            <a:pPr>
              <a:spcBef>
                <a:spcPts val="600"/>
              </a:spcBef>
            </a:pPr>
            <a:r>
              <a:rPr lang="en-US" sz="1600" u="sng" dirty="0"/>
              <a:t>Key challenges:</a:t>
            </a:r>
          </a:p>
          <a:p>
            <a:pPr marL="554038" lvl="4" indent="-285750">
              <a:spcBef>
                <a:spcPts val="300"/>
              </a:spcBef>
              <a:buFont typeface="Wingdings" panose="05000000000000000000" pitchFamily="2" charset="2"/>
              <a:buChar char="Ø"/>
            </a:pP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r>
              <a:rPr lang="en-US" sz="1400" dirty="0">
                <a:solidFill>
                  <a:schemeClr val="accent6">
                    <a:lumMod val="50000"/>
                  </a:schemeClr>
                </a:solidFill>
              </a:rPr>
              <a:t>Waste biogenic feedstock provision </a:t>
            </a:r>
            <a:r>
              <a:rPr lang="en-US" sz="1400" dirty="0">
                <a:solidFill>
                  <a:schemeClr val="accent6">
                    <a:lumMod val="50000"/>
                  </a:schemeClr>
                </a:solidFill>
                <a:latin typeface="Arial" panose="020B0604020202020204" pitchFamily="34" charset="0"/>
                <a:cs typeface="Arial" panose="020B0604020202020204" pitchFamily="34" charset="0"/>
              </a:rPr>
              <a:t>→</a:t>
            </a:r>
            <a:r>
              <a:rPr lang="en-US" sz="1400" dirty="0">
                <a:solidFill>
                  <a:schemeClr val="accent6">
                    <a:lumMod val="50000"/>
                  </a:schemeClr>
                </a:solidFill>
              </a:rPr>
              <a:t> effective collection, storage, analysis, pretreatment;</a:t>
            </a:r>
            <a:endParaRPr lang="cs-CZ"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r>
              <a:rPr lang="en-US" sz="1400" dirty="0">
                <a:solidFill>
                  <a:schemeClr val="accent6">
                    <a:lumMod val="50000"/>
                  </a:schemeClr>
                </a:solidFill>
              </a:rPr>
              <a:t>Technology maturity → TRL level, feedstock flexibility, feed quality sensitivity, yield of desired products, energy and hydrogen consumption, undesired product/waste utilization;</a:t>
            </a:r>
          </a:p>
          <a:p>
            <a:pPr marL="554038" lvl="4" indent="-285750">
              <a:spcBef>
                <a:spcPts val="300"/>
              </a:spcBef>
              <a:buFont typeface="Wingdings" panose="05000000000000000000" pitchFamily="2" charset="2"/>
              <a:buChar char="Ø"/>
            </a:pP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r>
              <a:rPr lang="en-US" sz="1400" dirty="0">
                <a:solidFill>
                  <a:schemeClr val="accent6">
                    <a:lumMod val="50000"/>
                  </a:schemeClr>
                </a:solidFill>
              </a:rPr>
              <a:t> Co-processing vs stand alone installation</a:t>
            </a:r>
            <a:r>
              <a:rPr lang="cs-CZ" sz="1400" dirty="0">
                <a:solidFill>
                  <a:schemeClr val="accent6">
                    <a:lumMod val="50000"/>
                  </a:schemeClr>
                </a:solidFill>
              </a:rPr>
              <a:t>;</a:t>
            </a: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r>
              <a:rPr lang="en-US" sz="1400" dirty="0">
                <a:solidFill>
                  <a:schemeClr val="accent6">
                    <a:lumMod val="50000"/>
                  </a:schemeClr>
                </a:solidFill>
              </a:rPr>
              <a:t>Blending potential with existing fuels </a:t>
            </a:r>
            <a:r>
              <a:rPr lang="en-US" sz="1400" dirty="0">
                <a:solidFill>
                  <a:schemeClr val="accent6">
                    <a:lumMod val="50000"/>
                  </a:schemeClr>
                </a:solidFill>
                <a:latin typeface="Arial" panose="020B0604020202020204" pitchFamily="34" charset="0"/>
                <a:cs typeface="Arial" panose="020B0604020202020204" pitchFamily="34" charset="0"/>
              </a:rPr>
              <a:t>→ RON, CI, stability, oxygen content;</a:t>
            </a: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cs-CZ"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cs-CZ"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cs-CZ" sz="1400" dirty="0">
              <a:solidFill>
                <a:schemeClr val="accent6">
                  <a:lumMod val="50000"/>
                </a:schemeClr>
              </a:solidFill>
            </a:endParaRPr>
          </a:p>
          <a:p>
            <a:pPr marL="554038" lvl="4" indent="-285750">
              <a:spcBef>
                <a:spcPts val="300"/>
              </a:spcBef>
              <a:buFont typeface="Arial" panose="020B0604020202020204" pitchFamily="34" charset="0"/>
              <a:buChar char="•"/>
            </a:pPr>
            <a:endParaRPr lang="cs-CZ" sz="1400" dirty="0">
              <a:solidFill>
                <a:schemeClr val="accent6">
                  <a:lumMod val="50000"/>
                </a:schemeClr>
              </a:solidFill>
            </a:endParaRPr>
          </a:p>
          <a:p>
            <a:pPr marL="554038" lvl="4" indent="-285750">
              <a:spcBef>
                <a:spcPts val="600"/>
              </a:spcBef>
              <a:buFont typeface="Arial" panose="020B0604020202020204" pitchFamily="34" charset="0"/>
              <a:buChar char="•"/>
            </a:pPr>
            <a:endParaRPr lang="en-US" sz="1600" dirty="0"/>
          </a:p>
        </p:txBody>
      </p:sp>
    </p:spTree>
    <p:extLst>
      <p:ext uri="{BB962C8B-B14F-4D97-AF65-F5344CB8AC3E}">
        <p14:creationId xmlns:p14="http://schemas.microsoft.com/office/powerpoint/2010/main" val="402572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EB67F8BA-8FB7-4A69-8960-28CFFF959AAE}"/>
              </a:ext>
            </a:extLst>
          </p:cNvPr>
          <p:cNvSpPr>
            <a:spLocks noGrp="1"/>
          </p:cNvSpPr>
          <p:nvPr>
            <p:ph type="sldNum" sz="quarter" idx="4"/>
          </p:nvPr>
        </p:nvSpPr>
        <p:spPr/>
        <p:txBody>
          <a:bodyPr/>
          <a:lstStyle/>
          <a:p>
            <a:fld id="{F633C6B9-C75B-4149-93B0-5E1BF0C180BC}" type="slidenum">
              <a:rPr lang="cs-CZ" smtClean="0"/>
              <a:pPr/>
              <a:t>4</a:t>
            </a:fld>
            <a:endParaRPr lang="cs-CZ" dirty="0"/>
          </a:p>
        </p:txBody>
      </p:sp>
      <p:sp>
        <p:nvSpPr>
          <p:cNvPr id="26" name="Zástupný symbol pro text 2">
            <a:extLst>
              <a:ext uri="{FF2B5EF4-FFF2-40B4-BE49-F238E27FC236}">
                <a16:creationId xmlns:a16="http://schemas.microsoft.com/office/drawing/2014/main" id="{B99DC7EF-AAF8-4A06-8C7B-B6FCDA41E1CE}"/>
              </a:ext>
            </a:extLst>
          </p:cNvPr>
          <p:cNvSpPr>
            <a:spLocks noGrp="1"/>
          </p:cNvSpPr>
          <p:nvPr>
            <p:ph type="body" sz="quarter" idx="12"/>
          </p:nvPr>
        </p:nvSpPr>
        <p:spPr>
          <a:xfrm>
            <a:off x="844551" y="404664"/>
            <a:ext cx="10502900" cy="432048"/>
          </a:xfrm>
        </p:spPr>
        <p:txBody>
          <a:bodyPr/>
          <a:lstStyle/>
          <a:p>
            <a:r>
              <a:rPr lang="cs-CZ" dirty="0"/>
              <a:t>COMSYN </a:t>
            </a:r>
            <a:r>
              <a:rPr lang="cs-CZ" dirty="0" err="1"/>
              <a:t>process</a:t>
            </a:r>
            <a:r>
              <a:rPr lang="cs-CZ" dirty="0"/>
              <a:t> </a:t>
            </a:r>
            <a:r>
              <a:rPr lang="cs-CZ" dirty="0" err="1"/>
              <a:t>concept</a:t>
            </a:r>
            <a:endParaRPr lang="cs-CZ" dirty="0"/>
          </a:p>
        </p:txBody>
      </p:sp>
      <p:sp>
        <p:nvSpPr>
          <p:cNvPr id="27" name="Zástupný symbol pro obsah 3">
            <a:extLst>
              <a:ext uri="{FF2B5EF4-FFF2-40B4-BE49-F238E27FC236}">
                <a16:creationId xmlns:a16="http://schemas.microsoft.com/office/drawing/2014/main" id="{25A9674A-992E-401A-9188-6D776B28DB20}"/>
              </a:ext>
            </a:extLst>
          </p:cNvPr>
          <p:cNvSpPr>
            <a:spLocks noGrp="1"/>
          </p:cNvSpPr>
          <p:nvPr>
            <p:ph sz="quarter" idx="13"/>
          </p:nvPr>
        </p:nvSpPr>
        <p:spPr>
          <a:xfrm>
            <a:off x="844551" y="980728"/>
            <a:ext cx="2083097" cy="1296143"/>
          </a:xfrm>
        </p:spPr>
        <p:txBody>
          <a:bodyPr/>
          <a:lstStyle/>
          <a:p>
            <a:pPr>
              <a:spcBef>
                <a:spcPts val="600"/>
              </a:spcBef>
            </a:pPr>
            <a:r>
              <a:rPr lang="en-US" sz="1600" u="sng" dirty="0"/>
              <a:t>Main Targets :</a:t>
            </a:r>
          </a:p>
          <a:p>
            <a:pPr>
              <a:spcBef>
                <a:spcPts val="600"/>
              </a:spcBef>
            </a:pPr>
            <a:endParaRPr lang="en-US" sz="1600" u="sng" dirty="0"/>
          </a:p>
          <a:p>
            <a:pPr marL="285750" indent="-285750" algn="just">
              <a:spcBef>
                <a:spcPts val="600"/>
              </a:spcBef>
              <a:buFont typeface="Wingdings" panose="05000000000000000000" pitchFamily="2" charset="2"/>
              <a:buChar char="Ø"/>
            </a:pPr>
            <a:r>
              <a:rPr lang="en-US" sz="1400" dirty="0">
                <a:solidFill>
                  <a:schemeClr val="accent6">
                    <a:lumMod val="50000"/>
                  </a:schemeClr>
                </a:solidFill>
              </a:rPr>
              <a:t>Concept: decentralized primary conversion of biomass in 30 – 150 MW units.</a:t>
            </a:r>
          </a:p>
          <a:p>
            <a:pPr marL="285750" indent="-285750" algn="just">
              <a:spcBef>
                <a:spcPts val="600"/>
              </a:spcBef>
              <a:buFont typeface="Wingdings" panose="05000000000000000000" pitchFamily="2" charset="2"/>
              <a:buChar char="Ø"/>
            </a:pPr>
            <a:endParaRPr lang="en-US" sz="1400" dirty="0">
              <a:solidFill>
                <a:schemeClr val="accent6">
                  <a:lumMod val="50000"/>
                </a:schemeClr>
              </a:solidFill>
            </a:endParaRPr>
          </a:p>
          <a:p>
            <a:pPr marL="285750" indent="-285750" algn="just">
              <a:spcBef>
                <a:spcPts val="600"/>
              </a:spcBef>
              <a:buFont typeface="Wingdings" panose="05000000000000000000" pitchFamily="2" charset="2"/>
              <a:buChar char="Ø"/>
            </a:pPr>
            <a:r>
              <a:rPr lang="en-US" sz="1400" dirty="0">
                <a:solidFill>
                  <a:schemeClr val="accent6">
                    <a:lumMod val="50000"/>
                  </a:schemeClr>
                </a:solidFill>
              </a:rPr>
              <a:t>Target: reduction of biofuel production cost up to 35% compared to alternative routes → production cost for diesel lower than 0.80 €/l.</a:t>
            </a:r>
          </a:p>
          <a:p>
            <a:pPr algn="just">
              <a:spcBef>
                <a:spcPts val="600"/>
              </a:spcBef>
            </a:pPr>
            <a:r>
              <a:rPr lang="en-US" sz="1400" dirty="0">
                <a:solidFill>
                  <a:schemeClr val="accent6">
                    <a:lumMod val="50000"/>
                  </a:schemeClr>
                </a:solidFill>
              </a:rPr>
              <a:t> </a:t>
            </a:r>
          </a:p>
          <a:p>
            <a:pPr marL="285750" indent="-285750" algn="just">
              <a:spcBef>
                <a:spcPts val="600"/>
              </a:spcBef>
              <a:buFont typeface="Wingdings" panose="05000000000000000000" pitchFamily="2" charset="2"/>
              <a:buChar char="Ø"/>
            </a:pPr>
            <a:r>
              <a:rPr lang="en-US" sz="1400" dirty="0">
                <a:solidFill>
                  <a:schemeClr val="accent6">
                    <a:lumMod val="50000"/>
                  </a:schemeClr>
                </a:solidFill>
              </a:rPr>
              <a:t>GHG savings: 80 %</a:t>
            </a:r>
          </a:p>
          <a:p>
            <a:pPr marL="285750" indent="-285750" algn="just">
              <a:spcBef>
                <a:spcPts val="600"/>
              </a:spcBef>
              <a:buFont typeface="Wingdings" panose="05000000000000000000" pitchFamily="2" charset="2"/>
              <a:buChar char="Ø"/>
            </a:pPr>
            <a:endParaRPr lang="en-US" sz="1400" dirty="0">
              <a:solidFill>
                <a:schemeClr val="accent6">
                  <a:lumMod val="50000"/>
                </a:schemeClr>
              </a:solidFill>
            </a:endParaRPr>
          </a:p>
          <a:p>
            <a:pPr marL="285750" indent="-285750" algn="just">
              <a:spcBef>
                <a:spcPts val="600"/>
              </a:spcBef>
              <a:buFont typeface="Wingdings" panose="05000000000000000000" pitchFamily="2" charset="2"/>
              <a:buChar char="Ø"/>
            </a:pPr>
            <a:r>
              <a:rPr lang="en-US" sz="1400" dirty="0">
                <a:solidFill>
                  <a:schemeClr val="accent6">
                    <a:lumMod val="50000"/>
                  </a:schemeClr>
                </a:solidFill>
              </a:rPr>
              <a:t>Overall efficiency to FT biocrude + heat: 80%</a:t>
            </a:r>
            <a:endParaRPr lang="en-US" sz="1600" dirty="0"/>
          </a:p>
        </p:txBody>
      </p:sp>
      <p:pic>
        <p:nvPicPr>
          <p:cNvPr id="28" name="Obrázek 27">
            <a:extLst>
              <a:ext uri="{FF2B5EF4-FFF2-40B4-BE49-F238E27FC236}">
                <a16:creationId xmlns:a16="http://schemas.microsoft.com/office/drawing/2014/main" id="{6247E080-70E7-403E-9760-DEFB45E5FF02}"/>
              </a:ext>
            </a:extLst>
          </p:cNvPr>
          <p:cNvPicPr>
            <a:picLocks noChangeAspect="1"/>
          </p:cNvPicPr>
          <p:nvPr/>
        </p:nvPicPr>
        <p:blipFill>
          <a:blip r:embed="rId2"/>
          <a:stretch>
            <a:fillRect/>
          </a:stretch>
        </p:blipFill>
        <p:spPr>
          <a:xfrm>
            <a:off x="3071664" y="1499967"/>
            <a:ext cx="8398365" cy="4593329"/>
          </a:xfrm>
          <a:prstGeom prst="rect">
            <a:avLst/>
          </a:prstGeom>
        </p:spPr>
      </p:pic>
    </p:spTree>
    <p:extLst>
      <p:ext uri="{BB962C8B-B14F-4D97-AF65-F5344CB8AC3E}">
        <p14:creationId xmlns:p14="http://schemas.microsoft.com/office/powerpoint/2010/main" val="314818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F5658F87-FDAF-4390-B4DE-5BAE78E8E1DF}"/>
              </a:ext>
            </a:extLst>
          </p:cNvPr>
          <p:cNvSpPr txBox="1"/>
          <p:nvPr/>
        </p:nvSpPr>
        <p:spPr>
          <a:xfrm>
            <a:off x="1924748" y="2973140"/>
            <a:ext cx="2307925" cy="523220"/>
          </a:xfrm>
          <a:prstGeom prst="rect">
            <a:avLst/>
          </a:prstGeom>
          <a:solidFill>
            <a:schemeClr val="bg1"/>
          </a:solidFill>
        </p:spPr>
        <p:txBody>
          <a:bodyPr wrap="square" rtlCol="0">
            <a:spAutoFit/>
            <a:scene3d>
              <a:camera prst="orthographicFront"/>
              <a:lightRig rig="harsh" dir="t"/>
            </a:scene3d>
            <a:sp3d prstMaterial="matte">
              <a:contourClr>
                <a:schemeClr val="bg1">
                  <a:lumMod val="65000"/>
                </a:schemeClr>
              </a:contourClr>
            </a:sp3d>
          </a:bodyPr>
          <a:lstStyle/>
          <a:p>
            <a:pPr algn="ctr"/>
            <a:r>
              <a:rPr lang="cs-CZ" sz="1400" dirty="0"/>
              <a:t>FT </a:t>
            </a:r>
            <a:r>
              <a:rPr lang="cs-CZ" sz="1400" dirty="0" err="1"/>
              <a:t>fraction</a:t>
            </a:r>
            <a:r>
              <a:rPr lang="cs-CZ" sz="1400" dirty="0"/>
              <a:t> 36-180°C</a:t>
            </a:r>
          </a:p>
          <a:p>
            <a:pPr algn="ctr"/>
            <a:r>
              <a:rPr lang="cs-CZ" sz="1400" dirty="0">
                <a:solidFill>
                  <a:srgbClr val="0070C0"/>
                </a:solidFill>
              </a:rPr>
              <a:t>(Gasoline </a:t>
            </a:r>
            <a:r>
              <a:rPr lang="cs-CZ" sz="1400" dirty="0" err="1">
                <a:solidFill>
                  <a:srgbClr val="0070C0"/>
                </a:solidFill>
              </a:rPr>
              <a:t>fract</a:t>
            </a:r>
            <a:r>
              <a:rPr lang="cs-CZ" sz="1400" dirty="0" err="1">
                <a:solidFill>
                  <a:srgbClr val="FF0000"/>
                </a:solidFill>
              </a:rPr>
              <a:t>ion</a:t>
            </a:r>
            <a:r>
              <a:rPr lang="cs-CZ" sz="1400" dirty="0">
                <a:solidFill>
                  <a:srgbClr val="FF0000"/>
                </a:solidFill>
              </a:rPr>
              <a:t>)</a:t>
            </a:r>
          </a:p>
        </p:txBody>
      </p:sp>
      <p:sp>
        <p:nvSpPr>
          <p:cNvPr id="2" name="Zástupný text 1">
            <a:extLst>
              <a:ext uri="{FF2B5EF4-FFF2-40B4-BE49-F238E27FC236}">
                <a16:creationId xmlns:a16="http://schemas.microsoft.com/office/drawing/2014/main" id="{A324E4BC-5EEE-4C10-B8B7-95A1659B6539}"/>
              </a:ext>
            </a:extLst>
          </p:cNvPr>
          <p:cNvSpPr>
            <a:spLocks noGrp="1"/>
          </p:cNvSpPr>
          <p:nvPr>
            <p:ph type="body" sz="quarter" idx="12"/>
          </p:nvPr>
        </p:nvSpPr>
        <p:spPr/>
        <p:txBody>
          <a:bodyPr/>
          <a:lstStyle/>
          <a:p>
            <a:r>
              <a:rPr lang="en-US" dirty="0"/>
              <a:t>FT </a:t>
            </a:r>
            <a:r>
              <a:rPr lang="cs-CZ" dirty="0" err="1"/>
              <a:t>products</a:t>
            </a:r>
            <a:r>
              <a:rPr lang="cs-CZ" dirty="0"/>
              <a:t> </a:t>
            </a:r>
            <a:r>
              <a:rPr lang="cs-CZ" dirty="0" err="1"/>
              <a:t>characteristaion</a:t>
            </a:r>
            <a:endParaRPr lang="en-GB" dirty="0"/>
          </a:p>
        </p:txBody>
      </p:sp>
      <p:sp>
        <p:nvSpPr>
          <p:cNvPr id="5" name="Zástupný text 4">
            <a:extLst>
              <a:ext uri="{FF2B5EF4-FFF2-40B4-BE49-F238E27FC236}">
                <a16:creationId xmlns:a16="http://schemas.microsoft.com/office/drawing/2014/main" id="{469D9C14-C28C-4051-BD25-041686B8DC92}"/>
              </a:ext>
            </a:extLst>
          </p:cNvPr>
          <p:cNvSpPr>
            <a:spLocks noGrp="1"/>
          </p:cNvSpPr>
          <p:nvPr>
            <p:ph type="body" sz="quarter" idx="11"/>
          </p:nvPr>
        </p:nvSpPr>
        <p:spPr>
          <a:xfrm>
            <a:off x="844550" y="980728"/>
            <a:ext cx="2731170" cy="667254"/>
          </a:xfrm>
        </p:spPr>
        <p:txBody>
          <a:bodyPr/>
          <a:lstStyle/>
          <a:p>
            <a:r>
              <a:rPr lang="en-GB" b="1" dirty="0"/>
              <a:t>GAS CHROMATRORAPHY</a:t>
            </a:r>
            <a:endParaRPr lang="cs-CZ" b="1" dirty="0"/>
          </a:p>
          <a:p>
            <a:pPr marL="285750" indent="-285750">
              <a:buFont typeface="Arial" panose="020B0604020202020204" pitchFamily="34" charset="0"/>
              <a:buChar char="•"/>
            </a:pPr>
            <a:r>
              <a:rPr lang="cs-CZ" dirty="0"/>
              <a:t>FT </a:t>
            </a:r>
            <a:r>
              <a:rPr lang="cs-CZ" dirty="0" err="1"/>
              <a:t>Liquid</a:t>
            </a:r>
            <a:r>
              <a:rPr lang="cs-CZ" dirty="0"/>
              <a:t> </a:t>
            </a:r>
            <a:r>
              <a:rPr lang="cs-CZ" dirty="0" err="1"/>
              <a:t>product</a:t>
            </a:r>
            <a:r>
              <a:rPr lang="cs-CZ" dirty="0"/>
              <a:t> - Oil</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FT </a:t>
            </a:r>
            <a:r>
              <a:rPr lang="cs-CZ" dirty="0" err="1"/>
              <a:t>Wax</a:t>
            </a:r>
            <a:endParaRPr lang="en-GB" dirty="0"/>
          </a:p>
        </p:txBody>
      </p:sp>
      <p:sp>
        <p:nvSpPr>
          <p:cNvPr id="7" name="Zástupný symbol pro číslo snímku 6">
            <a:extLst>
              <a:ext uri="{FF2B5EF4-FFF2-40B4-BE49-F238E27FC236}">
                <a16:creationId xmlns:a16="http://schemas.microsoft.com/office/drawing/2014/main" id="{EB67F8BA-8FB7-4A69-8960-28CFFF959AAE}"/>
              </a:ext>
            </a:extLst>
          </p:cNvPr>
          <p:cNvSpPr>
            <a:spLocks noGrp="1"/>
          </p:cNvSpPr>
          <p:nvPr>
            <p:ph type="sldNum" sz="quarter" idx="4"/>
          </p:nvPr>
        </p:nvSpPr>
        <p:spPr/>
        <p:txBody>
          <a:bodyPr/>
          <a:lstStyle/>
          <a:p>
            <a:fld id="{F633C6B9-C75B-4149-93B0-5E1BF0C180BC}" type="slidenum">
              <a:rPr lang="cs-CZ" smtClean="0"/>
              <a:pPr/>
              <a:t>5</a:t>
            </a:fld>
            <a:endParaRPr lang="cs-CZ" dirty="0"/>
          </a:p>
        </p:txBody>
      </p:sp>
      <p:pic>
        <p:nvPicPr>
          <p:cNvPr id="8" name="Obrázek 7">
            <a:extLst>
              <a:ext uri="{FF2B5EF4-FFF2-40B4-BE49-F238E27FC236}">
                <a16:creationId xmlns:a16="http://schemas.microsoft.com/office/drawing/2014/main" id="{1F09D448-A33E-423A-914C-00986C19F1C0}"/>
              </a:ext>
            </a:extLst>
          </p:cNvPr>
          <p:cNvPicPr>
            <a:picLocks noChangeAspect="1"/>
          </p:cNvPicPr>
          <p:nvPr/>
        </p:nvPicPr>
        <p:blipFill rotWithShape="1">
          <a:blip r:embed="rId2"/>
          <a:srcRect r="24779"/>
          <a:stretch/>
        </p:blipFill>
        <p:spPr>
          <a:xfrm>
            <a:off x="3935760" y="1421347"/>
            <a:ext cx="8139552" cy="4061479"/>
          </a:xfrm>
          <a:prstGeom prst="rect">
            <a:avLst/>
          </a:prstGeom>
        </p:spPr>
      </p:pic>
      <p:sp>
        <p:nvSpPr>
          <p:cNvPr id="9" name="TextovéPole 8">
            <a:extLst>
              <a:ext uri="{FF2B5EF4-FFF2-40B4-BE49-F238E27FC236}">
                <a16:creationId xmlns:a16="http://schemas.microsoft.com/office/drawing/2014/main" id="{9453EF97-2B7F-4C7B-8C1F-08DF119760A1}"/>
              </a:ext>
            </a:extLst>
          </p:cNvPr>
          <p:cNvSpPr txBox="1"/>
          <p:nvPr/>
        </p:nvSpPr>
        <p:spPr>
          <a:xfrm>
            <a:off x="4675515" y="1027729"/>
            <a:ext cx="2780472" cy="738664"/>
          </a:xfrm>
          <a:prstGeom prst="rect">
            <a:avLst/>
          </a:prstGeom>
          <a:noFill/>
        </p:spPr>
        <p:txBody>
          <a:bodyPr wrap="square" rtlCol="0">
            <a:spAutoFit/>
          </a:bodyPr>
          <a:lstStyle/>
          <a:p>
            <a:pPr algn="ctr"/>
            <a:r>
              <a:rPr lang="cs-CZ" sz="1400" dirty="0"/>
              <a:t>    FT </a:t>
            </a:r>
            <a:r>
              <a:rPr lang="cs-CZ" sz="1400" dirty="0" err="1"/>
              <a:t>fraction</a:t>
            </a:r>
            <a:r>
              <a:rPr lang="cs-CZ" sz="1400" dirty="0"/>
              <a:t> 180 - 360°C</a:t>
            </a:r>
          </a:p>
          <a:p>
            <a:pPr algn="ctr"/>
            <a:r>
              <a:rPr lang="cs-CZ" sz="1400" dirty="0">
                <a:solidFill>
                  <a:srgbClr val="FF0000"/>
                </a:solidFill>
              </a:rPr>
              <a:t>(Diesel </a:t>
            </a:r>
            <a:r>
              <a:rPr lang="cs-CZ" sz="1400" dirty="0" err="1">
                <a:solidFill>
                  <a:srgbClr val="FF0000"/>
                </a:solidFill>
              </a:rPr>
              <a:t>fra</a:t>
            </a:r>
            <a:r>
              <a:rPr lang="cs-CZ" sz="1400" dirty="0" err="1">
                <a:solidFill>
                  <a:srgbClr val="0070C0"/>
                </a:solidFill>
              </a:rPr>
              <a:t>ction</a:t>
            </a:r>
            <a:r>
              <a:rPr lang="cs-CZ" sz="1400" dirty="0">
                <a:solidFill>
                  <a:srgbClr val="0070C0"/>
                </a:solidFill>
              </a:rPr>
              <a:t>)</a:t>
            </a:r>
          </a:p>
          <a:p>
            <a:endParaRPr lang="cs-CZ" sz="1400" dirty="0"/>
          </a:p>
        </p:txBody>
      </p:sp>
      <p:sp>
        <p:nvSpPr>
          <p:cNvPr id="10" name="TextovéPole 9">
            <a:extLst>
              <a:ext uri="{FF2B5EF4-FFF2-40B4-BE49-F238E27FC236}">
                <a16:creationId xmlns:a16="http://schemas.microsoft.com/office/drawing/2014/main" id="{B074E0A6-4B51-42C7-A3AC-AF650C85815F}"/>
              </a:ext>
            </a:extLst>
          </p:cNvPr>
          <p:cNvSpPr txBox="1"/>
          <p:nvPr/>
        </p:nvSpPr>
        <p:spPr>
          <a:xfrm>
            <a:off x="9198717" y="2928866"/>
            <a:ext cx="2585915" cy="523220"/>
          </a:xfrm>
          <a:prstGeom prst="rect">
            <a:avLst/>
          </a:prstGeom>
          <a:solidFill>
            <a:schemeClr val="bg1"/>
          </a:solidFill>
        </p:spPr>
        <p:txBody>
          <a:bodyPr wrap="square" rtlCol="0">
            <a:spAutoFit/>
            <a:scene3d>
              <a:camera prst="orthographicFront"/>
              <a:lightRig rig="harsh" dir="t"/>
            </a:scene3d>
            <a:sp3d prstMaterial="matte">
              <a:contourClr>
                <a:schemeClr val="bg1">
                  <a:lumMod val="65000"/>
                </a:schemeClr>
              </a:contourClr>
            </a:sp3d>
          </a:bodyPr>
          <a:lstStyle/>
          <a:p>
            <a:pPr algn="ctr"/>
            <a:r>
              <a:rPr lang="cs-CZ" sz="1400" dirty="0"/>
              <a:t>FT </a:t>
            </a:r>
            <a:r>
              <a:rPr lang="cs-CZ" sz="1400" dirty="0" err="1"/>
              <a:t>fraction</a:t>
            </a:r>
            <a:r>
              <a:rPr lang="cs-CZ" sz="1400" dirty="0"/>
              <a:t> &gt;360°C</a:t>
            </a:r>
          </a:p>
          <a:p>
            <a:pPr algn="ctr"/>
            <a:r>
              <a:rPr lang="cs-CZ" sz="1400" dirty="0">
                <a:solidFill>
                  <a:srgbClr val="FF0000"/>
                </a:solidFill>
              </a:rPr>
              <a:t>(</a:t>
            </a:r>
            <a:r>
              <a:rPr lang="cs-CZ" sz="1400" dirty="0" err="1">
                <a:solidFill>
                  <a:srgbClr val="FF0000"/>
                </a:solidFill>
              </a:rPr>
              <a:t>Distillation</a:t>
            </a:r>
            <a:r>
              <a:rPr lang="cs-CZ" sz="1400" dirty="0">
                <a:solidFill>
                  <a:srgbClr val="FF0000"/>
                </a:solidFill>
              </a:rPr>
              <a:t> </a:t>
            </a:r>
            <a:r>
              <a:rPr lang="cs-CZ" sz="1400" dirty="0" err="1">
                <a:solidFill>
                  <a:srgbClr val="FF0000"/>
                </a:solidFill>
              </a:rPr>
              <a:t>Residue</a:t>
            </a:r>
            <a:r>
              <a:rPr lang="cs-CZ" sz="1400" dirty="0">
                <a:solidFill>
                  <a:srgbClr val="FF0000"/>
                </a:solidFill>
              </a:rPr>
              <a:t>)</a:t>
            </a:r>
          </a:p>
        </p:txBody>
      </p:sp>
      <p:cxnSp>
        <p:nvCxnSpPr>
          <p:cNvPr id="12" name="Přímá spojnice 11">
            <a:extLst>
              <a:ext uri="{FF2B5EF4-FFF2-40B4-BE49-F238E27FC236}">
                <a16:creationId xmlns:a16="http://schemas.microsoft.com/office/drawing/2014/main" id="{ADEE08A9-93AC-4233-86D9-F9C37C70FCF6}"/>
              </a:ext>
            </a:extLst>
          </p:cNvPr>
          <p:cNvCxnSpPr>
            <a:cxnSpLocks/>
          </p:cNvCxnSpPr>
          <p:nvPr/>
        </p:nvCxnSpPr>
        <p:spPr>
          <a:xfrm>
            <a:off x="6888088" y="1689378"/>
            <a:ext cx="0" cy="3442560"/>
          </a:xfrm>
          <a:prstGeom prst="line">
            <a:avLst/>
          </a:prstGeom>
          <a:ln w="38100">
            <a:solidFill>
              <a:srgbClr val="0E0B02"/>
            </a:solidFill>
          </a:ln>
        </p:spPr>
        <p:style>
          <a:lnRef idx="2">
            <a:schemeClr val="dk1"/>
          </a:lnRef>
          <a:fillRef idx="0">
            <a:schemeClr val="dk1"/>
          </a:fillRef>
          <a:effectRef idx="1">
            <a:schemeClr val="dk1"/>
          </a:effectRef>
          <a:fontRef idx="minor">
            <a:schemeClr val="tx1"/>
          </a:fontRef>
        </p:style>
      </p:cxnSp>
      <p:cxnSp>
        <p:nvCxnSpPr>
          <p:cNvPr id="13" name="Přímá spojnice 12">
            <a:extLst>
              <a:ext uri="{FF2B5EF4-FFF2-40B4-BE49-F238E27FC236}">
                <a16:creationId xmlns:a16="http://schemas.microsoft.com/office/drawing/2014/main" id="{ADEC4B92-5539-497B-B86B-13144DF6C51E}"/>
              </a:ext>
            </a:extLst>
          </p:cNvPr>
          <p:cNvCxnSpPr>
            <a:cxnSpLocks/>
          </p:cNvCxnSpPr>
          <p:nvPr/>
        </p:nvCxnSpPr>
        <p:spPr>
          <a:xfrm>
            <a:off x="5331752" y="1671578"/>
            <a:ext cx="0" cy="3442560"/>
          </a:xfrm>
          <a:prstGeom prst="line">
            <a:avLst/>
          </a:prstGeom>
          <a:ln w="38100">
            <a:solidFill>
              <a:srgbClr val="0E0B02"/>
            </a:solidFill>
          </a:ln>
        </p:spPr>
        <p:style>
          <a:lnRef idx="2">
            <a:schemeClr val="dk1"/>
          </a:lnRef>
          <a:fillRef idx="0">
            <a:schemeClr val="dk1"/>
          </a:fillRef>
          <a:effectRef idx="1">
            <a:schemeClr val="dk1"/>
          </a:effectRef>
          <a:fontRef idx="minor">
            <a:schemeClr val="tx1"/>
          </a:fontRef>
        </p:style>
      </p:cxnSp>
      <p:cxnSp>
        <p:nvCxnSpPr>
          <p:cNvPr id="15" name="Přímá spojnice 14">
            <a:extLst>
              <a:ext uri="{FF2B5EF4-FFF2-40B4-BE49-F238E27FC236}">
                <a16:creationId xmlns:a16="http://schemas.microsoft.com/office/drawing/2014/main" id="{4146B229-F565-4E1E-9234-7EF6D7F89122}"/>
              </a:ext>
            </a:extLst>
          </p:cNvPr>
          <p:cNvCxnSpPr>
            <a:cxnSpLocks/>
          </p:cNvCxnSpPr>
          <p:nvPr/>
        </p:nvCxnSpPr>
        <p:spPr>
          <a:xfrm flipH="1" flipV="1">
            <a:off x="4777118" y="1084550"/>
            <a:ext cx="576064" cy="629257"/>
          </a:xfrm>
          <a:prstGeom prst="line">
            <a:avLst/>
          </a:prstGeom>
          <a:ln w="38100">
            <a:solidFill>
              <a:srgbClr val="0E0B02"/>
            </a:solidFill>
          </a:ln>
        </p:spPr>
        <p:style>
          <a:lnRef idx="2">
            <a:schemeClr val="dk1"/>
          </a:lnRef>
          <a:fillRef idx="0">
            <a:schemeClr val="dk1"/>
          </a:fillRef>
          <a:effectRef idx="1">
            <a:schemeClr val="dk1"/>
          </a:effectRef>
          <a:fontRef idx="minor">
            <a:schemeClr val="tx1"/>
          </a:fontRef>
        </p:style>
      </p:cxnSp>
      <p:cxnSp>
        <p:nvCxnSpPr>
          <p:cNvPr id="31" name="Přímá spojnice 30">
            <a:extLst>
              <a:ext uri="{FF2B5EF4-FFF2-40B4-BE49-F238E27FC236}">
                <a16:creationId xmlns:a16="http://schemas.microsoft.com/office/drawing/2014/main" id="{7DDBE2BF-7D54-4814-BBFD-E5820F623808}"/>
              </a:ext>
            </a:extLst>
          </p:cNvPr>
          <p:cNvCxnSpPr>
            <a:cxnSpLocks/>
          </p:cNvCxnSpPr>
          <p:nvPr/>
        </p:nvCxnSpPr>
        <p:spPr>
          <a:xfrm flipV="1">
            <a:off x="6879923" y="1100850"/>
            <a:ext cx="576064" cy="629257"/>
          </a:xfrm>
          <a:prstGeom prst="line">
            <a:avLst/>
          </a:prstGeom>
          <a:ln w="38100">
            <a:solidFill>
              <a:srgbClr val="0E0B02"/>
            </a:solidFill>
          </a:ln>
        </p:spPr>
        <p:style>
          <a:lnRef idx="2">
            <a:schemeClr val="dk1"/>
          </a:lnRef>
          <a:fillRef idx="0">
            <a:schemeClr val="dk1"/>
          </a:fillRef>
          <a:effectRef idx="1">
            <a:schemeClr val="dk1"/>
          </a:effectRef>
          <a:fontRef idx="minor">
            <a:schemeClr val="tx1"/>
          </a:fontRef>
        </p:style>
      </p:cxnSp>
      <p:pic>
        <p:nvPicPr>
          <p:cNvPr id="20" name="Picture 37">
            <a:extLst>
              <a:ext uri="{FF2B5EF4-FFF2-40B4-BE49-F238E27FC236}">
                <a16:creationId xmlns:a16="http://schemas.microsoft.com/office/drawing/2014/main" id="{3D594BC8-953A-4334-A7C4-6A2605420285}"/>
              </a:ext>
            </a:extLst>
          </p:cNvPr>
          <p:cNvPicPr>
            <a:picLocks noChangeAspect="1"/>
          </p:cNvPicPr>
          <p:nvPr/>
        </p:nvPicPr>
        <p:blipFill rotWithShape="1">
          <a:blip r:embed="rId3"/>
          <a:srcRect l="16191" t="41413" r="24729" b="18196"/>
          <a:stretch/>
        </p:blipFill>
        <p:spPr>
          <a:xfrm>
            <a:off x="472739" y="4029950"/>
            <a:ext cx="2078783" cy="1526042"/>
          </a:xfrm>
          <a:prstGeom prst="rect">
            <a:avLst/>
          </a:prstGeom>
        </p:spPr>
      </p:pic>
      <p:pic>
        <p:nvPicPr>
          <p:cNvPr id="22" name="Picture 36">
            <a:extLst>
              <a:ext uri="{FF2B5EF4-FFF2-40B4-BE49-F238E27FC236}">
                <a16:creationId xmlns:a16="http://schemas.microsoft.com/office/drawing/2014/main" id="{83868178-C42E-463D-9C52-E00FF4F0FA6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92832" y="1468318"/>
            <a:ext cx="1038598" cy="2027737"/>
          </a:xfrm>
          <a:prstGeom prst="rect">
            <a:avLst/>
          </a:prstGeom>
        </p:spPr>
      </p:pic>
    </p:spTree>
    <p:extLst>
      <p:ext uri="{BB962C8B-B14F-4D97-AF65-F5344CB8AC3E}">
        <p14:creationId xmlns:p14="http://schemas.microsoft.com/office/powerpoint/2010/main" val="316003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a:xfrm>
            <a:off x="10127177" y="6345324"/>
            <a:ext cx="1220273" cy="216024"/>
          </a:xfrm>
        </p:spPr>
        <p:txBody>
          <a:bodyPr/>
          <a:lstStyle/>
          <a:p>
            <a:fld id="{F633C6B9-C75B-4149-93B0-5E1BF0C180BC}" type="slidenum">
              <a:rPr lang="cs-CZ" smtClean="0"/>
              <a:pPr/>
              <a:t>6</a:t>
            </a:fld>
            <a:endParaRPr lang="cs-CZ" dirty="0"/>
          </a:p>
        </p:txBody>
      </p:sp>
      <p:sp>
        <p:nvSpPr>
          <p:cNvPr id="4" name="Zástupný symbol pro text 3"/>
          <p:cNvSpPr>
            <a:spLocks noGrp="1"/>
          </p:cNvSpPr>
          <p:nvPr>
            <p:ph type="body" sz="quarter" idx="12"/>
          </p:nvPr>
        </p:nvSpPr>
        <p:spPr/>
        <p:txBody>
          <a:bodyPr/>
          <a:lstStyle/>
          <a:p>
            <a:r>
              <a:rPr lang="en-US" dirty="0"/>
              <a:t>COMPARISON</a:t>
            </a:r>
            <a:r>
              <a:rPr lang="cs-CZ" dirty="0"/>
              <a:t> OF FT DIESEL FRACTION</a:t>
            </a:r>
            <a:r>
              <a:rPr lang="en-US" dirty="0"/>
              <a:t> TO EN 590 AND EN 15940</a:t>
            </a:r>
            <a:endParaRPr lang="cs-CZ" dirty="0"/>
          </a:p>
        </p:txBody>
      </p:sp>
      <p:sp>
        <p:nvSpPr>
          <p:cNvPr id="9" name="TextovéPole 8">
            <a:extLst>
              <a:ext uri="{FF2B5EF4-FFF2-40B4-BE49-F238E27FC236}">
                <a16:creationId xmlns:a16="http://schemas.microsoft.com/office/drawing/2014/main" id="{7678F361-504E-481F-9AC2-1A749BF168CB}"/>
              </a:ext>
            </a:extLst>
          </p:cNvPr>
          <p:cNvSpPr txBox="1"/>
          <p:nvPr/>
        </p:nvSpPr>
        <p:spPr>
          <a:xfrm>
            <a:off x="407368" y="4564710"/>
            <a:ext cx="3456384" cy="892552"/>
          </a:xfrm>
          <a:prstGeom prst="rect">
            <a:avLst/>
          </a:prstGeom>
          <a:noFill/>
        </p:spPr>
        <p:txBody>
          <a:bodyPr wrap="square" rtlCol="0">
            <a:spAutoFit/>
          </a:bodyPr>
          <a:lstStyle/>
          <a:p>
            <a:r>
              <a:rPr lang="cs-CZ" sz="1600" dirty="0"/>
              <a:t>* </a:t>
            </a:r>
            <a:r>
              <a:rPr lang="cs-CZ" sz="1200" dirty="0">
                <a:highlight>
                  <a:srgbClr val="FFFF00"/>
                </a:highlight>
              </a:rPr>
              <a:t>15.04. – 30.9.    grade B (CFPP max. 0 °C)</a:t>
            </a:r>
          </a:p>
          <a:p>
            <a:r>
              <a:rPr lang="cs-CZ" sz="1200" dirty="0"/>
              <a:t>   01.10. – 15.11.  grade D (CFPP max. -10°C)</a:t>
            </a:r>
          </a:p>
          <a:p>
            <a:r>
              <a:rPr lang="cs-CZ" sz="1200" dirty="0"/>
              <a:t>   16.11. – 28.02.  grade F (CFPP max. -20 °C)</a:t>
            </a:r>
          </a:p>
          <a:p>
            <a:r>
              <a:rPr lang="cs-CZ" sz="1200" dirty="0"/>
              <a:t>   01.03. – 14.04.  grade D (CFPP max. -10°C)</a:t>
            </a:r>
            <a:endParaRPr lang="en-GB" sz="1200" dirty="0"/>
          </a:p>
        </p:txBody>
      </p:sp>
      <p:pic>
        <p:nvPicPr>
          <p:cNvPr id="10" name="Obrázek 9" descr="Obsah obrázku interiér, zeď, hrníček, voda&#10;&#10;Popis se vygeneroval automaticky.">
            <a:extLst>
              <a:ext uri="{FF2B5EF4-FFF2-40B4-BE49-F238E27FC236}">
                <a16:creationId xmlns:a16="http://schemas.microsoft.com/office/drawing/2014/main" id="{555BBB04-253B-42D9-AD4C-7F295178A2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539138" y="981074"/>
            <a:ext cx="2724696" cy="4307279"/>
          </a:xfrm>
          <a:prstGeom prst="rect">
            <a:avLst/>
          </a:prstGeom>
        </p:spPr>
      </p:pic>
      <p:sp>
        <p:nvSpPr>
          <p:cNvPr id="11" name="TextovéPole 10">
            <a:extLst>
              <a:ext uri="{FF2B5EF4-FFF2-40B4-BE49-F238E27FC236}">
                <a16:creationId xmlns:a16="http://schemas.microsoft.com/office/drawing/2014/main" id="{92851E54-46AF-4C0D-B2F6-40A1759F4CD8}"/>
              </a:ext>
            </a:extLst>
          </p:cNvPr>
          <p:cNvSpPr txBox="1"/>
          <p:nvPr/>
        </p:nvSpPr>
        <p:spPr>
          <a:xfrm>
            <a:off x="8469060" y="5288353"/>
            <a:ext cx="1776448" cy="307777"/>
          </a:xfrm>
          <a:prstGeom prst="rect">
            <a:avLst/>
          </a:prstGeom>
          <a:noFill/>
        </p:spPr>
        <p:txBody>
          <a:bodyPr wrap="none" rtlCol="0">
            <a:spAutoFit/>
          </a:bodyPr>
          <a:lstStyle/>
          <a:p>
            <a:r>
              <a:rPr lang="cs-CZ" sz="1400" i="1" dirty="0"/>
              <a:t>Sample </a:t>
            </a:r>
            <a:r>
              <a:rPr lang="cs-CZ" sz="1400" i="1" dirty="0" err="1"/>
              <a:t>of</a:t>
            </a:r>
            <a:r>
              <a:rPr lang="cs-CZ" sz="1400" i="1" dirty="0"/>
              <a:t> FT diesel</a:t>
            </a:r>
            <a:endParaRPr lang="en-GB" sz="1400" i="1" dirty="0"/>
          </a:p>
        </p:txBody>
      </p:sp>
      <p:sp>
        <p:nvSpPr>
          <p:cNvPr id="3" name="Obdélník 2">
            <a:extLst>
              <a:ext uri="{FF2B5EF4-FFF2-40B4-BE49-F238E27FC236}">
                <a16:creationId xmlns:a16="http://schemas.microsoft.com/office/drawing/2014/main" id="{6C934680-A65C-439E-9E52-D0B8F9246D93}"/>
              </a:ext>
            </a:extLst>
          </p:cNvPr>
          <p:cNvSpPr/>
          <p:nvPr/>
        </p:nvSpPr>
        <p:spPr>
          <a:xfrm>
            <a:off x="4149386" y="5156845"/>
            <a:ext cx="4032448" cy="720080"/>
          </a:xfrm>
          <a:prstGeom prst="rect">
            <a:avLst/>
          </a:prstGeom>
          <a:solidFill>
            <a:srgbClr val="FFFFFF"/>
          </a:solidFill>
          <a:ln>
            <a:solidFill>
              <a:srgbClr val="FFFFFF"/>
            </a:solidFill>
          </a:ln>
          <a:effectLst>
            <a:glow rad="228600">
              <a:srgbClr val="FFFF00">
                <a:alpha val="40000"/>
              </a:srgbClr>
            </a:glow>
            <a:outerShdw blurRad="149987" dist="250190" dir="8460000" algn="ctr">
              <a:srgbClr val="000000">
                <a:alpha val="28000"/>
              </a:srgbClr>
            </a:outerShdw>
            <a:softEdge rad="12700"/>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r>
              <a:rPr lang="cs-CZ" b="1" dirty="0">
                <a:ln w="0"/>
                <a:solidFill>
                  <a:srgbClr val="E40F18"/>
                </a:solidFill>
              </a:rPr>
              <a:t>Hydroisomerisation</a:t>
            </a:r>
            <a:r>
              <a:rPr lang="cs-CZ" b="1" dirty="0">
                <a:ln w="0"/>
                <a:solidFill>
                  <a:schemeClr val="accent1"/>
                </a:solidFill>
              </a:rPr>
              <a:t> step needed</a:t>
            </a:r>
            <a:endParaRPr lang="en-GB" b="1" dirty="0">
              <a:ln w="0"/>
              <a:solidFill>
                <a:schemeClr val="accent1"/>
              </a:solidFill>
            </a:endParaRPr>
          </a:p>
        </p:txBody>
      </p:sp>
      <p:sp>
        <p:nvSpPr>
          <p:cNvPr id="12" name="TextovéPole 11">
            <a:extLst>
              <a:ext uri="{FF2B5EF4-FFF2-40B4-BE49-F238E27FC236}">
                <a16:creationId xmlns:a16="http://schemas.microsoft.com/office/drawing/2014/main" id="{8A09B7BA-62F1-4B2C-8D42-6CF7D079E267}"/>
              </a:ext>
            </a:extLst>
          </p:cNvPr>
          <p:cNvSpPr txBox="1"/>
          <p:nvPr/>
        </p:nvSpPr>
        <p:spPr>
          <a:xfrm>
            <a:off x="2122441" y="6341400"/>
            <a:ext cx="5741208" cy="492443"/>
          </a:xfrm>
          <a:prstGeom prst="rect">
            <a:avLst/>
          </a:prstGeom>
          <a:noFill/>
        </p:spPr>
        <p:txBody>
          <a:bodyPr wrap="square">
            <a:spAutoFit/>
          </a:bodyPr>
          <a:lstStyle/>
          <a:p>
            <a:pPr algn="l"/>
            <a:r>
              <a:rPr lang="cs-CZ" sz="1300" dirty="0">
                <a:solidFill>
                  <a:srgbClr val="5C6670"/>
                </a:solidFill>
                <a:latin typeface="+mj-lt"/>
              </a:rPr>
              <a:t>in </a:t>
            </a:r>
            <a:r>
              <a:rPr lang="cs-CZ" sz="1300" dirty="0" err="1">
                <a:solidFill>
                  <a:srgbClr val="5C6670"/>
                </a:solidFill>
                <a:latin typeface="+mj-lt"/>
              </a:rPr>
              <a:t>collaboration</a:t>
            </a:r>
            <a:r>
              <a:rPr lang="cs-CZ" sz="1300" dirty="0">
                <a:solidFill>
                  <a:srgbClr val="5C6670"/>
                </a:solidFill>
                <a:latin typeface="+mj-lt"/>
              </a:rPr>
              <a:t> </a:t>
            </a:r>
            <a:r>
              <a:rPr lang="cs-CZ" sz="1300" dirty="0" err="1">
                <a:solidFill>
                  <a:srgbClr val="5C6670"/>
                </a:solidFill>
                <a:latin typeface="+mj-lt"/>
              </a:rPr>
              <a:t>with</a:t>
            </a:r>
            <a:r>
              <a:rPr lang="cs-CZ" sz="1300" dirty="0">
                <a:solidFill>
                  <a:srgbClr val="5C6670"/>
                </a:solidFill>
                <a:latin typeface="+mj-lt"/>
              </a:rPr>
              <a:t> CZU Prague </a:t>
            </a:r>
            <a:r>
              <a:rPr lang="cs-CZ" sz="1300" i="1" dirty="0">
                <a:latin typeface="+mj-lt"/>
              </a:rPr>
              <a:t>–</a:t>
            </a:r>
            <a:r>
              <a:rPr lang="cs-CZ" sz="1300" dirty="0">
                <a:solidFill>
                  <a:srgbClr val="5C6670"/>
                </a:solidFill>
                <a:latin typeface="+mj-lt"/>
              </a:rPr>
              <a:t> </a:t>
            </a:r>
            <a:r>
              <a:rPr lang="cs-CZ" sz="1300" dirty="0" err="1">
                <a:solidFill>
                  <a:srgbClr val="5C6670"/>
                </a:solidFill>
                <a:latin typeface="+mj-lt"/>
              </a:rPr>
              <a:t>dept</a:t>
            </a:r>
            <a:r>
              <a:rPr lang="cs-CZ" sz="1300" dirty="0">
                <a:solidFill>
                  <a:srgbClr val="5C6670"/>
                </a:solidFill>
                <a:latin typeface="+mj-lt"/>
              </a:rPr>
              <a:t>. </a:t>
            </a:r>
            <a:r>
              <a:rPr lang="cs-CZ" sz="1300" dirty="0" err="1">
                <a:solidFill>
                  <a:srgbClr val="5C6670"/>
                </a:solidFill>
                <a:latin typeface="+mj-lt"/>
              </a:rPr>
              <a:t>of</a:t>
            </a:r>
            <a:r>
              <a:rPr lang="cs-CZ" sz="1300" dirty="0">
                <a:solidFill>
                  <a:srgbClr val="5C6670"/>
                </a:solidFill>
                <a:latin typeface="+mj-lt"/>
              </a:rPr>
              <a:t> </a:t>
            </a:r>
            <a:r>
              <a:rPr lang="cs-CZ" sz="1300" dirty="0" err="1">
                <a:solidFill>
                  <a:srgbClr val="5C6670"/>
                </a:solidFill>
                <a:latin typeface="+mj-lt"/>
              </a:rPr>
              <a:t>Chemistry</a:t>
            </a:r>
            <a:endParaRPr lang="cs-CZ" sz="1300" b="0" i="0" u="none" strike="noStrike" baseline="0" dirty="0">
              <a:latin typeface="+mj-lt"/>
            </a:endParaRPr>
          </a:p>
          <a:p>
            <a:pPr algn="l"/>
            <a:endParaRPr lang="cs-CZ" sz="1300" dirty="0">
              <a:latin typeface="+mj-lt"/>
            </a:endParaRPr>
          </a:p>
        </p:txBody>
      </p:sp>
      <p:pic>
        <p:nvPicPr>
          <p:cNvPr id="7" name="Zástupný symbol pro tabulku 6">
            <a:extLst>
              <a:ext uri="{FF2B5EF4-FFF2-40B4-BE49-F238E27FC236}">
                <a16:creationId xmlns:a16="http://schemas.microsoft.com/office/drawing/2014/main" id="{ED95EA19-E38E-4F3C-A769-D27DA7CBE690}"/>
              </a:ext>
            </a:extLst>
          </p:cNvPr>
          <p:cNvPicPr>
            <a:picLocks noGrp="1" noChangeAspect="1"/>
          </p:cNvPicPr>
          <p:nvPr>
            <p:ph type="tbl" sz="quarter" idx="13"/>
          </p:nvPr>
        </p:nvPicPr>
        <p:blipFill>
          <a:blip r:embed="rId3"/>
          <a:stretch>
            <a:fillRect/>
          </a:stretch>
        </p:blipFill>
        <p:spPr>
          <a:xfrm>
            <a:off x="695400" y="981074"/>
            <a:ext cx="7185251" cy="3583636"/>
          </a:xfrm>
          <a:prstGeom prst="rect">
            <a:avLst/>
          </a:prstGeom>
        </p:spPr>
      </p:pic>
    </p:spTree>
    <p:extLst>
      <p:ext uri="{BB962C8B-B14F-4D97-AF65-F5344CB8AC3E}">
        <p14:creationId xmlns:p14="http://schemas.microsoft.com/office/powerpoint/2010/main" val="69539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B578751-0012-4E68-BB60-200D07CB5304}"/>
              </a:ext>
            </a:extLst>
          </p:cNvPr>
          <p:cNvPicPr>
            <a:picLocks noChangeAspect="1"/>
          </p:cNvPicPr>
          <p:nvPr/>
        </p:nvPicPr>
        <p:blipFill>
          <a:blip r:embed="rId3"/>
          <a:stretch>
            <a:fillRect/>
          </a:stretch>
        </p:blipFill>
        <p:spPr>
          <a:xfrm>
            <a:off x="3522480" y="1317055"/>
            <a:ext cx="8280920" cy="3947535"/>
          </a:xfrm>
          <a:prstGeom prst="rect">
            <a:avLst/>
          </a:prstGeom>
        </p:spPr>
      </p:pic>
      <p:sp>
        <p:nvSpPr>
          <p:cNvPr id="3" name="Zástupný text 2">
            <a:extLst>
              <a:ext uri="{FF2B5EF4-FFF2-40B4-BE49-F238E27FC236}">
                <a16:creationId xmlns:a16="http://schemas.microsoft.com/office/drawing/2014/main" id="{FE9ABC6F-C994-460D-AEFC-8BC6B4801D02}"/>
              </a:ext>
            </a:extLst>
          </p:cNvPr>
          <p:cNvSpPr>
            <a:spLocks noGrp="1"/>
          </p:cNvSpPr>
          <p:nvPr>
            <p:ph type="body" sz="quarter" idx="12"/>
          </p:nvPr>
        </p:nvSpPr>
        <p:spPr>
          <a:xfrm>
            <a:off x="626801" y="404950"/>
            <a:ext cx="10502900" cy="432048"/>
          </a:xfrm>
        </p:spPr>
        <p:txBody>
          <a:bodyPr/>
          <a:lstStyle/>
          <a:p>
            <a:r>
              <a:rPr lang="cs-CZ" dirty="0"/>
              <a:t>S</a:t>
            </a:r>
            <a:r>
              <a:rPr lang="en-US" dirty="0" err="1"/>
              <a:t>imulation</a:t>
            </a:r>
            <a:r>
              <a:rPr lang="en-US" dirty="0"/>
              <a:t> </a:t>
            </a:r>
            <a:r>
              <a:rPr lang="cs-CZ" dirty="0" err="1"/>
              <a:t>processing</a:t>
            </a:r>
            <a:r>
              <a:rPr lang="cs-CZ" dirty="0"/>
              <a:t> in </a:t>
            </a:r>
            <a:r>
              <a:rPr lang="cs-CZ" dirty="0" err="1"/>
              <a:t>existing</a:t>
            </a:r>
            <a:r>
              <a:rPr lang="cs-CZ" dirty="0"/>
              <a:t> </a:t>
            </a:r>
            <a:r>
              <a:rPr lang="cs-CZ" dirty="0" err="1"/>
              <a:t>refinery</a:t>
            </a:r>
            <a:r>
              <a:rPr lang="cs-CZ" dirty="0"/>
              <a:t> </a:t>
            </a:r>
            <a:r>
              <a:rPr lang="en-US" dirty="0"/>
              <a:t>(C</a:t>
            </a:r>
            <a:r>
              <a:rPr lang="cs-CZ" dirty="0"/>
              <a:t>R</a:t>
            </a:r>
            <a:r>
              <a:rPr lang="en-US" dirty="0"/>
              <a:t>)</a:t>
            </a:r>
          </a:p>
          <a:p>
            <a:endParaRPr lang="en-GB" dirty="0"/>
          </a:p>
        </p:txBody>
      </p:sp>
      <p:sp>
        <p:nvSpPr>
          <p:cNvPr id="4" name="Zástupný symbol pro číslo snímku 3">
            <a:extLst>
              <a:ext uri="{FF2B5EF4-FFF2-40B4-BE49-F238E27FC236}">
                <a16:creationId xmlns:a16="http://schemas.microsoft.com/office/drawing/2014/main" id="{FED13689-48CD-4D8F-8F88-28E0AA8805AD}"/>
              </a:ext>
            </a:extLst>
          </p:cNvPr>
          <p:cNvSpPr>
            <a:spLocks noGrp="1"/>
          </p:cNvSpPr>
          <p:nvPr>
            <p:ph type="sldNum" sz="quarter" idx="4"/>
          </p:nvPr>
        </p:nvSpPr>
        <p:spPr/>
        <p:txBody>
          <a:bodyPr/>
          <a:lstStyle/>
          <a:p>
            <a:fld id="{F633C6B9-C75B-4149-93B0-5E1BF0C180BC}" type="slidenum">
              <a:rPr lang="cs-CZ" smtClean="0"/>
              <a:pPr/>
              <a:t>7</a:t>
            </a:fld>
            <a:endParaRPr lang="cs-CZ" dirty="0"/>
          </a:p>
        </p:txBody>
      </p:sp>
      <p:pic>
        <p:nvPicPr>
          <p:cNvPr id="6" name="Obrázek 5" descr="Obsah obrázku text&#10;&#10;Popis byl vytvořen automaticky">
            <a:extLst>
              <a:ext uri="{FF2B5EF4-FFF2-40B4-BE49-F238E27FC236}">
                <a16:creationId xmlns:a16="http://schemas.microsoft.com/office/drawing/2014/main" id="{4EED643C-FE17-4DDF-AB04-D00CB471E1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328" y="-355482"/>
            <a:ext cx="1801372" cy="1801372"/>
          </a:xfrm>
          <a:prstGeom prst="rect">
            <a:avLst/>
          </a:prstGeom>
        </p:spPr>
      </p:pic>
      <p:cxnSp>
        <p:nvCxnSpPr>
          <p:cNvPr id="54" name="Přímá spojnice se šipkou 53">
            <a:extLst>
              <a:ext uri="{FF2B5EF4-FFF2-40B4-BE49-F238E27FC236}">
                <a16:creationId xmlns:a16="http://schemas.microsoft.com/office/drawing/2014/main" id="{7651BC53-29DE-4341-9B64-9ACC60A6F028}"/>
              </a:ext>
            </a:extLst>
          </p:cNvPr>
          <p:cNvCxnSpPr>
            <a:cxnSpLocks/>
          </p:cNvCxnSpPr>
          <p:nvPr/>
        </p:nvCxnSpPr>
        <p:spPr>
          <a:xfrm flipV="1">
            <a:off x="8184232" y="2780928"/>
            <a:ext cx="0" cy="288031"/>
          </a:xfrm>
          <a:prstGeom prst="straightConnector1">
            <a:avLst/>
          </a:prstGeom>
          <a:ln w="25400" cap="sq">
            <a:solidFill>
              <a:srgbClr val="BABCB8"/>
            </a:solidFill>
            <a:bevel/>
            <a:headEnd type="none" w="sm" len="lg"/>
            <a:tailEnd type="arrow" w="med" len="med"/>
          </a:ln>
        </p:spPr>
        <p:style>
          <a:lnRef idx="3">
            <a:schemeClr val="dk1"/>
          </a:lnRef>
          <a:fillRef idx="0">
            <a:schemeClr val="dk1"/>
          </a:fillRef>
          <a:effectRef idx="2">
            <a:schemeClr val="dk1"/>
          </a:effectRef>
          <a:fontRef idx="minor">
            <a:schemeClr val="tx1"/>
          </a:fontRef>
        </p:style>
      </p:cxnSp>
      <p:sp>
        <p:nvSpPr>
          <p:cNvPr id="56" name="TextovéPole 55">
            <a:extLst>
              <a:ext uri="{FF2B5EF4-FFF2-40B4-BE49-F238E27FC236}">
                <a16:creationId xmlns:a16="http://schemas.microsoft.com/office/drawing/2014/main" id="{2EA4431E-A395-4455-BB65-D1198BB7F76B}"/>
              </a:ext>
            </a:extLst>
          </p:cNvPr>
          <p:cNvSpPr txBox="1"/>
          <p:nvPr/>
        </p:nvSpPr>
        <p:spPr>
          <a:xfrm>
            <a:off x="7608168" y="3167390"/>
            <a:ext cx="1368152" cy="261610"/>
          </a:xfrm>
          <a:custGeom>
            <a:avLst/>
            <a:gdLst>
              <a:gd name="connsiteX0" fmla="*/ 0 w 1368152"/>
              <a:gd name="connsiteY0" fmla="*/ 0 h 261610"/>
              <a:gd name="connsiteX1" fmla="*/ 456051 w 1368152"/>
              <a:gd name="connsiteY1" fmla="*/ 0 h 261610"/>
              <a:gd name="connsiteX2" fmla="*/ 871057 w 1368152"/>
              <a:gd name="connsiteY2" fmla="*/ 0 h 261610"/>
              <a:gd name="connsiteX3" fmla="*/ 1368152 w 1368152"/>
              <a:gd name="connsiteY3" fmla="*/ 0 h 261610"/>
              <a:gd name="connsiteX4" fmla="*/ 1368152 w 1368152"/>
              <a:gd name="connsiteY4" fmla="*/ 261610 h 261610"/>
              <a:gd name="connsiteX5" fmla="*/ 912101 w 1368152"/>
              <a:gd name="connsiteY5" fmla="*/ 261610 h 261610"/>
              <a:gd name="connsiteX6" fmla="*/ 442369 w 1368152"/>
              <a:gd name="connsiteY6" fmla="*/ 261610 h 261610"/>
              <a:gd name="connsiteX7" fmla="*/ 0 w 1368152"/>
              <a:gd name="connsiteY7" fmla="*/ 261610 h 261610"/>
              <a:gd name="connsiteX8" fmla="*/ 0 w 1368152"/>
              <a:gd name="connsiteY8" fmla="*/ 0 h 26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152" h="261610" fill="none" extrusionOk="0">
                <a:moveTo>
                  <a:pt x="0" y="0"/>
                </a:moveTo>
                <a:cubicBezTo>
                  <a:pt x="129777" y="-5795"/>
                  <a:pt x="323380" y="31228"/>
                  <a:pt x="456051" y="0"/>
                </a:cubicBezTo>
                <a:cubicBezTo>
                  <a:pt x="588722" y="-31228"/>
                  <a:pt x="741667" y="43898"/>
                  <a:pt x="871057" y="0"/>
                </a:cubicBezTo>
                <a:cubicBezTo>
                  <a:pt x="1000447" y="-43898"/>
                  <a:pt x="1147989" y="22568"/>
                  <a:pt x="1368152" y="0"/>
                </a:cubicBezTo>
                <a:cubicBezTo>
                  <a:pt x="1376292" y="57436"/>
                  <a:pt x="1340583" y="155317"/>
                  <a:pt x="1368152" y="261610"/>
                </a:cubicBezTo>
                <a:cubicBezTo>
                  <a:pt x="1220119" y="287884"/>
                  <a:pt x="1083653" y="216205"/>
                  <a:pt x="912101" y="261610"/>
                </a:cubicBezTo>
                <a:cubicBezTo>
                  <a:pt x="740549" y="307015"/>
                  <a:pt x="536859" y="246232"/>
                  <a:pt x="442369" y="261610"/>
                </a:cubicBezTo>
                <a:cubicBezTo>
                  <a:pt x="347879" y="276988"/>
                  <a:pt x="130410" y="216526"/>
                  <a:pt x="0" y="261610"/>
                </a:cubicBezTo>
                <a:cubicBezTo>
                  <a:pt x="-20463" y="186989"/>
                  <a:pt x="20172" y="118441"/>
                  <a:pt x="0" y="0"/>
                </a:cubicBezTo>
                <a:close/>
              </a:path>
              <a:path w="1368152" h="261610" stroke="0" extrusionOk="0">
                <a:moveTo>
                  <a:pt x="0" y="0"/>
                </a:moveTo>
                <a:cubicBezTo>
                  <a:pt x="97932" y="-16521"/>
                  <a:pt x="221344" y="10664"/>
                  <a:pt x="442369" y="0"/>
                </a:cubicBezTo>
                <a:cubicBezTo>
                  <a:pt x="663394" y="-10664"/>
                  <a:pt x="729749" y="39888"/>
                  <a:pt x="884738" y="0"/>
                </a:cubicBezTo>
                <a:cubicBezTo>
                  <a:pt x="1039727" y="-39888"/>
                  <a:pt x="1136106" y="16450"/>
                  <a:pt x="1368152" y="0"/>
                </a:cubicBezTo>
                <a:cubicBezTo>
                  <a:pt x="1375590" y="77471"/>
                  <a:pt x="1352613" y="177483"/>
                  <a:pt x="1368152" y="261610"/>
                </a:cubicBezTo>
                <a:cubicBezTo>
                  <a:pt x="1148826" y="271139"/>
                  <a:pt x="1034831" y="226918"/>
                  <a:pt x="884738" y="261610"/>
                </a:cubicBezTo>
                <a:cubicBezTo>
                  <a:pt x="734645" y="296302"/>
                  <a:pt x="615720" y="244614"/>
                  <a:pt x="469732" y="261610"/>
                </a:cubicBezTo>
                <a:cubicBezTo>
                  <a:pt x="323744" y="278606"/>
                  <a:pt x="160113" y="227812"/>
                  <a:pt x="0" y="261610"/>
                </a:cubicBezTo>
                <a:cubicBezTo>
                  <a:pt x="-25912" y="150973"/>
                  <a:pt x="12634" y="95206"/>
                  <a:pt x="0" y="0"/>
                </a:cubicBezTo>
                <a:close/>
              </a:path>
            </a:pathLst>
          </a:custGeom>
          <a:solidFill>
            <a:srgbClr val="00FF00"/>
          </a:solidFill>
          <a:ln>
            <a:solidFill>
              <a:schemeClr val="tx1"/>
            </a:solidFill>
            <a:extLst>
              <a:ext uri="{C807C97D-BFC1-408E-A445-0C87EB9F89A2}">
                <ask:lineSketchStyleProps xmlns:ask="http://schemas.microsoft.com/office/drawing/2018/sketchyshapes" sd="1763175327">
                  <a:prstGeom prst="rect">
                    <a:avLst/>
                  </a:prstGeom>
                  <ask:type>
                    <ask:lineSketchScribble/>
                  </ask:type>
                </ask:lineSketchStyleProps>
              </a:ext>
            </a:extLst>
          </a:ln>
        </p:spPr>
        <p:txBody>
          <a:bodyPr wrap="square" rtlCol="0">
            <a:spAutoFit/>
          </a:bodyPr>
          <a:lstStyle/>
          <a:p>
            <a:r>
              <a:rPr lang="cs-CZ" sz="1100" b="1" dirty="0">
                <a:solidFill>
                  <a:srgbClr val="0E0B02"/>
                </a:solidFill>
              </a:rPr>
              <a:t>FT WAX </a:t>
            </a:r>
            <a:r>
              <a:rPr lang="cs-CZ" sz="1100" b="1" dirty="0">
                <a:solidFill>
                  <a:srgbClr val="0E0B02"/>
                </a:solidFill>
                <a:sym typeface="Symbol" panose="05050102010706020507" pitchFamily="18" charset="2"/>
              </a:rPr>
              <a:t>&gt;</a:t>
            </a:r>
            <a:r>
              <a:rPr lang="cs-CZ" sz="1100" b="1" dirty="0">
                <a:solidFill>
                  <a:srgbClr val="0E0B02"/>
                </a:solidFill>
              </a:rPr>
              <a:t>10 </a:t>
            </a:r>
            <a:r>
              <a:rPr lang="cs-CZ" sz="1100" b="1" dirty="0" err="1">
                <a:solidFill>
                  <a:srgbClr val="0E0B02"/>
                </a:solidFill>
              </a:rPr>
              <a:t>wt</a:t>
            </a:r>
            <a:r>
              <a:rPr lang="cs-CZ" sz="1100" b="1" dirty="0">
                <a:solidFill>
                  <a:srgbClr val="0E0B02"/>
                </a:solidFill>
              </a:rPr>
              <a:t>.%</a:t>
            </a:r>
            <a:endParaRPr lang="en-GB" sz="1100" b="1" dirty="0">
              <a:solidFill>
                <a:srgbClr val="0E0B02"/>
              </a:solidFill>
            </a:endParaRPr>
          </a:p>
        </p:txBody>
      </p:sp>
      <p:sp>
        <p:nvSpPr>
          <p:cNvPr id="28" name="TextovéPole 27">
            <a:extLst>
              <a:ext uri="{FF2B5EF4-FFF2-40B4-BE49-F238E27FC236}">
                <a16:creationId xmlns:a16="http://schemas.microsoft.com/office/drawing/2014/main" id="{AAC90EEC-0030-48AD-998B-617DB2B80317}"/>
              </a:ext>
            </a:extLst>
          </p:cNvPr>
          <p:cNvSpPr txBox="1"/>
          <p:nvPr/>
        </p:nvSpPr>
        <p:spPr>
          <a:xfrm>
            <a:off x="119336" y="1270244"/>
            <a:ext cx="3154444" cy="523220"/>
          </a:xfrm>
          <a:prstGeom prst="rect">
            <a:avLst/>
          </a:prstGeom>
          <a:noFill/>
        </p:spPr>
        <p:txBody>
          <a:bodyPr wrap="square">
            <a:spAutoFit/>
          </a:bodyPr>
          <a:lstStyle/>
          <a:p>
            <a:pPr algn="ctr"/>
            <a:r>
              <a:rPr lang="en-US" sz="1400" dirty="0">
                <a:solidFill>
                  <a:schemeClr val="accent6">
                    <a:lumMod val="50000"/>
                  </a:schemeClr>
                </a:solidFill>
              </a:rPr>
              <a:t> 80% reduction in the GHG emissions was reached for studied case</a:t>
            </a:r>
          </a:p>
        </p:txBody>
      </p:sp>
      <p:sp>
        <p:nvSpPr>
          <p:cNvPr id="30" name="TextovéPole 29">
            <a:extLst>
              <a:ext uri="{FF2B5EF4-FFF2-40B4-BE49-F238E27FC236}">
                <a16:creationId xmlns:a16="http://schemas.microsoft.com/office/drawing/2014/main" id="{FA6903A4-32E9-4545-8664-B6C94D57B2C8}"/>
              </a:ext>
            </a:extLst>
          </p:cNvPr>
          <p:cNvSpPr txBox="1"/>
          <p:nvPr/>
        </p:nvSpPr>
        <p:spPr>
          <a:xfrm>
            <a:off x="3760908" y="5147861"/>
            <a:ext cx="7128792" cy="1169551"/>
          </a:xfrm>
          <a:prstGeom prst="rect">
            <a:avLst/>
          </a:prstGeom>
          <a:noFill/>
        </p:spPr>
        <p:txBody>
          <a:bodyPr wrap="square">
            <a:spAutoFit/>
          </a:bodyPr>
          <a:lstStyle/>
          <a:p>
            <a:r>
              <a:rPr lang="en-US" sz="1400" dirty="0"/>
              <a:t>84 wt. % of FT </a:t>
            </a:r>
            <a:r>
              <a:rPr lang="en-US" sz="1400" dirty="0" err="1"/>
              <a:t>Oil+Wax</a:t>
            </a:r>
            <a:r>
              <a:rPr lang="en-US" sz="1400" dirty="0"/>
              <a:t> is converted to motor fuels. </a:t>
            </a:r>
            <a:endParaRPr lang="cs-CZ" sz="1400" dirty="0"/>
          </a:p>
          <a:p>
            <a:endParaRPr lang="en-US" sz="1400" dirty="0"/>
          </a:p>
          <a:p>
            <a:endParaRPr lang="cs-CZ" sz="1400" dirty="0"/>
          </a:p>
          <a:p>
            <a:r>
              <a:rPr lang="en-US" sz="1400" dirty="0"/>
              <a:t>14 wt. % of FT </a:t>
            </a:r>
            <a:r>
              <a:rPr lang="en-US" sz="1400" dirty="0" err="1"/>
              <a:t>Oil+Wax</a:t>
            </a:r>
            <a:r>
              <a:rPr lang="en-US" sz="1400" dirty="0"/>
              <a:t> is converted to Steam cracker feedstock.</a:t>
            </a:r>
          </a:p>
          <a:p>
            <a:r>
              <a:rPr lang="en-US" sz="1400" dirty="0"/>
              <a:t>2.6 wt. % of FT </a:t>
            </a:r>
            <a:r>
              <a:rPr lang="en-US" sz="1400" dirty="0" err="1"/>
              <a:t>Oil+Wax</a:t>
            </a:r>
            <a:r>
              <a:rPr lang="en-US" sz="1400" dirty="0"/>
              <a:t> converted to fuel gas</a:t>
            </a:r>
            <a:endParaRPr lang="en-GB" sz="1400" dirty="0"/>
          </a:p>
        </p:txBody>
      </p:sp>
      <p:sp>
        <p:nvSpPr>
          <p:cNvPr id="32" name="TextovéPole 31">
            <a:extLst>
              <a:ext uri="{FF2B5EF4-FFF2-40B4-BE49-F238E27FC236}">
                <a16:creationId xmlns:a16="http://schemas.microsoft.com/office/drawing/2014/main" id="{4F6F47E5-B78A-4DF0-B318-88D2507B0933}"/>
              </a:ext>
            </a:extLst>
          </p:cNvPr>
          <p:cNvSpPr txBox="1"/>
          <p:nvPr/>
        </p:nvSpPr>
        <p:spPr>
          <a:xfrm>
            <a:off x="0" y="2439663"/>
            <a:ext cx="3808171" cy="523220"/>
          </a:xfrm>
          <a:prstGeom prst="rect">
            <a:avLst/>
          </a:prstGeom>
          <a:noFill/>
        </p:spPr>
        <p:txBody>
          <a:bodyPr wrap="square">
            <a:spAutoFit/>
          </a:bodyPr>
          <a:lstStyle/>
          <a:p>
            <a:pPr algn="ctr"/>
            <a:r>
              <a:rPr lang="cs-CZ" sz="1400" dirty="0">
                <a:solidFill>
                  <a:schemeClr val="accent6">
                    <a:lumMod val="50000"/>
                  </a:schemeClr>
                </a:solidFill>
              </a:rPr>
              <a:t>O</a:t>
            </a:r>
            <a:r>
              <a:rPr lang="en-US" sz="1400" dirty="0" err="1">
                <a:solidFill>
                  <a:schemeClr val="accent6">
                    <a:lumMod val="50000"/>
                  </a:schemeClr>
                </a:solidFill>
              </a:rPr>
              <a:t>btained</a:t>
            </a:r>
            <a:r>
              <a:rPr lang="en-US" sz="1400" dirty="0">
                <a:solidFill>
                  <a:schemeClr val="accent6">
                    <a:lumMod val="50000"/>
                  </a:schemeClr>
                </a:solidFill>
              </a:rPr>
              <a:t> </a:t>
            </a:r>
            <a:r>
              <a:rPr lang="cs-CZ" sz="1400" dirty="0">
                <a:solidFill>
                  <a:schemeClr val="accent6">
                    <a:lumMod val="50000"/>
                  </a:schemeClr>
                </a:solidFill>
              </a:rPr>
              <a:t>Production </a:t>
            </a:r>
            <a:r>
              <a:rPr lang="en-US" sz="1400" dirty="0">
                <a:solidFill>
                  <a:schemeClr val="accent6">
                    <a:lumMod val="50000"/>
                  </a:schemeClr>
                </a:solidFill>
              </a:rPr>
              <a:t>cost for biofuel </a:t>
            </a:r>
            <a:r>
              <a:rPr lang="cs-CZ" sz="1400" dirty="0" err="1">
                <a:solidFill>
                  <a:schemeClr val="accent6">
                    <a:lumMod val="50000"/>
                  </a:schemeClr>
                </a:solidFill>
              </a:rPr>
              <a:t>is</a:t>
            </a:r>
            <a:r>
              <a:rPr lang="cs-CZ" sz="1400" dirty="0">
                <a:solidFill>
                  <a:schemeClr val="accent6">
                    <a:lumMod val="50000"/>
                  </a:schemeClr>
                </a:solidFill>
              </a:rPr>
              <a:t> </a:t>
            </a:r>
            <a:r>
              <a:rPr lang="en-US" sz="1400" dirty="0">
                <a:solidFill>
                  <a:schemeClr val="accent6">
                    <a:lumMod val="50000"/>
                  </a:schemeClr>
                </a:solidFill>
              </a:rPr>
              <a:t>1.10 </a:t>
            </a:r>
            <a:r>
              <a:rPr lang="cs-CZ" sz="1400" dirty="0">
                <a:solidFill>
                  <a:schemeClr val="accent6">
                    <a:lumMod val="50000"/>
                  </a:schemeClr>
                </a:solidFill>
              </a:rPr>
              <a:t>EUR</a:t>
            </a:r>
            <a:r>
              <a:rPr lang="en-US" sz="1400" dirty="0">
                <a:solidFill>
                  <a:schemeClr val="accent6">
                    <a:lumMod val="50000"/>
                  </a:schemeClr>
                </a:solidFill>
              </a:rPr>
              <a:t>/</a:t>
            </a:r>
            <a:r>
              <a:rPr lang="cs-CZ" sz="1400" dirty="0">
                <a:solidFill>
                  <a:schemeClr val="accent6">
                    <a:lumMod val="50000"/>
                  </a:schemeClr>
                </a:solidFill>
              </a:rPr>
              <a:t>l</a:t>
            </a:r>
            <a:endParaRPr lang="en-US" sz="1400" dirty="0">
              <a:solidFill>
                <a:schemeClr val="accent6">
                  <a:lumMod val="50000"/>
                </a:schemeClr>
              </a:solidFill>
            </a:endParaRPr>
          </a:p>
        </p:txBody>
      </p:sp>
      <p:sp>
        <p:nvSpPr>
          <p:cNvPr id="34" name="TextovéPole 33">
            <a:extLst>
              <a:ext uri="{FF2B5EF4-FFF2-40B4-BE49-F238E27FC236}">
                <a16:creationId xmlns:a16="http://schemas.microsoft.com/office/drawing/2014/main" id="{EA102F99-FD90-494C-B2EC-1B8CBAD84833}"/>
              </a:ext>
            </a:extLst>
          </p:cNvPr>
          <p:cNvSpPr txBox="1"/>
          <p:nvPr/>
        </p:nvSpPr>
        <p:spPr>
          <a:xfrm>
            <a:off x="119336" y="3429000"/>
            <a:ext cx="3123231" cy="738664"/>
          </a:xfrm>
          <a:prstGeom prst="rect">
            <a:avLst/>
          </a:prstGeom>
          <a:noFill/>
        </p:spPr>
        <p:txBody>
          <a:bodyPr wrap="square">
            <a:spAutoFit/>
          </a:bodyPr>
          <a:lstStyle/>
          <a:p>
            <a:pPr algn="ctr"/>
            <a:r>
              <a:rPr lang="en-US" sz="1400" dirty="0">
                <a:solidFill>
                  <a:schemeClr val="accent6">
                    <a:lumMod val="50000"/>
                  </a:schemeClr>
                </a:solidFill>
              </a:rPr>
              <a:t>The Break-even price of FT Biofuels after refining upgrade is at 1</a:t>
            </a:r>
            <a:r>
              <a:rPr lang="cs-CZ" sz="1400" dirty="0">
                <a:solidFill>
                  <a:schemeClr val="accent6">
                    <a:lumMod val="50000"/>
                  </a:schemeClr>
                </a:solidFill>
              </a:rPr>
              <a:t>.</a:t>
            </a:r>
            <a:r>
              <a:rPr lang="en-US" sz="1400" dirty="0">
                <a:solidFill>
                  <a:schemeClr val="accent6">
                    <a:lumMod val="50000"/>
                  </a:schemeClr>
                </a:solidFill>
              </a:rPr>
              <a:t>7 EUR/kg</a:t>
            </a:r>
          </a:p>
        </p:txBody>
      </p:sp>
      <p:sp>
        <p:nvSpPr>
          <p:cNvPr id="31" name="Obdélník 30">
            <a:extLst>
              <a:ext uri="{FF2B5EF4-FFF2-40B4-BE49-F238E27FC236}">
                <a16:creationId xmlns:a16="http://schemas.microsoft.com/office/drawing/2014/main" id="{79AAA529-1884-4E35-82ED-FABE4EA9B55D}"/>
              </a:ext>
            </a:extLst>
          </p:cNvPr>
          <p:cNvSpPr/>
          <p:nvPr/>
        </p:nvSpPr>
        <p:spPr>
          <a:xfrm>
            <a:off x="1739516" y="5647560"/>
            <a:ext cx="8712968" cy="652610"/>
          </a:xfrm>
          <a:prstGeom prst="rect">
            <a:avLst/>
          </a:prstGeom>
          <a:noFill/>
          <a:ln w="19050">
            <a:solidFill>
              <a:srgbClr val="0E0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bdélník 35">
            <a:extLst>
              <a:ext uri="{FF2B5EF4-FFF2-40B4-BE49-F238E27FC236}">
                <a16:creationId xmlns:a16="http://schemas.microsoft.com/office/drawing/2014/main" id="{E94CE0CC-D21A-4D62-81FB-DB7AA06BA294}"/>
              </a:ext>
            </a:extLst>
          </p:cNvPr>
          <p:cNvSpPr/>
          <p:nvPr/>
        </p:nvSpPr>
        <p:spPr>
          <a:xfrm>
            <a:off x="1739516" y="5196528"/>
            <a:ext cx="8712968" cy="315953"/>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ovéPole 37">
            <a:extLst>
              <a:ext uri="{FF2B5EF4-FFF2-40B4-BE49-F238E27FC236}">
                <a16:creationId xmlns:a16="http://schemas.microsoft.com/office/drawing/2014/main" id="{FE10A473-2901-462B-9EE9-E5D7A9787986}"/>
              </a:ext>
            </a:extLst>
          </p:cNvPr>
          <p:cNvSpPr txBox="1"/>
          <p:nvPr/>
        </p:nvSpPr>
        <p:spPr>
          <a:xfrm>
            <a:off x="1823486" y="5196528"/>
            <a:ext cx="1608218" cy="1169551"/>
          </a:xfrm>
          <a:prstGeom prst="rect">
            <a:avLst/>
          </a:prstGeom>
          <a:noFill/>
        </p:spPr>
        <p:txBody>
          <a:bodyPr wrap="square" rtlCol="0">
            <a:spAutoFit/>
          </a:bodyPr>
          <a:lstStyle/>
          <a:p>
            <a:r>
              <a:rPr lang="cs-CZ" sz="1400" dirty="0"/>
              <a:t>BENEFIT</a:t>
            </a:r>
          </a:p>
          <a:p>
            <a:endParaRPr lang="cs-CZ" sz="1400" dirty="0"/>
          </a:p>
          <a:p>
            <a:endParaRPr lang="cs-CZ" sz="1400" dirty="0"/>
          </a:p>
          <a:p>
            <a:r>
              <a:rPr lang="cs-CZ" sz="1400" dirty="0"/>
              <a:t>No benefit</a:t>
            </a:r>
          </a:p>
          <a:p>
            <a:r>
              <a:rPr lang="cs-CZ" sz="1400" dirty="0"/>
              <a:t>CURRENTLY</a:t>
            </a:r>
            <a:endParaRPr lang="en-GB" sz="1400" dirty="0"/>
          </a:p>
        </p:txBody>
      </p:sp>
      <p:sp>
        <p:nvSpPr>
          <p:cNvPr id="42" name="Levá složená závorka 41">
            <a:extLst>
              <a:ext uri="{FF2B5EF4-FFF2-40B4-BE49-F238E27FC236}">
                <a16:creationId xmlns:a16="http://schemas.microsoft.com/office/drawing/2014/main" id="{E0EB45D0-BCCD-4284-90BB-F69BBA88ED54}"/>
              </a:ext>
            </a:extLst>
          </p:cNvPr>
          <p:cNvSpPr/>
          <p:nvPr/>
        </p:nvSpPr>
        <p:spPr>
          <a:xfrm>
            <a:off x="1350266" y="5304249"/>
            <a:ext cx="288032" cy="923330"/>
          </a:xfrm>
          <a:prstGeom prst="leftBrace">
            <a:avLst/>
          </a:prstGeom>
          <a:ln w="25400" cap="sq">
            <a:solidFill>
              <a:srgbClr val="BABCB8"/>
            </a:solidFill>
            <a:bevel/>
            <a:headEnd type="none" w="sm" len="lg"/>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44" name="Spojnice: pravoúhlá 43">
            <a:extLst>
              <a:ext uri="{FF2B5EF4-FFF2-40B4-BE49-F238E27FC236}">
                <a16:creationId xmlns:a16="http://schemas.microsoft.com/office/drawing/2014/main" id="{558A1BE4-CF1E-49B5-88B3-2F426AE2C3CC}"/>
              </a:ext>
            </a:extLst>
          </p:cNvPr>
          <p:cNvCxnSpPr>
            <a:cxnSpLocks/>
            <a:endCxn id="42" idx="1"/>
          </p:cNvCxnSpPr>
          <p:nvPr/>
        </p:nvCxnSpPr>
        <p:spPr>
          <a:xfrm rot="5400000">
            <a:off x="964113" y="4738483"/>
            <a:ext cx="1413584" cy="641278"/>
          </a:xfrm>
          <a:prstGeom prst="bentConnector4">
            <a:avLst>
              <a:gd name="adj1" fmla="val 33670"/>
              <a:gd name="adj2" fmla="val 135648"/>
            </a:avLst>
          </a:prstGeom>
          <a:ln w="25400" cap="sq">
            <a:solidFill>
              <a:srgbClr val="BABCB8"/>
            </a:solidFill>
            <a:bevel/>
            <a:headEnd type="none" w="sm" len="lg"/>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5657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BD24AB4-4BBC-4B9F-854E-7765ACE29F09}"/>
              </a:ext>
            </a:extLst>
          </p:cNvPr>
          <p:cNvSpPr>
            <a:spLocks noGrp="1"/>
          </p:cNvSpPr>
          <p:nvPr>
            <p:ph type="body" sz="quarter" idx="12"/>
          </p:nvPr>
        </p:nvSpPr>
        <p:spPr/>
        <p:txBody>
          <a:bodyPr/>
          <a:lstStyle/>
          <a:p>
            <a:r>
              <a:rPr lang="en-GB"/>
              <a:t>RESULTS OF HYDROCRACKING EXPERIMENTS</a:t>
            </a:r>
          </a:p>
        </p:txBody>
      </p:sp>
      <p:sp>
        <p:nvSpPr>
          <p:cNvPr id="3" name="Zástupný obsah 2">
            <a:extLst>
              <a:ext uri="{FF2B5EF4-FFF2-40B4-BE49-F238E27FC236}">
                <a16:creationId xmlns:a16="http://schemas.microsoft.com/office/drawing/2014/main" id="{5EABAEA9-2B92-4CA0-842B-5085B3F07B6A}"/>
              </a:ext>
            </a:extLst>
          </p:cNvPr>
          <p:cNvSpPr>
            <a:spLocks noGrp="1"/>
          </p:cNvSpPr>
          <p:nvPr>
            <p:ph sz="quarter" idx="13"/>
          </p:nvPr>
        </p:nvSpPr>
        <p:spPr>
          <a:xfrm>
            <a:off x="879110" y="1403333"/>
            <a:ext cx="10348903" cy="792088"/>
          </a:xfrm>
        </p:spPr>
        <p:txBody>
          <a:bodyPr/>
          <a:lstStyle/>
          <a:p>
            <a:r>
              <a:rPr lang="en-GB" dirty="0"/>
              <a:t>Hydrocracking experiments were performed at conditions: pressure of 16 MPa and reaction temp.: </a:t>
            </a:r>
            <a:r>
              <a:rPr lang="en-GB" dirty="0">
                <a:solidFill>
                  <a:srgbClr val="0070C0"/>
                </a:solidFill>
              </a:rPr>
              <a:t>390</a:t>
            </a:r>
            <a:r>
              <a:rPr lang="en-GB" dirty="0"/>
              <a:t>, </a:t>
            </a:r>
            <a:r>
              <a:rPr lang="en-GB" dirty="0">
                <a:solidFill>
                  <a:srgbClr val="92D050"/>
                </a:solidFill>
              </a:rPr>
              <a:t>400</a:t>
            </a:r>
            <a:r>
              <a:rPr lang="en-GB" dirty="0"/>
              <a:t> and </a:t>
            </a:r>
            <a:r>
              <a:rPr lang="en-GB" dirty="0">
                <a:solidFill>
                  <a:srgbClr val="FF0000"/>
                </a:solidFill>
              </a:rPr>
              <a:t>410</a:t>
            </a:r>
            <a:r>
              <a:rPr lang="en-GB" dirty="0"/>
              <a:t> °C</a:t>
            </a:r>
          </a:p>
        </p:txBody>
      </p:sp>
      <p:sp>
        <p:nvSpPr>
          <p:cNvPr id="5" name="Zástupný text 4">
            <a:extLst>
              <a:ext uri="{FF2B5EF4-FFF2-40B4-BE49-F238E27FC236}">
                <a16:creationId xmlns:a16="http://schemas.microsoft.com/office/drawing/2014/main" id="{15600D1B-77A9-4B32-B980-D1AE782E0007}"/>
              </a:ext>
            </a:extLst>
          </p:cNvPr>
          <p:cNvSpPr>
            <a:spLocks noGrp="1"/>
          </p:cNvSpPr>
          <p:nvPr>
            <p:ph type="body" sz="quarter" idx="11"/>
          </p:nvPr>
        </p:nvSpPr>
        <p:spPr>
          <a:xfrm>
            <a:off x="823012" y="861632"/>
            <a:ext cx="5179442" cy="432048"/>
          </a:xfrm>
        </p:spPr>
        <p:txBody>
          <a:bodyPr/>
          <a:lstStyle/>
          <a:p>
            <a:r>
              <a:rPr lang="en-GB" sz="1600" b="1" dirty="0">
                <a:latin typeface="+mj-lt"/>
              </a:rPr>
              <a:t>Hydrocracking of FT VR </a:t>
            </a:r>
            <a:r>
              <a:rPr lang="cs-CZ" sz="1600" b="1" dirty="0">
                <a:latin typeface="+mj-lt"/>
              </a:rPr>
              <a:t>in</a:t>
            </a:r>
            <a:r>
              <a:rPr lang="en-GB" sz="1600" b="1" dirty="0">
                <a:latin typeface="+mj-lt"/>
              </a:rPr>
              <a:t> co-processing</a:t>
            </a:r>
            <a:r>
              <a:rPr lang="cs-CZ" sz="1600" b="1" dirty="0">
                <a:latin typeface="+mj-lt"/>
              </a:rPr>
              <a:t> </a:t>
            </a:r>
            <a:r>
              <a:rPr lang="cs-CZ" sz="1600" b="1" dirty="0" err="1">
                <a:latin typeface="+mj-lt"/>
              </a:rPr>
              <a:t>with</a:t>
            </a:r>
            <a:r>
              <a:rPr lang="cs-CZ" sz="1600" b="1" dirty="0">
                <a:latin typeface="+mj-lt"/>
              </a:rPr>
              <a:t> VD</a:t>
            </a:r>
            <a:endParaRPr lang="en-GB" sz="1600" b="1" dirty="0">
              <a:latin typeface="+mj-lt"/>
            </a:endParaRPr>
          </a:p>
        </p:txBody>
      </p:sp>
      <p:sp>
        <p:nvSpPr>
          <p:cNvPr id="6" name="Zástupný text 5">
            <a:extLst>
              <a:ext uri="{FF2B5EF4-FFF2-40B4-BE49-F238E27FC236}">
                <a16:creationId xmlns:a16="http://schemas.microsoft.com/office/drawing/2014/main" id="{634F92CC-5766-4456-9788-F4A29D06EAA6}"/>
              </a:ext>
            </a:extLst>
          </p:cNvPr>
          <p:cNvSpPr>
            <a:spLocks noGrp="1"/>
          </p:cNvSpPr>
          <p:nvPr>
            <p:ph type="body" sz="quarter" idx="15"/>
          </p:nvPr>
        </p:nvSpPr>
        <p:spPr>
          <a:xfrm>
            <a:off x="5813033" y="881007"/>
            <a:ext cx="6142218" cy="432048"/>
          </a:xfrm>
        </p:spPr>
        <p:txBody>
          <a:bodyPr/>
          <a:lstStyle/>
          <a:p>
            <a:r>
              <a:rPr lang="en-GB" dirty="0"/>
              <a:t>Addition of FT Vacuum Residue (FT VR) </a:t>
            </a:r>
            <a:r>
              <a:rPr lang="en-GB" dirty="0">
                <a:sym typeface="Symbol" panose="05050102010706020507" pitchFamily="18" charset="2"/>
              </a:rPr>
              <a:t> </a:t>
            </a:r>
            <a:r>
              <a:rPr lang="en-GB" dirty="0"/>
              <a:t>0, 10, 20, 30, 50 and 100</a:t>
            </a:r>
            <a:r>
              <a:rPr lang="cs-CZ" dirty="0"/>
              <a:t> </a:t>
            </a:r>
            <a:r>
              <a:rPr lang="cs-CZ" dirty="0" err="1"/>
              <a:t>wt</a:t>
            </a:r>
            <a:r>
              <a:rPr lang="cs-CZ" dirty="0"/>
              <a:t>.</a:t>
            </a:r>
            <a:r>
              <a:rPr lang="en-GB" dirty="0"/>
              <a:t>%</a:t>
            </a:r>
            <a:r>
              <a:rPr lang="cs-CZ" dirty="0"/>
              <a:t> </a:t>
            </a:r>
            <a:r>
              <a:rPr lang="en-GB" dirty="0"/>
              <a:t>in the</a:t>
            </a:r>
            <a:r>
              <a:rPr lang="cs-CZ" dirty="0"/>
              <a:t> V</a:t>
            </a:r>
            <a:r>
              <a:rPr lang="en-GB" dirty="0" err="1"/>
              <a:t>acuum</a:t>
            </a:r>
            <a:r>
              <a:rPr lang="en-GB" dirty="0"/>
              <a:t> </a:t>
            </a:r>
            <a:r>
              <a:rPr lang="en-AU" dirty="0"/>
              <a:t>Distillate</a:t>
            </a:r>
            <a:r>
              <a:rPr lang="en-GB" dirty="0"/>
              <a:t> (</a:t>
            </a:r>
            <a:r>
              <a:rPr lang="cs-CZ" dirty="0"/>
              <a:t>VD</a:t>
            </a:r>
            <a:r>
              <a:rPr lang="en-GB" dirty="0"/>
              <a:t>) feedstock</a:t>
            </a:r>
          </a:p>
        </p:txBody>
      </p:sp>
      <p:sp>
        <p:nvSpPr>
          <p:cNvPr id="7" name="Zástupný symbol pro číslo snímku 6">
            <a:extLst>
              <a:ext uri="{FF2B5EF4-FFF2-40B4-BE49-F238E27FC236}">
                <a16:creationId xmlns:a16="http://schemas.microsoft.com/office/drawing/2014/main" id="{2798FD20-A4C0-4D58-A6AA-7E46484A8319}"/>
              </a:ext>
            </a:extLst>
          </p:cNvPr>
          <p:cNvSpPr>
            <a:spLocks noGrp="1"/>
          </p:cNvSpPr>
          <p:nvPr>
            <p:ph type="sldNum" sz="quarter" idx="4"/>
          </p:nvPr>
        </p:nvSpPr>
        <p:spPr/>
        <p:txBody>
          <a:bodyPr/>
          <a:lstStyle/>
          <a:p>
            <a:fld id="{F633C6B9-C75B-4149-93B0-5E1BF0C180BC}" type="slidenum">
              <a:rPr lang="en-GB" smtClean="0"/>
              <a:pPr/>
              <a:t>8</a:t>
            </a:fld>
            <a:endParaRPr lang="en-GB"/>
          </a:p>
        </p:txBody>
      </p:sp>
      <p:sp>
        <p:nvSpPr>
          <p:cNvPr id="8" name="TextovéPole 7">
            <a:extLst>
              <a:ext uri="{FF2B5EF4-FFF2-40B4-BE49-F238E27FC236}">
                <a16:creationId xmlns:a16="http://schemas.microsoft.com/office/drawing/2014/main" id="{05C94782-1F2F-4E61-9E13-E6E90512E73E}"/>
              </a:ext>
            </a:extLst>
          </p:cNvPr>
          <p:cNvSpPr txBox="1"/>
          <p:nvPr/>
        </p:nvSpPr>
        <p:spPr>
          <a:xfrm>
            <a:off x="2122440" y="6341400"/>
            <a:ext cx="6853879" cy="692497"/>
          </a:xfrm>
          <a:prstGeom prst="rect">
            <a:avLst/>
          </a:prstGeom>
          <a:noFill/>
        </p:spPr>
        <p:txBody>
          <a:bodyPr wrap="square">
            <a:spAutoFit/>
          </a:bodyPr>
          <a:lstStyle/>
          <a:p>
            <a:pPr algn="l"/>
            <a:r>
              <a:rPr lang="en-GB" sz="1300" dirty="0">
                <a:solidFill>
                  <a:srgbClr val="5C6670"/>
                </a:solidFill>
                <a:latin typeface="+mj-lt"/>
              </a:rPr>
              <a:t>in collaboration with UCT Prague </a:t>
            </a:r>
            <a:r>
              <a:rPr lang="en-GB" sz="1300" i="1" dirty="0">
                <a:latin typeface="+mj-lt"/>
              </a:rPr>
              <a:t>–</a:t>
            </a:r>
            <a:r>
              <a:rPr lang="en-GB" sz="1300" dirty="0">
                <a:solidFill>
                  <a:srgbClr val="5C6670"/>
                </a:solidFill>
                <a:latin typeface="+mj-lt"/>
              </a:rPr>
              <a:t> dept. of Petroleum Technology</a:t>
            </a:r>
            <a:endParaRPr lang="cs-CZ" sz="1300" dirty="0">
              <a:solidFill>
                <a:srgbClr val="5C6670"/>
              </a:solidFill>
              <a:latin typeface="+mj-lt"/>
            </a:endParaRPr>
          </a:p>
          <a:p>
            <a:pPr algn="l"/>
            <a:r>
              <a:rPr lang="cs-CZ" sz="1300" dirty="0">
                <a:solidFill>
                  <a:srgbClr val="5C6670"/>
                </a:solidFill>
                <a:latin typeface="+mj-lt"/>
              </a:rPr>
              <a:t>			</a:t>
            </a:r>
            <a:r>
              <a:rPr lang="en-GB" sz="1300" dirty="0">
                <a:solidFill>
                  <a:srgbClr val="5C6670"/>
                </a:solidFill>
                <a:latin typeface="+mj-lt"/>
              </a:rPr>
              <a:t> and Alternative Fuels</a:t>
            </a:r>
            <a:endParaRPr lang="en-GB" sz="1300" b="0" i="0" u="none" strike="noStrike" baseline="0" dirty="0">
              <a:latin typeface="+mj-lt"/>
            </a:endParaRPr>
          </a:p>
          <a:p>
            <a:pPr algn="l"/>
            <a:r>
              <a:rPr lang="en-GB" sz="1300" dirty="0">
                <a:latin typeface="+mj-lt"/>
              </a:rPr>
              <a:t> </a:t>
            </a:r>
          </a:p>
        </p:txBody>
      </p:sp>
      <p:pic>
        <p:nvPicPr>
          <p:cNvPr id="10" name="Obrázek 9">
            <a:extLst>
              <a:ext uri="{FF2B5EF4-FFF2-40B4-BE49-F238E27FC236}">
                <a16:creationId xmlns:a16="http://schemas.microsoft.com/office/drawing/2014/main" id="{73045C3A-97ED-49A7-9E72-E115A83B1A7A}"/>
              </a:ext>
            </a:extLst>
          </p:cNvPr>
          <p:cNvPicPr>
            <a:picLocks noChangeAspect="1"/>
          </p:cNvPicPr>
          <p:nvPr/>
        </p:nvPicPr>
        <p:blipFill>
          <a:blip r:embed="rId2"/>
          <a:stretch>
            <a:fillRect/>
          </a:stretch>
        </p:blipFill>
        <p:spPr>
          <a:xfrm>
            <a:off x="894052" y="1620955"/>
            <a:ext cx="2320089" cy="2226913"/>
          </a:xfrm>
          <a:prstGeom prst="rect">
            <a:avLst/>
          </a:prstGeom>
        </p:spPr>
      </p:pic>
      <p:pic>
        <p:nvPicPr>
          <p:cNvPr id="12" name="Obrázek 11">
            <a:extLst>
              <a:ext uri="{FF2B5EF4-FFF2-40B4-BE49-F238E27FC236}">
                <a16:creationId xmlns:a16="http://schemas.microsoft.com/office/drawing/2014/main" id="{A83FE2C9-D9BE-4660-B319-2D0E9A763153}"/>
              </a:ext>
            </a:extLst>
          </p:cNvPr>
          <p:cNvPicPr>
            <a:picLocks noChangeAspect="1"/>
          </p:cNvPicPr>
          <p:nvPr/>
        </p:nvPicPr>
        <p:blipFill>
          <a:blip r:embed="rId3"/>
          <a:stretch>
            <a:fillRect/>
          </a:stretch>
        </p:blipFill>
        <p:spPr>
          <a:xfrm>
            <a:off x="3520896" y="1620956"/>
            <a:ext cx="2292137" cy="2208278"/>
          </a:xfrm>
          <a:prstGeom prst="rect">
            <a:avLst/>
          </a:prstGeom>
        </p:spPr>
      </p:pic>
      <p:sp>
        <p:nvSpPr>
          <p:cNvPr id="13" name="TextovéPole 12">
            <a:extLst>
              <a:ext uri="{FF2B5EF4-FFF2-40B4-BE49-F238E27FC236}">
                <a16:creationId xmlns:a16="http://schemas.microsoft.com/office/drawing/2014/main" id="{2E6F5282-5EF1-434B-88C4-BE5F8018A905}"/>
              </a:ext>
            </a:extLst>
          </p:cNvPr>
          <p:cNvSpPr txBox="1"/>
          <p:nvPr/>
        </p:nvSpPr>
        <p:spPr>
          <a:xfrm>
            <a:off x="1349239" y="3764679"/>
            <a:ext cx="1728192" cy="261610"/>
          </a:xfrm>
          <a:prstGeom prst="rect">
            <a:avLst/>
          </a:prstGeom>
          <a:noFill/>
        </p:spPr>
        <p:txBody>
          <a:bodyPr wrap="square" rtlCol="0">
            <a:spAutoFit/>
          </a:bodyPr>
          <a:lstStyle/>
          <a:p>
            <a:r>
              <a:rPr lang="en-GB" sz="1100">
                <a:solidFill>
                  <a:srgbClr val="0E0B02"/>
                </a:solidFill>
                <a:latin typeface="+mj-lt"/>
              </a:rPr>
              <a:t>FT VR content</a:t>
            </a:r>
            <a:r>
              <a:rPr lang="en-GB" sz="1100" i="1">
                <a:solidFill>
                  <a:srgbClr val="0E0B02"/>
                </a:solidFill>
                <a:latin typeface="+mj-lt"/>
              </a:rPr>
              <a:t>, wt.%</a:t>
            </a:r>
          </a:p>
        </p:txBody>
      </p:sp>
      <p:sp>
        <p:nvSpPr>
          <p:cNvPr id="15" name="TextovéPole 14">
            <a:extLst>
              <a:ext uri="{FF2B5EF4-FFF2-40B4-BE49-F238E27FC236}">
                <a16:creationId xmlns:a16="http://schemas.microsoft.com/office/drawing/2014/main" id="{0DD863F8-2897-402C-96D6-0F6CADB61D07}"/>
              </a:ext>
            </a:extLst>
          </p:cNvPr>
          <p:cNvSpPr txBox="1"/>
          <p:nvPr/>
        </p:nvSpPr>
        <p:spPr>
          <a:xfrm rot="16200000">
            <a:off x="74607" y="2341528"/>
            <a:ext cx="1481286" cy="261610"/>
          </a:xfrm>
          <a:prstGeom prst="rect">
            <a:avLst/>
          </a:prstGeom>
          <a:noFill/>
        </p:spPr>
        <p:txBody>
          <a:bodyPr wrap="square" rtlCol="0">
            <a:spAutoFit/>
          </a:bodyPr>
          <a:lstStyle/>
          <a:p>
            <a:r>
              <a:rPr lang="en-GB" sz="1100" dirty="0">
                <a:solidFill>
                  <a:srgbClr val="0E0B02"/>
                </a:solidFill>
                <a:latin typeface="+mj-lt"/>
              </a:rPr>
              <a:t>C1-C4 yield, </a:t>
            </a:r>
            <a:r>
              <a:rPr lang="en-GB" sz="1100" i="1" dirty="0">
                <a:solidFill>
                  <a:srgbClr val="0E0B02"/>
                </a:solidFill>
                <a:latin typeface="+mj-lt"/>
              </a:rPr>
              <a:t>wt.% </a:t>
            </a:r>
          </a:p>
        </p:txBody>
      </p:sp>
      <p:sp>
        <p:nvSpPr>
          <p:cNvPr id="16" name="TextovéPole 15">
            <a:extLst>
              <a:ext uri="{FF2B5EF4-FFF2-40B4-BE49-F238E27FC236}">
                <a16:creationId xmlns:a16="http://schemas.microsoft.com/office/drawing/2014/main" id="{D3847EA6-3AC1-4846-BFF5-D3E75EF8537F}"/>
              </a:ext>
            </a:extLst>
          </p:cNvPr>
          <p:cNvSpPr txBox="1"/>
          <p:nvPr/>
        </p:nvSpPr>
        <p:spPr>
          <a:xfrm>
            <a:off x="4104465" y="3753147"/>
            <a:ext cx="1728192" cy="261610"/>
          </a:xfrm>
          <a:prstGeom prst="rect">
            <a:avLst/>
          </a:prstGeom>
          <a:noFill/>
        </p:spPr>
        <p:txBody>
          <a:bodyPr wrap="square" rtlCol="0">
            <a:spAutoFit/>
          </a:bodyPr>
          <a:lstStyle/>
          <a:p>
            <a:r>
              <a:rPr lang="en-GB" sz="1100">
                <a:solidFill>
                  <a:srgbClr val="0E0B02"/>
                </a:solidFill>
                <a:latin typeface="+mj-lt"/>
              </a:rPr>
              <a:t>FT VR content</a:t>
            </a:r>
            <a:r>
              <a:rPr lang="en-GB" sz="1100" i="1">
                <a:solidFill>
                  <a:srgbClr val="0E0B02"/>
                </a:solidFill>
                <a:latin typeface="+mj-lt"/>
              </a:rPr>
              <a:t>, wt.%</a:t>
            </a:r>
          </a:p>
        </p:txBody>
      </p:sp>
      <p:sp>
        <p:nvSpPr>
          <p:cNvPr id="17" name="TextovéPole 16">
            <a:extLst>
              <a:ext uri="{FF2B5EF4-FFF2-40B4-BE49-F238E27FC236}">
                <a16:creationId xmlns:a16="http://schemas.microsoft.com/office/drawing/2014/main" id="{994ACAEE-AAD0-46C1-A844-4B37DDB3E4BA}"/>
              </a:ext>
            </a:extLst>
          </p:cNvPr>
          <p:cNvSpPr txBox="1"/>
          <p:nvPr/>
        </p:nvSpPr>
        <p:spPr>
          <a:xfrm rot="16200000">
            <a:off x="2621266" y="2358490"/>
            <a:ext cx="1591377" cy="261610"/>
          </a:xfrm>
          <a:prstGeom prst="rect">
            <a:avLst/>
          </a:prstGeom>
          <a:noFill/>
        </p:spPr>
        <p:txBody>
          <a:bodyPr wrap="square" rtlCol="0">
            <a:spAutoFit/>
          </a:bodyPr>
          <a:lstStyle/>
          <a:p>
            <a:r>
              <a:rPr lang="en-GB" sz="1100" dirty="0">
                <a:solidFill>
                  <a:srgbClr val="0E0B02"/>
                </a:solidFill>
                <a:latin typeface="+mj-lt"/>
              </a:rPr>
              <a:t>Gasoline yield, </a:t>
            </a:r>
            <a:r>
              <a:rPr lang="en-GB" sz="1100" i="1" dirty="0">
                <a:solidFill>
                  <a:srgbClr val="0E0B02"/>
                </a:solidFill>
                <a:latin typeface="+mj-lt"/>
              </a:rPr>
              <a:t>wt.% </a:t>
            </a:r>
          </a:p>
        </p:txBody>
      </p:sp>
      <p:pic>
        <p:nvPicPr>
          <p:cNvPr id="19" name="Obrázek 18">
            <a:extLst>
              <a:ext uri="{FF2B5EF4-FFF2-40B4-BE49-F238E27FC236}">
                <a16:creationId xmlns:a16="http://schemas.microsoft.com/office/drawing/2014/main" id="{8EFF32B5-E678-4749-A40F-173422F6E380}"/>
              </a:ext>
            </a:extLst>
          </p:cNvPr>
          <p:cNvPicPr>
            <a:picLocks noChangeAspect="1"/>
          </p:cNvPicPr>
          <p:nvPr/>
        </p:nvPicPr>
        <p:blipFill>
          <a:blip r:embed="rId4"/>
          <a:stretch>
            <a:fillRect/>
          </a:stretch>
        </p:blipFill>
        <p:spPr>
          <a:xfrm>
            <a:off x="6329664" y="1635242"/>
            <a:ext cx="2282819" cy="2180325"/>
          </a:xfrm>
          <a:prstGeom prst="rect">
            <a:avLst/>
          </a:prstGeom>
        </p:spPr>
      </p:pic>
      <p:sp>
        <p:nvSpPr>
          <p:cNvPr id="20" name="TextovéPole 19">
            <a:extLst>
              <a:ext uri="{FF2B5EF4-FFF2-40B4-BE49-F238E27FC236}">
                <a16:creationId xmlns:a16="http://schemas.microsoft.com/office/drawing/2014/main" id="{C1B665CF-3CA3-4C40-8B53-F9A7CDCDC445}"/>
              </a:ext>
            </a:extLst>
          </p:cNvPr>
          <p:cNvSpPr txBox="1"/>
          <p:nvPr/>
        </p:nvSpPr>
        <p:spPr>
          <a:xfrm>
            <a:off x="6811043" y="3753147"/>
            <a:ext cx="1728192" cy="261610"/>
          </a:xfrm>
          <a:prstGeom prst="rect">
            <a:avLst/>
          </a:prstGeom>
          <a:noFill/>
        </p:spPr>
        <p:txBody>
          <a:bodyPr wrap="square" rtlCol="0">
            <a:spAutoFit/>
          </a:bodyPr>
          <a:lstStyle/>
          <a:p>
            <a:r>
              <a:rPr lang="en-GB" sz="1100">
                <a:solidFill>
                  <a:srgbClr val="0E0B02"/>
                </a:solidFill>
                <a:latin typeface="+mj-lt"/>
              </a:rPr>
              <a:t>FT VR content</a:t>
            </a:r>
            <a:r>
              <a:rPr lang="en-GB" sz="1100" i="1">
                <a:solidFill>
                  <a:srgbClr val="0E0B02"/>
                </a:solidFill>
                <a:latin typeface="+mj-lt"/>
              </a:rPr>
              <a:t>, wt.%</a:t>
            </a:r>
          </a:p>
        </p:txBody>
      </p:sp>
      <p:sp>
        <p:nvSpPr>
          <p:cNvPr id="21" name="TextovéPole 20">
            <a:extLst>
              <a:ext uri="{FF2B5EF4-FFF2-40B4-BE49-F238E27FC236}">
                <a16:creationId xmlns:a16="http://schemas.microsoft.com/office/drawing/2014/main" id="{F749E013-1807-4675-9609-0CB8B743B7CC}"/>
              </a:ext>
            </a:extLst>
          </p:cNvPr>
          <p:cNvSpPr txBox="1"/>
          <p:nvPr/>
        </p:nvSpPr>
        <p:spPr>
          <a:xfrm rot="16200000">
            <a:off x="5247068" y="2310951"/>
            <a:ext cx="1830471" cy="261610"/>
          </a:xfrm>
          <a:prstGeom prst="rect">
            <a:avLst/>
          </a:prstGeom>
          <a:noFill/>
        </p:spPr>
        <p:txBody>
          <a:bodyPr wrap="square" rtlCol="0">
            <a:spAutoFit/>
          </a:bodyPr>
          <a:lstStyle/>
          <a:p>
            <a:r>
              <a:rPr lang="en-GB" sz="1100">
                <a:solidFill>
                  <a:srgbClr val="0E0B02"/>
                </a:solidFill>
                <a:latin typeface="+mj-lt"/>
              </a:rPr>
              <a:t>Kerosene yield, </a:t>
            </a:r>
            <a:r>
              <a:rPr lang="en-GB" sz="1100" i="1">
                <a:solidFill>
                  <a:srgbClr val="0E0B02"/>
                </a:solidFill>
                <a:latin typeface="+mj-lt"/>
              </a:rPr>
              <a:t>wt.% </a:t>
            </a:r>
          </a:p>
        </p:txBody>
      </p:sp>
      <p:pic>
        <p:nvPicPr>
          <p:cNvPr id="23" name="Obrázek 22">
            <a:extLst>
              <a:ext uri="{FF2B5EF4-FFF2-40B4-BE49-F238E27FC236}">
                <a16:creationId xmlns:a16="http://schemas.microsoft.com/office/drawing/2014/main" id="{5EC638A8-23EF-4341-8D46-8B323E4EF6EC}"/>
              </a:ext>
            </a:extLst>
          </p:cNvPr>
          <p:cNvPicPr>
            <a:picLocks noChangeAspect="1"/>
          </p:cNvPicPr>
          <p:nvPr/>
        </p:nvPicPr>
        <p:blipFill>
          <a:blip r:embed="rId5"/>
          <a:stretch>
            <a:fillRect/>
          </a:stretch>
        </p:blipFill>
        <p:spPr>
          <a:xfrm>
            <a:off x="8976319" y="1635242"/>
            <a:ext cx="2292136" cy="2198960"/>
          </a:xfrm>
          <a:prstGeom prst="rect">
            <a:avLst/>
          </a:prstGeom>
        </p:spPr>
      </p:pic>
      <p:sp>
        <p:nvSpPr>
          <p:cNvPr id="24" name="TextovéPole 23">
            <a:extLst>
              <a:ext uri="{FF2B5EF4-FFF2-40B4-BE49-F238E27FC236}">
                <a16:creationId xmlns:a16="http://schemas.microsoft.com/office/drawing/2014/main" id="{63563AE7-16C7-49A6-A8B7-8B89D76F8710}"/>
              </a:ext>
            </a:extLst>
          </p:cNvPr>
          <p:cNvSpPr txBox="1"/>
          <p:nvPr/>
        </p:nvSpPr>
        <p:spPr>
          <a:xfrm>
            <a:off x="9499821" y="3753147"/>
            <a:ext cx="1728192" cy="261610"/>
          </a:xfrm>
          <a:prstGeom prst="rect">
            <a:avLst/>
          </a:prstGeom>
          <a:noFill/>
        </p:spPr>
        <p:txBody>
          <a:bodyPr wrap="square" rtlCol="0">
            <a:spAutoFit/>
          </a:bodyPr>
          <a:lstStyle/>
          <a:p>
            <a:r>
              <a:rPr lang="en-GB" sz="1100">
                <a:solidFill>
                  <a:srgbClr val="0E0B02"/>
                </a:solidFill>
                <a:latin typeface="+mj-lt"/>
              </a:rPr>
              <a:t>FT VR content</a:t>
            </a:r>
            <a:r>
              <a:rPr lang="en-GB" sz="1100" i="1">
                <a:solidFill>
                  <a:srgbClr val="0E0B02"/>
                </a:solidFill>
                <a:latin typeface="+mj-lt"/>
              </a:rPr>
              <a:t>, wt.%</a:t>
            </a:r>
          </a:p>
        </p:txBody>
      </p:sp>
      <p:sp>
        <p:nvSpPr>
          <p:cNvPr id="25" name="TextovéPole 24">
            <a:extLst>
              <a:ext uri="{FF2B5EF4-FFF2-40B4-BE49-F238E27FC236}">
                <a16:creationId xmlns:a16="http://schemas.microsoft.com/office/drawing/2014/main" id="{705A70A8-9C47-4360-A963-FFFAA34585BE}"/>
              </a:ext>
            </a:extLst>
          </p:cNvPr>
          <p:cNvSpPr txBox="1"/>
          <p:nvPr/>
        </p:nvSpPr>
        <p:spPr>
          <a:xfrm rot="16200000">
            <a:off x="7727082" y="1964348"/>
            <a:ext cx="2228849" cy="261610"/>
          </a:xfrm>
          <a:prstGeom prst="rect">
            <a:avLst/>
          </a:prstGeom>
          <a:noFill/>
        </p:spPr>
        <p:txBody>
          <a:bodyPr wrap="square" rtlCol="0">
            <a:spAutoFit/>
          </a:bodyPr>
          <a:lstStyle/>
          <a:p>
            <a:r>
              <a:rPr lang="en-GB" sz="1100" dirty="0">
                <a:solidFill>
                  <a:srgbClr val="0E0B02"/>
                </a:solidFill>
                <a:latin typeface="+mj-lt"/>
              </a:rPr>
              <a:t>Gas oil yield, </a:t>
            </a:r>
            <a:r>
              <a:rPr lang="en-GB" sz="1100" i="1" dirty="0">
                <a:solidFill>
                  <a:srgbClr val="0E0B02"/>
                </a:solidFill>
                <a:latin typeface="+mj-lt"/>
              </a:rPr>
              <a:t>wt.% </a:t>
            </a:r>
          </a:p>
        </p:txBody>
      </p:sp>
      <p:pic>
        <p:nvPicPr>
          <p:cNvPr id="27" name="Obrázek 26">
            <a:extLst>
              <a:ext uri="{FF2B5EF4-FFF2-40B4-BE49-F238E27FC236}">
                <a16:creationId xmlns:a16="http://schemas.microsoft.com/office/drawing/2014/main" id="{E916942C-5C23-4C81-924F-B41E68FC821C}"/>
              </a:ext>
            </a:extLst>
          </p:cNvPr>
          <p:cNvPicPr>
            <a:picLocks noChangeAspect="1"/>
          </p:cNvPicPr>
          <p:nvPr/>
        </p:nvPicPr>
        <p:blipFill>
          <a:blip r:embed="rId6"/>
          <a:stretch>
            <a:fillRect/>
          </a:stretch>
        </p:blipFill>
        <p:spPr>
          <a:xfrm>
            <a:off x="2540864" y="4067364"/>
            <a:ext cx="2132410" cy="2011053"/>
          </a:xfrm>
          <a:prstGeom prst="rect">
            <a:avLst/>
          </a:prstGeom>
        </p:spPr>
      </p:pic>
      <p:sp>
        <p:nvSpPr>
          <p:cNvPr id="28" name="TextovéPole 27">
            <a:extLst>
              <a:ext uri="{FF2B5EF4-FFF2-40B4-BE49-F238E27FC236}">
                <a16:creationId xmlns:a16="http://schemas.microsoft.com/office/drawing/2014/main" id="{D8B8AD7F-402B-4FF1-8128-381478FC9E3B}"/>
              </a:ext>
            </a:extLst>
          </p:cNvPr>
          <p:cNvSpPr txBox="1"/>
          <p:nvPr/>
        </p:nvSpPr>
        <p:spPr>
          <a:xfrm rot="16200000">
            <a:off x="1316049" y="4561003"/>
            <a:ext cx="2226912" cy="261610"/>
          </a:xfrm>
          <a:prstGeom prst="rect">
            <a:avLst/>
          </a:prstGeom>
          <a:noFill/>
        </p:spPr>
        <p:txBody>
          <a:bodyPr wrap="square" rtlCol="0">
            <a:spAutoFit/>
          </a:bodyPr>
          <a:lstStyle/>
          <a:p>
            <a:r>
              <a:rPr lang="en-GB" sz="1100" dirty="0">
                <a:solidFill>
                  <a:srgbClr val="0E0B02"/>
                </a:solidFill>
                <a:latin typeface="+mj-lt"/>
              </a:rPr>
              <a:t>Dist. Residue yield, </a:t>
            </a:r>
            <a:r>
              <a:rPr lang="en-GB" sz="1100" i="1" dirty="0">
                <a:solidFill>
                  <a:srgbClr val="0E0B02"/>
                </a:solidFill>
                <a:latin typeface="+mj-lt"/>
              </a:rPr>
              <a:t>wt.% </a:t>
            </a:r>
          </a:p>
        </p:txBody>
      </p:sp>
      <p:sp>
        <p:nvSpPr>
          <p:cNvPr id="30" name="TextovéPole 29">
            <a:extLst>
              <a:ext uri="{FF2B5EF4-FFF2-40B4-BE49-F238E27FC236}">
                <a16:creationId xmlns:a16="http://schemas.microsoft.com/office/drawing/2014/main" id="{81AA25EA-126E-4808-84EE-8EB12109CE63}"/>
              </a:ext>
            </a:extLst>
          </p:cNvPr>
          <p:cNvSpPr txBox="1"/>
          <p:nvPr/>
        </p:nvSpPr>
        <p:spPr>
          <a:xfrm>
            <a:off x="4824549" y="4313412"/>
            <a:ext cx="2542901" cy="1508105"/>
          </a:xfrm>
          <a:prstGeom prst="rect">
            <a:avLst/>
          </a:prstGeom>
          <a:noFill/>
        </p:spPr>
        <p:txBody>
          <a:bodyPr wrap="square">
            <a:spAutoFit/>
          </a:bodyPr>
          <a:lstStyle/>
          <a:p>
            <a:pPr algn="just"/>
            <a:endParaRPr lang="en-GB" dirty="0"/>
          </a:p>
          <a:p>
            <a:pPr algn="just"/>
            <a:r>
              <a:rPr lang="en-GB" sz="1400" i="1" dirty="0">
                <a:solidFill>
                  <a:srgbClr val="0E0B02"/>
                </a:solidFill>
              </a:rPr>
              <a:t>Gasoline yield    C5 –150 °C</a:t>
            </a:r>
          </a:p>
          <a:p>
            <a:pPr algn="just"/>
            <a:r>
              <a:rPr lang="en-GB" sz="1400" i="1" dirty="0">
                <a:solidFill>
                  <a:srgbClr val="0E0B02"/>
                </a:solidFill>
              </a:rPr>
              <a:t>Kerosene yield  150–230 °C</a:t>
            </a:r>
          </a:p>
          <a:p>
            <a:pPr algn="just"/>
            <a:r>
              <a:rPr lang="en-GB" sz="1400" i="1" dirty="0">
                <a:solidFill>
                  <a:srgbClr val="0E0B02"/>
                </a:solidFill>
              </a:rPr>
              <a:t>Gas oil yield      230–360 °C</a:t>
            </a:r>
          </a:p>
          <a:p>
            <a:pPr algn="just"/>
            <a:r>
              <a:rPr lang="en-GB" sz="1400" i="1" dirty="0">
                <a:solidFill>
                  <a:srgbClr val="0E0B02"/>
                </a:solidFill>
              </a:rPr>
              <a:t>Dist. residue          &gt; 360 °C</a:t>
            </a:r>
          </a:p>
          <a:p>
            <a:pPr algn="just"/>
            <a:endParaRPr lang="en-GB" dirty="0"/>
          </a:p>
        </p:txBody>
      </p:sp>
      <p:sp>
        <p:nvSpPr>
          <p:cNvPr id="31" name="TextovéPole 30">
            <a:extLst>
              <a:ext uri="{FF2B5EF4-FFF2-40B4-BE49-F238E27FC236}">
                <a16:creationId xmlns:a16="http://schemas.microsoft.com/office/drawing/2014/main" id="{EFE4C026-D39F-4CEC-AEBA-0AB224F25B37}"/>
              </a:ext>
            </a:extLst>
          </p:cNvPr>
          <p:cNvSpPr txBox="1"/>
          <p:nvPr/>
        </p:nvSpPr>
        <p:spPr>
          <a:xfrm>
            <a:off x="2938772" y="6034055"/>
            <a:ext cx="1728192" cy="261610"/>
          </a:xfrm>
          <a:prstGeom prst="rect">
            <a:avLst/>
          </a:prstGeom>
          <a:noFill/>
        </p:spPr>
        <p:txBody>
          <a:bodyPr wrap="square" rtlCol="0">
            <a:spAutoFit/>
          </a:bodyPr>
          <a:lstStyle/>
          <a:p>
            <a:r>
              <a:rPr lang="en-GB" sz="1100">
                <a:solidFill>
                  <a:srgbClr val="0E0B02"/>
                </a:solidFill>
                <a:latin typeface="+mj-lt"/>
              </a:rPr>
              <a:t>FT VR content</a:t>
            </a:r>
            <a:r>
              <a:rPr lang="en-GB" sz="1100" i="1">
                <a:solidFill>
                  <a:srgbClr val="0E0B02"/>
                </a:solidFill>
                <a:latin typeface="+mj-lt"/>
              </a:rPr>
              <a:t>, wt.%</a:t>
            </a:r>
          </a:p>
        </p:txBody>
      </p:sp>
      <p:pic>
        <p:nvPicPr>
          <p:cNvPr id="33" name="Obrázek 32">
            <a:extLst>
              <a:ext uri="{FF2B5EF4-FFF2-40B4-BE49-F238E27FC236}">
                <a16:creationId xmlns:a16="http://schemas.microsoft.com/office/drawing/2014/main" id="{0518638D-4236-4F5E-8ED3-33063E497850}"/>
              </a:ext>
            </a:extLst>
          </p:cNvPr>
          <p:cNvPicPr>
            <a:picLocks noChangeAspect="1"/>
          </p:cNvPicPr>
          <p:nvPr/>
        </p:nvPicPr>
        <p:blipFill>
          <a:blip r:embed="rId7"/>
          <a:stretch>
            <a:fillRect/>
          </a:stretch>
        </p:blipFill>
        <p:spPr>
          <a:xfrm>
            <a:off x="8028395" y="4014758"/>
            <a:ext cx="2282819" cy="2013706"/>
          </a:xfrm>
          <a:prstGeom prst="rect">
            <a:avLst/>
          </a:prstGeom>
        </p:spPr>
      </p:pic>
      <p:sp>
        <p:nvSpPr>
          <p:cNvPr id="34" name="TextovéPole 33">
            <a:extLst>
              <a:ext uri="{FF2B5EF4-FFF2-40B4-BE49-F238E27FC236}">
                <a16:creationId xmlns:a16="http://schemas.microsoft.com/office/drawing/2014/main" id="{72165FE8-6575-46B2-9390-ECA94540C835}"/>
              </a:ext>
            </a:extLst>
          </p:cNvPr>
          <p:cNvSpPr txBox="1"/>
          <p:nvPr/>
        </p:nvSpPr>
        <p:spPr>
          <a:xfrm>
            <a:off x="8531172" y="5999873"/>
            <a:ext cx="1728192" cy="261610"/>
          </a:xfrm>
          <a:prstGeom prst="rect">
            <a:avLst/>
          </a:prstGeom>
          <a:noFill/>
        </p:spPr>
        <p:txBody>
          <a:bodyPr wrap="square" rtlCol="0">
            <a:spAutoFit/>
          </a:bodyPr>
          <a:lstStyle/>
          <a:p>
            <a:r>
              <a:rPr lang="en-GB" sz="1100">
                <a:solidFill>
                  <a:srgbClr val="0E0B02"/>
                </a:solidFill>
                <a:latin typeface="+mj-lt"/>
              </a:rPr>
              <a:t>FT VR content</a:t>
            </a:r>
            <a:r>
              <a:rPr lang="en-GB" sz="1100" i="1">
                <a:solidFill>
                  <a:srgbClr val="0E0B02"/>
                </a:solidFill>
                <a:latin typeface="+mj-lt"/>
              </a:rPr>
              <a:t>, wt.%</a:t>
            </a:r>
          </a:p>
        </p:txBody>
      </p:sp>
      <p:sp>
        <p:nvSpPr>
          <p:cNvPr id="35" name="TextovéPole 34">
            <a:extLst>
              <a:ext uri="{FF2B5EF4-FFF2-40B4-BE49-F238E27FC236}">
                <a16:creationId xmlns:a16="http://schemas.microsoft.com/office/drawing/2014/main" id="{BF721752-248E-4786-B3C3-5FEEE0F04D2F}"/>
              </a:ext>
            </a:extLst>
          </p:cNvPr>
          <p:cNvSpPr txBox="1"/>
          <p:nvPr/>
        </p:nvSpPr>
        <p:spPr>
          <a:xfrm rot="16200000">
            <a:off x="7005875" y="4679610"/>
            <a:ext cx="1845681" cy="261610"/>
          </a:xfrm>
          <a:prstGeom prst="rect">
            <a:avLst/>
          </a:prstGeom>
          <a:noFill/>
        </p:spPr>
        <p:txBody>
          <a:bodyPr wrap="square" rtlCol="0">
            <a:spAutoFit/>
          </a:bodyPr>
          <a:lstStyle/>
          <a:p>
            <a:r>
              <a:rPr lang="en-GB" sz="1100" dirty="0">
                <a:solidFill>
                  <a:srgbClr val="0E0B02"/>
                </a:solidFill>
                <a:latin typeface="+mj-lt"/>
              </a:rPr>
              <a:t>Sulphur content, </a:t>
            </a:r>
            <a:r>
              <a:rPr lang="en-GB" sz="1100" i="1" dirty="0">
                <a:solidFill>
                  <a:srgbClr val="0E0B02"/>
                </a:solidFill>
                <a:latin typeface="+mj-lt"/>
              </a:rPr>
              <a:t>mg.kg</a:t>
            </a:r>
            <a:r>
              <a:rPr lang="en-GB" sz="1100" i="1" baseline="30000" dirty="0">
                <a:solidFill>
                  <a:srgbClr val="0E0B02"/>
                </a:solidFill>
                <a:latin typeface="+mj-lt"/>
              </a:rPr>
              <a:t>-1</a:t>
            </a:r>
            <a:r>
              <a:rPr lang="en-GB" sz="1100" i="1" dirty="0">
                <a:solidFill>
                  <a:srgbClr val="0E0B02"/>
                </a:solidFill>
                <a:latin typeface="+mj-lt"/>
              </a:rPr>
              <a:t> </a:t>
            </a:r>
          </a:p>
        </p:txBody>
      </p:sp>
      <mc:AlternateContent xmlns:mc="http://schemas.openxmlformats.org/markup-compatibility/2006" xmlns:p14="http://schemas.microsoft.com/office/powerpoint/2010/main">
        <mc:Choice Requires="p14">
          <p:contentPart p14:bwMode="auto" r:id="rId8">
            <p14:nvContentPartPr>
              <p14:cNvPr id="4" name="Rukopis 3">
                <a:extLst>
                  <a:ext uri="{FF2B5EF4-FFF2-40B4-BE49-F238E27FC236}">
                    <a16:creationId xmlns:a16="http://schemas.microsoft.com/office/drawing/2014/main" id="{C4DD085D-8D92-40C6-8549-81415AB56724}"/>
                  </a:ext>
                </a:extLst>
              </p14:cNvPr>
              <p14:cNvContentPartPr/>
              <p14:nvPr/>
            </p14:nvContentPartPr>
            <p14:xfrm>
              <a:off x="11646000" y="5264280"/>
              <a:ext cx="25560" cy="6480"/>
            </p14:xfrm>
          </p:contentPart>
        </mc:Choice>
        <mc:Fallback xmlns="">
          <p:pic>
            <p:nvPicPr>
              <p:cNvPr id="4" name="Rukopis 3">
                <a:extLst>
                  <a:ext uri="{FF2B5EF4-FFF2-40B4-BE49-F238E27FC236}">
                    <a16:creationId xmlns:a16="http://schemas.microsoft.com/office/drawing/2014/main" id="{C4DD085D-8D92-40C6-8549-81415AB56724}"/>
                  </a:ext>
                </a:extLst>
              </p:cNvPr>
              <p:cNvPicPr/>
              <p:nvPr/>
            </p:nvPicPr>
            <p:blipFill>
              <a:blip r:embed="rId9"/>
              <a:stretch>
                <a:fillRect/>
              </a:stretch>
            </p:blipFill>
            <p:spPr>
              <a:xfrm>
                <a:off x="11636640" y="5254920"/>
                <a:ext cx="44280" cy="25200"/>
              </a:xfrm>
              <a:prstGeom prst="rect">
                <a:avLst/>
              </a:prstGeom>
            </p:spPr>
          </p:pic>
        </mc:Fallback>
      </mc:AlternateContent>
    </p:spTree>
    <p:extLst>
      <p:ext uri="{BB962C8B-B14F-4D97-AF65-F5344CB8AC3E}">
        <p14:creationId xmlns:p14="http://schemas.microsoft.com/office/powerpoint/2010/main" val="72219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2174EAA-4995-4FC5-A9C0-B7271E2966A4}"/>
              </a:ext>
            </a:extLst>
          </p:cNvPr>
          <p:cNvSpPr>
            <a:spLocks noGrp="1"/>
          </p:cNvSpPr>
          <p:nvPr>
            <p:ph type="body" sz="quarter" idx="12"/>
          </p:nvPr>
        </p:nvSpPr>
        <p:spPr/>
        <p:txBody>
          <a:bodyPr/>
          <a:lstStyle/>
          <a:p>
            <a:r>
              <a:rPr lang="cs-CZ" dirty="0"/>
              <a:t>RESULTS OF STEAM CRACKING EXPERIMENTS</a:t>
            </a:r>
            <a:endParaRPr lang="en-GB" dirty="0"/>
          </a:p>
        </p:txBody>
      </p:sp>
      <p:pic>
        <p:nvPicPr>
          <p:cNvPr id="9" name="Zástupný obsah 8">
            <a:extLst>
              <a:ext uri="{FF2B5EF4-FFF2-40B4-BE49-F238E27FC236}">
                <a16:creationId xmlns:a16="http://schemas.microsoft.com/office/drawing/2014/main" id="{3FB33D0C-9A60-409F-999B-E6E344595543}"/>
              </a:ext>
            </a:extLst>
          </p:cNvPr>
          <p:cNvPicPr>
            <a:picLocks noGrp="1" noChangeAspect="1"/>
          </p:cNvPicPr>
          <p:nvPr>
            <p:ph sz="quarter" idx="13"/>
          </p:nvPr>
        </p:nvPicPr>
        <p:blipFill>
          <a:blip r:embed="rId2"/>
          <a:stretch>
            <a:fillRect/>
          </a:stretch>
        </p:blipFill>
        <p:spPr>
          <a:xfrm>
            <a:off x="263352" y="1819458"/>
            <a:ext cx="5180013" cy="2889083"/>
          </a:xfrm>
        </p:spPr>
      </p:pic>
      <p:sp>
        <p:nvSpPr>
          <p:cNvPr id="5" name="Zástupný text 4">
            <a:extLst>
              <a:ext uri="{FF2B5EF4-FFF2-40B4-BE49-F238E27FC236}">
                <a16:creationId xmlns:a16="http://schemas.microsoft.com/office/drawing/2014/main" id="{01A4868D-C9C1-4BB3-AFB4-4B7C045221B0}"/>
              </a:ext>
            </a:extLst>
          </p:cNvPr>
          <p:cNvSpPr>
            <a:spLocks noGrp="1"/>
          </p:cNvSpPr>
          <p:nvPr>
            <p:ph type="body" sz="quarter" idx="11"/>
          </p:nvPr>
        </p:nvSpPr>
        <p:spPr>
          <a:xfrm>
            <a:off x="548408" y="811346"/>
            <a:ext cx="5328592" cy="1008112"/>
          </a:xfrm>
        </p:spPr>
        <p:txBody>
          <a:bodyPr/>
          <a:lstStyle/>
          <a:p>
            <a:pPr algn="l"/>
            <a:endParaRPr lang="cs-CZ" sz="600" b="0" i="0" u="none" strike="noStrike" baseline="0" dirty="0">
              <a:latin typeface="+mj-lt"/>
            </a:endParaRPr>
          </a:p>
          <a:p>
            <a:r>
              <a:rPr lang="en-US" sz="1600" b="1" i="0" u="none" strike="noStrike" baseline="0" dirty="0">
                <a:latin typeface="+mj-lt"/>
              </a:rPr>
              <a:t>Main pyrolysis products </a:t>
            </a:r>
            <a:r>
              <a:rPr lang="cs-CZ" sz="1600" b="1" i="0" u="none" strike="noStrike" baseline="0" dirty="0" err="1">
                <a:latin typeface="+mj-lt"/>
              </a:rPr>
              <a:t>of</a:t>
            </a:r>
            <a:r>
              <a:rPr lang="cs-CZ" sz="1600" b="1" i="0" u="none" strike="noStrike" baseline="0" dirty="0">
                <a:latin typeface="+mj-lt"/>
              </a:rPr>
              <a:t> </a:t>
            </a:r>
            <a:r>
              <a:rPr lang="en-US" sz="1600" b="1" i="0" u="none" strike="noStrike" baseline="0" dirty="0">
                <a:latin typeface="+mj-lt"/>
              </a:rPr>
              <a:t>pure feedstocks</a:t>
            </a:r>
            <a:endParaRPr lang="cs-CZ" sz="1600" b="1" i="0" u="none" strike="noStrike" baseline="0" dirty="0">
              <a:latin typeface="+mj-lt"/>
            </a:endParaRPr>
          </a:p>
          <a:p>
            <a:pPr algn="l"/>
            <a:endParaRPr lang="en-GB" sz="1400" dirty="0"/>
          </a:p>
        </p:txBody>
      </p:sp>
      <p:sp>
        <p:nvSpPr>
          <p:cNvPr id="6" name="Zástupný text 5">
            <a:extLst>
              <a:ext uri="{FF2B5EF4-FFF2-40B4-BE49-F238E27FC236}">
                <a16:creationId xmlns:a16="http://schemas.microsoft.com/office/drawing/2014/main" id="{05AE3EDB-0420-4388-9646-DB02AA61B3F7}"/>
              </a:ext>
            </a:extLst>
          </p:cNvPr>
          <p:cNvSpPr>
            <a:spLocks noGrp="1"/>
          </p:cNvSpPr>
          <p:nvPr>
            <p:ph type="body" sz="quarter" idx="15"/>
          </p:nvPr>
        </p:nvSpPr>
        <p:spPr>
          <a:xfrm>
            <a:off x="6384032" y="908720"/>
            <a:ext cx="5661288" cy="2761670"/>
          </a:xfrm>
        </p:spPr>
        <p:txBody>
          <a:bodyPr/>
          <a:lstStyle/>
          <a:p>
            <a:pPr algn="l"/>
            <a:r>
              <a:rPr lang="cs-CZ" sz="1600" b="1" dirty="0" err="1">
                <a:latin typeface="+mj-lt"/>
              </a:rPr>
              <a:t>Pyrolysis</a:t>
            </a:r>
            <a:r>
              <a:rPr lang="cs-CZ" sz="1600" b="1" dirty="0">
                <a:latin typeface="+mj-lt"/>
              </a:rPr>
              <a:t> </a:t>
            </a:r>
            <a:r>
              <a:rPr lang="cs-CZ" sz="1600" b="1" dirty="0" err="1">
                <a:latin typeface="+mj-lt"/>
              </a:rPr>
              <a:t>products</a:t>
            </a:r>
            <a:r>
              <a:rPr lang="cs-CZ" sz="1600" b="1" dirty="0">
                <a:latin typeface="+mj-lt"/>
              </a:rPr>
              <a:t> </a:t>
            </a:r>
            <a:r>
              <a:rPr lang="cs-CZ" sz="1600" b="1" dirty="0" err="1">
                <a:latin typeface="+mj-lt"/>
              </a:rPr>
              <a:t>of</a:t>
            </a:r>
            <a:r>
              <a:rPr lang="cs-CZ" sz="1600" b="1" dirty="0">
                <a:latin typeface="+mj-lt"/>
              </a:rPr>
              <a:t> co-</a:t>
            </a:r>
            <a:r>
              <a:rPr lang="cs-CZ" sz="1600" b="1" dirty="0" err="1">
                <a:latin typeface="+mj-lt"/>
              </a:rPr>
              <a:t>processing</a:t>
            </a:r>
            <a:r>
              <a:rPr lang="cs-CZ" sz="1600" b="1" dirty="0">
                <a:latin typeface="+mj-lt"/>
              </a:rPr>
              <a:t> </a:t>
            </a:r>
          </a:p>
          <a:p>
            <a:pPr algn="l"/>
            <a:r>
              <a:rPr lang="cs-CZ" dirty="0" err="1"/>
              <a:t>Addition</a:t>
            </a:r>
            <a:r>
              <a:rPr lang="cs-CZ" dirty="0"/>
              <a:t> </a:t>
            </a:r>
            <a:r>
              <a:rPr lang="cs-CZ" dirty="0" err="1"/>
              <a:t>of</a:t>
            </a:r>
            <a:r>
              <a:rPr lang="cs-CZ" dirty="0"/>
              <a:t> FT </a:t>
            </a:r>
            <a:r>
              <a:rPr lang="cs-CZ" dirty="0" err="1"/>
              <a:t>Cr</a:t>
            </a:r>
            <a:r>
              <a:rPr lang="cs-CZ" dirty="0"/>
              <a:t> (</a:t>
            </a:r>
            <a:r>
              <a:rPr lang="cs-CZ" sz="2400" b="0" i="0" dirty="0">
                <a:solidFill>
                  <a:srgbClr val="1C1D1E"/>
                </a:solidFill>
                <a:effectLst/>
                <a:latin typeface="Open Sans"/>
              </a:rPr>
              <a:t>▴</a:t>
            </a:r>
            <a:r>
              <a:rPr lang="cs-CZ" b="0" i="0" dirty="0">
                <a:solidFill>
                  <a:srgbClr val="1C1D1E"/>
                </a:solidFill>
                <a:effectLst/>
                <a:latin typeface="Open Sans"/>
              </a:rPr>
              <a:t>♦</a:t>
            </a:r>
            <a:r>
              <a:rPr lang="cs-CZ" sz="2400" b="0" i="0" dirty="0">
                <a:solidFill>
                  <a:srgbClr val="1C1D1E"/>
                </a:solidFill>
                <a:effectLst/>
                <a:latin typeface="Open Sans"/>
              </a:rPr>
              <a:t>•▪</a:t>
            </a:r>
            <a:r>
              <a:rPr lang="cs-CZ" dirty="0">
                <a:sym typeface="Symbol" panose="05050102010706020507" pitchFamily="18" charset="2"/>
              </a:rPr>
              <a:t>) and FT VR (</a:t>
            </a:r>
            <a:r>
              <a:rPr lang="el-GR" dirty="0">
                <a:sym typeface="Symbol" panose="05050102010706020507" pitchFamily="18" charset="2"/>
              </a:rPr>
              <a:t>Δ◊○□</a:t>
            </a:r>
            <a:r>
              <a:rPr lang="cs-CZ" dirty="0">
                <a:sym typeface="Symbol" panose="05050102010706020507" pitchFamily="18" charset="2"/>
              </a:rPr>
              <a:t>) </a:t>
            </a:r>
            <a:r>
              <a:rPr lang="cs-CZ" dirty="0" err="1">
                <a:sym typeface="Symbol" panose="05050102010706020507" pitchFamily="18" charset="2"/>
              </a:rPr>
              <a:t>of</a:t>
            </a:r>
            <a:r>
              <a:rPr lang="cs-CZ" dirty="0">
                <a:sym typeface="Symbol" panose="05050102010706020507" pitchFamily="18" charset="2"/>
              </a:rPr>
              <a:t> </a:t>
            </a:r>
            <a:r>
              <a:rPr lang="pt-BR" dirty="0"/>
              <a:t>0,</a:t>
            </a:r>
            <a:r>
              <a:rPr lang="cs-CZ" dirty="0"/>
              <a:t> </a:t>
            </a:r>
            <a:r>
              <a:rPr lang="pt-BR" dirty="0"/>
              <a:t>10,</a:t>
            </a:r>
            <a:r>
              <a:rPr lang="cs-CZ" dirty="0"/>
              <a:t> </a:t>
            </a:r>
            <a:r>
              <a:rPr lang="pt-BR" dirty="0"/>
              <a:t>20, 30, 50 </a:t>
            </a:r>
            <a:r>
              <a:rPr lang="cs-CZ" dirty="0"/>
              <a:t>and</a:t>
            </a:r>
            <a:r>
              <a:rPr lang="pt-BR" dirty="0"/>
              <a:t> 100</a:t>
            </a:r>
            <a:r>
              <a:rPr lang="cs-CZ" dirty="0"/>
              <a:t> </a:t>
            </a:r>
            <a:r>
              <a:rPr lang="cs-CZ" dirty="0" err="1"/>
              <a:t>wt</a:t>
            </a:r>
            <a:r>
              <a:rPr lang="cs-CZ" dirty="0"/>
              <a:t>.</a:t>
            </a:r>
            <a:r>
              <a:rPr lang="pt-BR" dirty="0"/>
              <a:t>%</a:t>
            </a:r>
            <a:r>
              <a:rPr lang="cs-CZ" dirty="0"/>
              <a:t> </a:t>
            </a:r>
            <a:r>
              <a:rPr lang="en-US" dirty="0"/>
              <a:t>in the HCVD feedstock</a:t>
            </a:r>
            <a:endParaRPr lang="cs-CZ" dirty="0"/>
          </a:p>
        </p:txBody>
      </p:sp>
      <p:sp>
        <p:nvSpPr>
          <p:cNvPr id="7" name="Zástupný symbol pro číslo snímku 6">
            <a:extLst>
              <a:ext uri="{FF2B5EF4-FFF2-40B4-BE49-F238E27FC236}">
                <a16:creationId xmlns:a16="http://schemas.microsoft.com/office/drawing/2014/main" id="{6CF48F97-4AB4-4B4D-B2EA-0FB32A001ECE}"/>
              </a:ext>
            </a:extLst>
          </p:cNvPr>
          <p:cNvSpPr>
            <a:spLocks noGrp="1"/>
          </p:cNvSpPr>
          <p:nvPr>
            <p:ph type="sldNum" sz="quarter" idx="4"/>
          </p:nvPr>
        </p:nvSpPr>
        <p:spPr/>
        <p:txBody>
          <a:bodyPr/>
          <a:lstStyle/>
          <a:p>
            <a:fld id="{F633C6B9-C75B-4149-93B0-5E1BF0C180BC}" type="slidenum">
              <a:rPr lang="cs-CZ" smtClean="0"/>
              <a:pPr/>
              <a:t>9</a:t>
            </a:fld>
            <a:endParaRPr lang="cs-CZ" dirty="0"/>
          </a:p>
        </p:txBody>
      </p:sp>
      <p:sp>
        <p:nvSpPr>
          <p:cNvPr id="10" name="TextovéPole 9">
            <a:extLst>
              <a:ext uri="{FF2B5EF4-FFF2-40B4-BE49-F238E27FC236}">
                <a16:creationId xmlns:a16="http://schemas.microsoft.com/office/drawing/2014/main" id="{CE21C535-3BE2-4E83-91E7-5884DAC937B3}"/>
              </a:ext>
            </a:extLst>
          </p:cNvPr>
          <p:cNvSpPr txBox="1"/>
          <p:nvPr/>
        </p:nvSpPr>
        <p:spPr>
          <a:xfrm>
            <a:off x="517316" y="4849463"/>
            <a:ext cx="3418443" cy="1169551"/>
          </a:xfrm>
          <a:prstGeom prst="rect">
            <a:avLst/>
          </a:prstGeom>
          <a:noFill/>
        </p:spPr>
        <p:txBody>
          <a:bodyPr wrap="square" rtlCol="0">
            <a:spAutoFit/>
          </a:bodyPr>
          <a:lstStyle/>
          <a:p>
            <a:r>
              <a:rPr lang="cs-CZ" sz="1400" i="1" dirty="0">
                <a:solidFill>
                  <a:srgbClr val="0E0B02"/>
                </a:solidFill>
              </a:rPr>
              <a:t>FT L – FT </a:t>
            </a:r>
            <a:r>
              <a:rPr lang="cs-CZ" sz="1400" i="1" dirty="0" err="1">
                <a:solidFill>
                  <a:srgbClr val="0E0B02"/>
                </a:solidFill>
              </a:rPr>
              <a:t>lights</a:t>
            </a:r>
            <a:endParaRPr lang="cs-CZ" sz="1400" i="1" dirty="0">
              <a:solidFill>
                <a:srgbClr val="0E0B02"/>
              </a:solidFill>
            </a:endParaRPr>
          </a:p>
          <a:p>
            <a:r>
              <a:rPr lang="cs-CZ" sz="1400" i="1" dirty="0">
                <a:solidFill>
                  <a:srgbClr val="0E0B02"/>
                </a:solidFill>
              </a:rPr>
              <a:t>FT MD – </a:t>
            </a:r>
            <a:r>
              <a:rPr lang="cs-CZ" sz="1400" i="1" dirty="0" err="1">
                <a:solidFill>
                  <a:srgbClr val="0E0B02"/>
                </a:solidFill>
              </a:rPr>
              <a:t>middle</a:t>
            </a:r>
            <a:r>
              <a:rPr lang="cs-CZ" sz="1400" i="1" dirty="0">
                <a:solidFill>
                  <a:srgbClr val="0E0B02"/>
                </a:solidFill>
              </a:rPr>
              <a:t> distillate</a:t>
            </a:r>
          </a:p>
          <a:p>
            <a:r>
              <a:rPr lang="cs-CZ" sz="1400" i="1" dirty="0">
                <a:solidFill>
                  <a:srgbClr val="0E0B02"/>
                </a:solidFill>
              </a:rPr>
              <a:t>FT VR – vacuum residue</a:t>
            </a:r>
          </a:p>
          <a:p>
            <a:r>
              <a:rPr lang="cs-CZ" sz="1400" i="1" dirty="0">
                <a:solidFill>
                  <a:srgbClr val="0E0B02"/>
                </a:solidFill>
              </a:rPr>
              <a:t>FT </a:t>
            </a:r>
            <a:r>
              <a:rPr lang="cs-CZ" sz="1400" i="1" dirty="0" err="1">
                <a:solidFill>
                  <a:srgbClr val="0E0B02"/>
                </a:solidFill>
              </a:rPr>
              <a:t>Cr</a:t>
            </a:r>
            <a:r>
              <a:rPr lang="cs-CZ" sz="1400" i="1" dirty="0">
                <a:solidFill>
                  <a:srgbClr val="0E0B02"/>
                </a:solidFill>
              </a:rPr>
              <a:t> – </a:t>
            </a:r>
            <a:r>
              <a:rPr lang="cs-CZ" sz="1400" i="1" dirty="0" err="1">
                <a:solidFill>
                  <a:srgbClr val="0E0B02"/>
                </a:solidFill>
              </a:rPr>
              <a:t>crude</a:t>
            </a:r>
            <a:r>
              <a:rPr lang="cs-CZ" sz="1400" i="1" dirty="0">
                <a:solidFill>
                  <a:srgbClr val="0E0B02"/>
                </a:solidFill>
              </a:rPr>
              <a:t> (</a:t>
            </a:r>
            <a:r>
              <a:rPr lang="cs-CZ" sz="1400" i="1" dirty="0" err="1">
                <a:solidFill>
                  <a:srgbClr val="0E0B02"/>
                </a:solidFill>
              </a:rPr>
              <a:t>Wax</a:t>
            </a:r>
            <a:r>
              <a:rPr lang="cs-CZ" sz="1400" i="1" dirty="0">
                <a:solidFill>
                  <a:srgbClr val="0E0B02"/>
                </a:solidFill>
              </a:rPr>
              <a:t>)</a:t>
            </a:r>
          </a:p>
          <a:p>
            <a:r>
              <a:rPr lang="cs-CZ" sz="1400" i="1" dirty="0">
                <a:solidFill>
                  <a:srgbClr val="0E0B02"/>
                </a:solidFill>
              </a:rPr>
              <a:t>HCVD – </a:t>
            </a:r>
            <a:r>
              <a:rPr lang="cs-CZ" sz="1400" i="1" dirty="0" err="1">
                <a:solidFill>
                  <a:srgbClr val="0E0B02"/>
                </a:solidFill>
              </a:rPr>
              <a:t>hydrocracked</a:t>
            </a:r>
            <a:r>
              <a:rPr lang="cs-CZ" sz="1400" i="1" dirty="0">
                <a:solidFill>
                  <a:srgbClr val="0E0B02"/>
                </a:solidFill>
              </a:rPr>
              <a:t> vacuum distillate</a:t>
            </a:r>
            <a:endParaRPr lang="en-GB" sz="1400" i="1" dirty="0">
              <a:solidFill>
                <a:srgbClr val="0E0B02"/>
              </a:solidFill>
            </a:endParaRPr>
          </a:p>
        </p:txBody>
      </p:sp>
      <p:pic>
        <p:nvPicPr>
          <p:cNvPr id="11" name="Picture 4">
            <a:extLst>
              <a:ext uri="{FF2B5EF4-FFF2-40B4-BE49-F238E27FC236}">
                <a16:creationId xmlns:a16="http://schemas.microsoft.com/office/drawing/2014/main" id="{BC9BD7CA-9DA5-48C9-971C-A8C53C7FA279}"/>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994163" y="3888116"/>
            <a:ext cx="4680520" cy="2006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Obrázek 11">
            <a:extLst>
              <a:ext uri="{FF2B5EF4-FFF2-40B4-BE49-F238E27FC236}">
                <a16:creationId xmlns:a16="http://schemas.microsoft.com/office/drawing/2014/main" id="{E8148A98-F6D2-4F8A-858D-67D61217A611}"/>
              </a:ext>
            </a:extLst>
          </p:cNvPr>
          <p:cNvPicPr>
            <a:picLocks noChangeAspect="1"/>
          </p:cNvPicPr>
          <p:nvPr/>
        </p:nvPicPr>
        <p:blipFill>
          <a:blip r:embed="rId4"/>
          <a:stretch>
            <a:fillRect/>
          </a:stretch>
        </p:blipFill>
        <p:spPr>
          <a:xfrm>
            <a:off x="6997528" y="1840713"/>
            <a:ext cx="4611608" cy="1969448"/>
          </a:xfrm>
          <a:prstGeom prst="rect">
            <a:avLst/>
          </a:prstGeom>
        </p:spPr>
      </p:pic>
      <p:sp>
        <p:nvSpPr>
          <p:cNvPr id="18" name="TextovéPole 17">
            <a:extLst>
              <a:ext uri="{FF2B5EF4-FFF2-40B4-BE49-F238E27FC236}">
                <a16:creationId xmlns:a16="http://schemas.microsoft.com/office/drawing/2014/main" id="{9E8FC969-3B23-4F89-BE27-3668EC5C7A95}"/>
              </a:ext>
            </a:extLst>
          </p:cNvPr>
          <p:cNvSpPr txBox="1"/>
          <p:nvPr/>
        </p:nvSpPr>
        <p:spPr>
          <a:xfrm>
            <a:off x="5950024" y="4433965"/>
            <a:ext cx="1901710" cy="830997"/>
          </a:xfrm>
          <a:prstGeom prst="rect">
            <a:avLst/>
          </a:prstGeom>
          <a:noFill/>
        </p:spPr>
        <p:txBody>
          <a:bodyPr wrap="square">
            <a:spAutoFit/>
          </a:bodyPr>
          <a:lstStyle/>
          <a:p>
            <a:r>
              <a:rPr lang="el-GR" sz="1200" dirty="0">
                <a:solidFill>
                  <a:srgbClr val="0E0B02"/>
                </a:solidFill>
              </a:rPr>
              <a:t>Δ▴ </a:t>
            </a:r>
            <a:r>
              <a:rPr lang="en-GB" sz="1200" dirty="0">
                <a:solidFill>
                  <a:srgbClr val="0E0B02"/>
                </a:solidFill>
              </a:rPr>
              <a:t>benzene </a:t>
            </a:r>
            <a:endParaRPr lang="cs-CZ" sz="1200" dirty="0">
              <a:solidFill>
                <a:srgbClr val="0E0B02"/>
              </a:solidFill>
            </a:endParaRPr>
          </a:p>
          <a:p>
            <a:r>
              <a:rPr lang="en-GB" sz="1200" dirty="0">
                <a:solidFill>
                  <a:srgbClr val="0E0B02"/>
                </a:solidFill>
              </a:rPr>
              <a:t>◊♦ oil</a:t>
            </a:r>
            <a:endParaRPr lang="cs-CZ" sz="1200" dirty="0">
              <a:solidFill>
                <a:srgbClr val="0E0B02"/>
              </a:solidFill>
            </a:endParaRPr>
          </a:p>
          <a:p>
            <a:r>
              <a:rPr lang="en-GB" sz="1200" dirty="0">
                <a:solidFill>
                  <a:srgbClr val="0E0B02"/>
                </a:solidFill>
              </a:rPr>
              <a:t>○• methane </a:t>
            </a:r>
            <a:endParaRPr lang="cs-CZ" sz="1200" dirty="0">
              <a:solidFill>
                <a:srgbClr val="0E0B02"/>
              </a:solidFill>
            </a:endParaRPr>
          </a:p>
          <a:p>
            <a:r>
              <a:rPr lang="en-GB" sz="1200" dirty="0">
                <a:solidFill>
                  <a:srgbClr val="0E0B02"/>
                </a:solidFill>
              </a:rPr>
              <a:t>□▪ C7–C12</a:t>
            </a:r>
            <a:r>
              <a:rPr lang="cs-CZ" sz="1200" dirty="0">
                <a:solidFill>
                  <a:srgbClr val="0E0B02"/>
                </a:solidFill>
              </a:rPr>
              <a:t> </a:t>
            </a:r>
            <a:endParaRPr lang="en-GB" sz="1200" dirty="0">
              <a:solidFill>
                <a:srgbClr val="0E0B02"/>
              </a:solidFill>
            </a:endParaRPr>
          </a:p>
        </p:txBody>
      </p:sp>
      <p:sp>
        <p:nvSpPr>
          <p:cNvPr id="20" name="TextovéPole 19">
            <a:extLst>
              <a:ext uri="{FF2B5EF4-FFF2-40B4-BE49-F238E27FC236}">
                <a16:creationId xmlns:a16="http://schemas.microsoft.com/office/drawing/2014/main" id="{098C2197-5058-4D45-A897-4C2FC44CCB46}"/>
              </a:ext>
            </a:extLst>
          </p:cNvPr>
          <p:cNvSpPr txBox="1"/>
          <p:nvPr/>
        </p:nvSpPr>
        <p:spPr>
          <a:xfrm>
            <a:off x="5833700" y="2409025"/>
            <a:ext cx="1249570" cy="646331"/>
          </a:xfrm>
          <a:prstGeom prst="rect">
            <a:avLst/>
          </a:prstGeom>
          <a:noFill/>
        </p:spPr>
        <p:txBody>
          <a:bodyPr wrap="square">
            <a:spAutoFit/>
          </a:bodyPr>
          <a:lstStyle/>
          <a:p>
            <a:r>
              <a:rPr lang="en-GB" sz="1200" dirty="0">
                <a:solidFill>
                  <a:srgbClr val="0E0B02"/>
                </a:solidFill>
              </a:rPr>
              <a:t>○• ethylene</a:t>
            </a:r>
            <a:endParaRPr lang="cs-CZ" sz="1200" dirty="0">
              <a:solidFill>
                <a:srgbClr val="0E0B02"/>
              </a:solidFill>
            </a:endParaRPr>
          </a:p>
          <a:p>
            <a:r>
              <a:rPr lang="en-GB" sz="1200" dirty="0">
                <a:solidFill>
                  <a:srgbClr val="0E0B02"/>
                </a:solidFill>
              </a:rPr>
              <a:t> □▪ propylene</a:t>
            </a:r>
            <a:endParaRPr lang="cs-CZ" sz="1200" dirty="0">
              <a:solidFill>
                <a:srgbClr val="0E0B02"/>
              </a:solidFill>
            </a:endParaRPr>
          </a:p>
          <a:p>
            <a:r>
              <a:rPr lang="en-GB" sz="1200" dirty="0">
                <a:solidFill>
                  <a:srgbClr val="0E0B02"/>
                </a:solidFill>
              </a:rPr>
              <a:t> </a:t>
            </a:r>
            <a:r>
              <a:rPr lang="el-GR" sz="1200" dirty="0">
                <a:solidFill>
                  <a:srgbClr val="0E0B02"/>
                </a:solidFill>
              </a:rPr>
              <a:t>Δ▴ </a:t>
            </a:r>
            <a:r>
              <a:rPr lang="en-GB" sz="1200" dirty="0">
                <a:solidFill>
                  <a:srgbClr val="0E0B02"/>
                </a:solidFill>
              </a:rPr>
              <a:t>C4 fraction</a:t>
            </a:r>
          </a:p>
        </p:txBody>
      </p:sp>
      <p:sp>
        <p:nvSpPr>
          <p:cNvPr id="22" name="TextovéPole 21">
            <a:extLst>
              <a:ext uri="{FF2B5EF4-FFF2-40B4-BE49-F238E27FC236}">
                <a16:creationId xmlns:a16="http://schemas.microsoft.com/office/drawing/2014/main" id="{FDE413AC-60ED-42C8-AA27-C7BD64FACEDE}"/>
              </a:ext>
            </a:extLst>
          </p:cNvPr>
          <p:cNvSpPr txBox="1"/>
          <p:nvPr/>
        </p:nvSpPr>
        <p:spPr>
          <a:xfrm>
            <a:off x="3359696" y="3274259"/>
            <a:ext cx="7082366" cy="369332"/>
          </a:xfrm>
          <a:prstGeom prst="rect">
            <a:avLst/>
          </a:prstGeom>
          <a:noFill/>
        </p:spPr>
        <p:txBody>
          <a:bodyPr wrap="square">
            <a:spAutoFit/>
          </a:bodyPr>
          <a:lstStyle/>
          <a:p>
            <a:r>
              <a:rPr lang="cs-CZ" b="0" i="0" dirty="0">
                <a:solidFill>
                  <a:srgbClr val="1C1D1E"/>
                </a:solidFill>
                <a:effectLst/>
                <a:latin typeface="Open Sans"/>
              </a:rPr>
              <a:t>)</a:t>
            </a:r>
            <a:endParaRPr lang="en-GB" dirty="0"/>
          </a:p>
        </p:txBody>
      </p:sp>
      <p:sp>
        <p:nvSpPr>
          <p:cNvPr id="24" name="TextovéPole 23">
            <a:extLst>
              <a:ext uri="{FF2B5EF4-FFF2-40B4-BE49-F238E27FC236}">
                <a16:creationId xmlns:a16="http://schemas.microsoft.com/office/drawing/2014/main" id="{BCDB5344-AF2F-48BC-834A-DDA6C963B49F}"/>
              </a:ext>
            </a:extLst>
          </p:cNvPr>
          <p:cNvSpPr txBox="1"/>
          <p:nvPr/>
        </p:nvSpPr>
        <p:spPr>
          <a:xfrm>
            <a:off x="477094" y="1161438"/>
            <a:ext cx="4752528" cy="415498"/>
          </a:xfrm>
          <a:prstGeom prst="rect">
            <a:avLst/>
          </a:prstGeom>
          <a:noFill/>
        </p:spPr>
        <p:txBody>
          <a:bodyPr wrap="square">
            <a:spAutoFit/>
          </a:bodyPr>
          <a:lstStyle/>
          <a:p>
            <a:pPr algn="l"/>
            <a:r>
              <a:rPr lang="cs-CZ" sz="1500" dirty="0">
                <a:solidFill>
                  <a:srgbClr val="5C6670"/>
                </a:solidFill>
              </a:rPr>
              <a:t>P</a:t>
            </a:r>
            <a:r>
              <a:rPr lang="en-GB" sz="1500" dirty="0" err="1">
                <a:solidFill>
                  <a:srgbClr val="5C6670"/>
                </a:solidFill>
              </a:rPr>
              <a:t>yrolysis</a:t>
            </a:r>
            <a:r>
              <a:rPr lang="en-GB" sz="1500" dirty="0">
                <a:solidFill>
                  <a:srgbClr val="5C6670"/>
                </a:solidFill>
              </a:rPr>
              <a:t> conditions:</a:t>
            </a:r>
            <a:r>
              <a:rPr lang="cs-CZ" sz="1500" dirty="0">
                <a:solidFill>
                  <a:srgbClr val="5C6670"/>
                </a:solidFill>
              </a:rPr>
              <a:t> </a:t>
            </a:r>
            <a:r>
              <a:rPr lang="en-GB" sz="1500" dirty="0">
                <a:solidFill>
                  <a:srgbClr val="5C6670"/>
                </a:solidFill>
              </a:rPr>
              <a:t>815 </a:t>
            </a:r>
            <a:r>
              <a:rPr lang="cs-CZ" sz="1500" dirty="0">
                <a:solidFill>
                  <a:srgbClr val="5C6670"/>
                </a:solidFill>
              </a:rPr>
              <a:t>°</a:t>
            </a:r>
            <a:r>
              <a:rPr lang="en-GB" sz="1500" dirty="0">
                <a:solidFill>
                  <a:srgbClr val="5C6670"/>
                </a:solidFill>
              </a:rPr>
              <a:t>C, 65 </a:t>
            </a:r>
            <a:r>
              <a:rPr lang="en-GB" sz="1500" dirty="0" err="1">
                <a:solidFill>
                  <a:srgbClr val="5C6670"/>
                </a:solidFill>
              </a:rPr>
              <a:t>NmL</a:t>
            </a:r>
            <a:r>
              <a:rPr lang="en-GB" sz="1500" dirty="0">
                <a:solidFill>
                  <a:srgbClr val="5C6670"/>
                </a:solidFill>
              </a:rPr>
              <a:t> min</a:t>
            </a:r>
            <a:r>
              <a:rPr lang="en-GB" sz="1500" baseline="30000" dirty="0">
                <a:solidFill>
                  <a:srgbClr val="5C6670"/>
                </a:solidFill>
              </a:rPr>
              <a:t>–1,</a:t>
            </a:r>
            <a:r>
              <a:rPr lang="en-GB" sz="1500" dirty="0">
                <a:solidFill>
                  <a:srgbClr val="5C6670"/>
                </a:solidFill>
              </a:rPr>
              <a:t> 400 </a:t>
            </a:r>
            <a:r>
              <a:rPr lang="en-GB" sz="1500" dirty="0" err="1">
                <a:solidFill>
                  <a:srgbClr val="5C6670"/>
                </a:solidFill>
              </a:rPr>
              <a:t>kP</a:t>
            </a:r>
            <a:r>
              <a:rPr lang="cs-CZ" sz="1400" b="0" i="0" u="none" strike="noStrike" baseline="0" dirty="0">
                <a:latin typeface="+mj-lt"/>
              </a:rPr>
              <a:t>a</a:t>
            </a:r>
          </a:p>
          <a:p>
            <a:pPr algn="l"/>
            <a:endParaRPr lang="cs-CZ" sz="600" dirty="0">
              <a:latin typeface="+mj-lt"/>
            </a:endParaRPr>
          </a:p>
        </p:txBody>
      </p:sp>
      <p:sp>
        <p:nvSpPr>
          <p:cNvPr id="25" name="TextovéPole 24">
            <a:extLst>
              <a:ext uri="{FF2B5EF4-FFF2-40B4-BE49-F238E27FC236}">
                <a16:creationId xmlns:a16="http://schemas.microsoft.com/office/drawing/2014/main" id="{91F6AE75-EDD1-4C0F-9916-07909A3D57FA}"/>
              </a:ext>
            </a:extLst>
          </p:cNvPr>
          <p:cNvSpPr txBox="1"/>
          <p:nvPr/>
        </p:nvSpPr>
        <p:spPr>
          <a:xfrm>
            <a:off x="2110526" y="6341400"/>
            <a:ext cx="5741208" cy="492443"/>
          </a:xfrm>
          <a:prstGeom prst="rect">
            <a:avLst/>
          </a:prstGeom>
          <a:noFill/>
        </p:spPr>
        <p:txBody>
          <a:bodyPr wrap="square">
            <a:spAutoFit/>
          </a:bodyPr>
          <a:lstStyle/>
          <a:p>
            <a:pPr algn="l"/>
            <a:r>
              <a:rPr lang="cs-CZ" sz="1300" dirty="0">
                <a:solidFill>
                  <a:srgbClr val="5C6670"/>
                </a:solidFill>
                <a:latin typeface="+mj-lt"/>
              </a:rPr>
              <a:t>in </a:t>
            </a:r>
            <a:r>
              <a:rPr lang="cs-CZ" sz="1300" dirty="0" err="1">
                <a:solidFill>
                  <a:srgbClr val="5C6670"/>
                </a:solidFill>
                <a:latin typeface="+mj-lt"/>
              </a:rPr>
              <a:t>collaboration</a:t>
            </a:r>
            <a:r>
              <a:rPr lang="cs-CZ" sz="1300" dirty="0">
                <a:solidFill>
                  <a:srgbClr val="5C6670"/>
                </a:solidFill>
                <a:latin typeface="+mj-lt"/>
              </a:rPr>
              <a:t> </a:t>
            </a:r>
            <a:r>
              <a:rPr lang="cs-CZ" sz="1300" dirty="0" err="1">
                <a:solidFill>
                  <a:srgbClr val="5C6670"/>
                </a:solidFill>
                <a:latin typeface="+mj-lt"/>
              </a:rPr>
              <a:t>with</a:t>
            </a:r>
            <a:r>
              <a:rPr lang="cs-CZ" sz="1300" dirty="0">
                <a:solidFill>
                  <a:srgbClr val="5C6670"/>
                </a:solidFill>
                <a:latin typeface="+mj-lt"/>
              </a:rPr>
              <a:t> UCT Prague </a:t>
            </a:r>
            <a:r>
              <a:rPr lang="cs-CZ" sz="1300" i="1" dirty="0">
                <a:latin typeface="+mj-lt"/>
              </a:rPr>
              <a:t>–</a:t>
            </a:r>
            <a:r>
              <a:rPr lang="cs-CZ" sz="1300" dirty="0">
                <a:solidFill>
                  <a:srgbClr val="5C6670"/>
                </a:solidFill>
                <a:latin typeface="+mj-lt"/>
              </a:rPr>
              <a:t> </a:t>
            </a:r>
            <a:r>
              <a:rPr lang="cs-CZ" sz="1300" dirty="0" err="1">
                <a:solidFill>
                  <a:srgbClr val="5C6670"/>
                </a:solidFill>
                <a:latin typeface="+mj-lt"/>
              </a:rPr>
              <a:t>dept</a:t>
            </a:r>
            <a:r>
              <a:rPr lang="cs-CZ" sz="1300" dirty="0">
                <a:solidFill>
                  <a:srgbClr val="5C6670"/>
                </a:solidFill>
                <a:latin typeface="+mj-lt"/>
              </a:rPr>
              <a:t>. </a:t>
            </a:r>
            <a:r>
              <a:rPr lang="cs-CZ" sz="1300" dirty="0" err="1">
                <a:solidFill>
                  <a:srgbClr val="5C6670"/>
                </a:solidFill>
                <a:latin typeface="+mj-lt"/>
              </a:rPr>
              <a:t>of</a:t>
            </a:r>
            <a:r>
              <a:rPr lang="cs-CZ" sz="1300" dirty="0">
                <a:solidFill>
                  <a:srgbClr val="5C6670"/>
                </a:solidFill>
                <a:latin typeface="+mj-lt"/>
              </a:rPr>
              <a:t> </a:t>
            </a:r>
            <a:r>
              <a:rPr lang="cs-CZ" sz="1300" dirty="0" err="1">
                <a:solidFill>
                  <a:srgbClr val="5C6670"/>
                </a:solidFill>
                <a:latin typeface="+mj-lt"/>
              </a:rPr>
              <a:t>Organic</a:t>
            </a:r>
            <a:r>
              <a:rPr lang="cs-CZ" sz="1300" dirty="0">
                <a:solidFill>
                  <a:srgbClr val="5C6670"/>
                </a:solidFill>
                <a:latin typeface="+mj-lt"/>
              </a:rPr>
              <a:t> Technology</a:t>
            </a:r>
            <a:endParaRPr lang="cs-CZ" sz="1300" b="0" i="0" u="none" strike="noStrike" baseline="0" dirty="0">
              <a:latin typeface="+mj-lt"/>
            </a:endParaRPr>
          </a:p>
          <a:p>
            <a:pPr algn="l"/>
            <a:endParaRPr lang="cs-CZ" sz="1300" dirty="0">
              <a:latin typeface="+mj-lt"/>
            </a:endParaRPr>
          </a:p>
        </p:txBody>
      </p:sp>
    </p:spTree>
    <p:extLst>
      <p:ext uri="{BB962C8B-B14F-4D97-AF65-F5344CB8AC3E}">
        <p14:creationId xmlns:p14="http://schemas.microsoft.com/office/powerpoint/2010/main" val="3269299050"/>
      </p:ext>
    </p:extLst>
  </p:cSld>
  <p:clrMapOvr>
    <a:masterClrMapping/>
  </p:clrMapOvr>
</p:sld>
</file>

<file path=ppt/theme/theme1.xml><?xml version="1.0" encoding="utf-8"?>
<a:theme xmlns:a="http://schemas.openxmlformats.org/drawingml/2006/main" name="Motiv Office">
  <a:themeElements>
    <a:clrScheme name="UNI_2021">
      <a:dk1>
        <a:srgbClr val="5C6670"/>
      </a:dk1>
      <a:lt1>
        <a:sysClr val="window" lastClr="FFFFFF"/>
      </a:lt1>
      <a:dk2>
        <a:srgbClr val="44546A"/>
      </a:dk2>
      <a:lt2>
        <a:srgbClr val="E7E6E6"/>
      </a:lt2>
      <a:accent1>
        <a:srgbClr val="E2231A"/>
      </a:accent1>
      <a:accent2>
        <a:srgbClr val="ED7D31"/>
      </a:accent2>
      <a:accent3>
        <a:srgbClr val="A5A5A5"/>
      </a:accent3>
      <a:accent4>
        <a:srgbClr val="FFC000"/>
      </a:accent4>
      <a:accent5>
        <a:srgbClr val="FFD965"/>
      </a:accent5>
      <a:accent6>
        <a:srgbClr val="70AD47"/>
      </a:accent6>
      <a:hlink>
        <a:srgbClr val="0563C1"/>
      </a:hlink>
      <a:folHlink>
        <a:srgbClr val="954F72"/>
      </a:folHlink>
    </a:clrScheme>
    <a:fontScheme name="Vlastní 8">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_STOP_CAFE_16-9_CZ_arial_v01.pptx" id="{794C3D8D-5A1A-4F7B-9184-D45BDEE23C2F}" vid="{C4F5046A-C08A-4E03-B97A-76C676718342}"/>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8F20F7E1DC6D243A71EFFAE3FD8B874" ma:contentTypeVersion="0" ma:contentTypeDescription="Vytvoří nový dokument" ma:contentTypeScope="" ma:versionID="9219316cf798e03cec6c92c37305c987">
  <xsd:schema xmlns:xsd="http://www.w3.org/2001/XMLSchema" xmlns:xs="http://www.w3.org/2001/XMLSchema" xmlns:p="http://schemas.microsoft.com/office/2006/metadata/properties" targetNamespace="http://schemas.microsoft.com/office/2006/metadata/properties" ma:root="true" ma:fieldsID="e5030a4fb49af6ac1945304746faa32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511A39-DC74-46A9-B28C-296DE126A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4F6D757-DE26-4997-AB96-411540C78A7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925CAD4-FC7D-42F0-A50B-6FDCDB8553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7834</TotalTime>
  <Words>1061</Words>
  <Application>Microsoft Office PowerPoint</Application>
  <PresentationFormat>Širokoúhlá obrazovka</PresentationFormat>
  <Paragraphs>164</Paragraphs>
  <Slides>12</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Open Sans</vt:lpstr>
      <vt:lpstr>Wingdings</vt:lpstr>
      <vt:lpstr>Motiv Office</vt:lpstr>
      <vt:lpstr>Biomass-To-Liquid technologies: status of recent developments &amp; challenges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Vojkůvka</dc:creator>
  <cp:lastModifiedBy>Jiri.Hajek</cp:lastModifiedBy>
  <cp:revision>31</cp:revision>
  <dcterms:created xsi:type="dcterms:W3CDTF">2021-02-12T19:42:45Z</dcterms:created>
  <dcterms:modified xsi:type="dcterms:W3CDTF">2021-10-19T08:53:07Z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0x010100F8F20F7E1DC6D243A71EFFAE3FD8B874</vt:lpwstr>
  </property>
</Properties>
</file>