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media/image9.jpg" ContentType="image/jpg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media/image17.jpg" ContentType="image/jpg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media/image18.jpg" ContentType="image/jpg"/>
  <Override PartName="/ppt/tags/tag7.xml" ContentType="application/vnd.openxmlformats-officedocument.presentationml.tags+xml"/>
  <Override PartName="/ppt/media/image19.jpg" ContentType="image/jpg"/>
  <Override PartName="/ppt/tags/tag8.xml" ContentType="application/vnd.openxmlformats-officedocument.presentationml.tags+xml"/>
  <Override PartName="/ppt/media/image20.jpg" ContentType="image/jpg"/>
  <Override PartName="/ppt/notesSlides/notesSlide5.xml" ContentType="application/vnd.openxmlformats-officedocument.presentationml.notesSlide+xml"/>
  <Override PartName="/ppt/media/image22.jpg" ContentType="image/jpg"/>
  <Override PartName="/ppt/tags/tag9.xml" ContentType="application/vnd.openxmlformats-officedocument.presentationml.tags+xml"/>
  <Override PartName="/ppt/media/image24.jpg" ContentType="image/jpg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media/image27.jpg" ContentType="image/jpg"/>
  <Override PartName="/ppt/tags/tag12.xml" ContentType="application/vnd.openxmlformats-officedocument.presentationml.tags+xml"/>
  <Override PartName="/ppt/media/image28.jpg" ContentType="image/jpg"/>
  <Override PartName="/ppt/media/image29.jpg" ContentType="image/jpg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media/image32.jpg" ContentType="image/jpg"/>
  <Override PartName="/ppt/tags/tag16.xml" ContentType="application/vnd.openxmlformats-officedocument.presentationml.tags+xml"/>
  <Override PartName="/ppt/media/image33.jpg" ContentType="image/jpg"/>
  <Override PartName="/ppt/tags/tag17.xml" ContentType="application/vnd.openxmlformats-officedocument.presentationml.tags+xml"/>
  <Override PartName="/ppt/media/image34.jpg" ContentType="image/jpg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media/image36.jpg" ContentType="image/jpg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media/image39.jpg" ContentType="image/jpg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media/image40.jpg" ContentType="image/jpg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media/image6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33" r:id="rId2"/>
    <p:sldId id="334" r:id="rId3"/>
    <p:sldId id="329" r:id="rId4"/>
    <p:sldId id="325" r:id="rId5"/>
    <p:sldId id="335" r:id="rId6"/>
    <p:sldId id="339" r:id="rId7"/>
    <p:sldId id="340" r:id="rId8"/>
    <p:sldId id="331" r:id="rId9"/>
    <p:sldId id="321" r:id="rId10"/>
    <p:sldId id="332" r:id="rId11"/>
    <p:sldId id="337" r:id="rId12"/>
    <p:sldId id="341" r:id="rId13"/>
    <p:sldId id="342" r:id="rId14"/>
    <p:sldId id="343" r:id="rId15"/>
    <p:sldId id="344" r:id="rId16"/>
    <p:sldId id="345" r:id="rId17"/>
    <p:sldId id="338" r:id="rId18"/>
    <p:sldId id="348" r:id="rId19"/>
    <p:sldId id="349" r:id="rId20"/>
    <p:sldId id="350" r:id="rId21"/>
    <p:sldId id="351" r:id="rId22"/>
    <p:sldId id="352" r:id="rId23"/>
    <p:sldId id="353" r:id="rId24"/>
    <p:sldId id="356" r:id="rId25"/>
    <p:sldId id="364" r:id="rId26"/>
    <p:sldId id="366" r:id="rId27"/>
    <p:sldId id="361" r:id="rId28"/>
  </p:sldIdLst>
  <p:sldSz cx="20104100" cy="11309350"/>
  <p:notesSz cx="20104100" cy="11309350"/>
  <p:custDataLst>
    <p:tags r:id="rId30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Čornanič Aleš (UNP-RPA)" initials="ČA(" lastIdx="14" clrIdx="1">
    <p:extLst>
      <p:ext uri="{19B8F6BF-5375-455C-9EA6-DF929625EA0E}">
        <p15:presenceInfo xmlns:p15="http://schemas.microsoft.com/office/powerpoint/2012/main" userId="S-1-5-21-796845957-1979792683-725345543-81523" providerId="AD"/>
      </p:ext>
    </p:extLst>
  </p:cmAuthor>
  <p:cmAuthor id="2" name="Gajdoš Martin (UNP-RPA)" initials="GM(" lastIdx="13" clrIdx="2">
    <p:extLst>
      <p:ext uri="{19B8F6BF-5375-455C-9EA6-DF929625EA0E}">
        <p15:presenceInfo xmlns:p15="http://schemas.microsoft.com/office/powerpoint/2012/main" userId="S-1-5-21-796845957-1979792683-725345543-60200" providerId="AD"/>
      </p:ext>
    </p:extLst>
  </p:cmAuthor>
  <p:cmAuthor id="3" name="Rada Tomáš (UNP-RPA)" initials="RT(" lastIdx="2" clrIdx="3">
    <p:extLst>
      <p:ext uri="{19B8F6BF-5375-455C-9EA6-DF929625EA0E}">
        <p15:presenceInfo xmlns:p15="http://schemas.microsoft.com/office/powerpoint/2012/main" userId="S-1-5-21-796845957-1979792683-725345543-102849" providerId="AD"/>
      </p:ext>
    </p:extLst>
  </p:cmAuthor>
  <p:cmAuthor id="4" name="Čukatová Radmila (UNP-RPA)" initials="ČR(" lastIdx="3" clrIdx="4">
    <p:extLst>
      <p:ext uri="{19B8F6BF-5375-455C-9EA6-DF929625EA0E}">
        <p15:presenceInfo xmlns:p15="http://schemas.microsoft.com/office/powerpoint/2012/main" userId="S-1-5-21-796845957-1979792683-725345543-1077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E5E"/>
    <a:srgbClr val="ED1C23"/>
    <a:srgbClr val="F5F7F8"/>
    <a:srgbClr val="EC151C"/>
    <a:srgbClr val="E3241B"/>
    <a:srgbClr val="808D9D"/>
    <a:srgbClr val="689425"/>
    <a:srgbClr val="F0F2F3"/>
    <a:srgbClr val="DE271B"/>
    <a:srgbClr val="E32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29" autoAdjust="0"/>
    <p:restoredTop sz="96395" autoAdjust="0"/>
  </p:normalViewPr>
  <p:slideViewPr>
    <p:cSldViewPr>
      <p:cViewPr varScale="1">
        <p:scale>
          <a:sx n="79" d="100"/>
          <a:sy n="79" d="100"/>
        </p:scale>
        <p:origin x="355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ABA84-760D-4A8B-B204-4F249278F5B3}" type="datetimeFigureOut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4E897-6A8E-454C-B6D7-FFE768BA4D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850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89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141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50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5185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858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1289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07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979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1832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238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E897-6A8E-454C-B6D7-FFE768BA4D7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339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r>
              <a:rPr dirty="0"/>
              <a:t>ORLEN</a:t>
            </a:r>
            <a:r>
              <a:rPr spc="-50" dirty="0"/>
              <a:t> </a:t>
            </a:r>
            <a:r>
              <a:rPr dirty="0"/>
              <a:t>Unipetrol</a:t>
            </a:r>
            <a:r>
              <a:rPr spc="-50" dirty="0"/>
              <a:t> </a:t>
            </a:r>
            <a:r>
              <a:rPr dirty="0"/>
              <a:t>2030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fld id="{7CA66EDA-C6C9-4C63-8674-3C8EAF2FB29B}" type="datetime1">
              <a:rPr lang="cs-CZ" smtClean="0"/>
              <a:t>18.10.2021</a:t>
            </a:fld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75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Futura PT Heavy"/>
                <a:cs typeface="Futura PT 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r>
              <a:rPr dirty="0"/>
              <a:t>ORLEN</a:t>
            </a:r>
            <a:r>
              <a:rPr spc="-50" dirty="0"/>
              <a:t> </a:t>
            </a:r>
            <a:r>
              <a:rPr dirty="0"/>
              <a:t>Unipetrol</a:t>
            </a:r>
            <a:r>
              <a:rPr spc="-50" dirty="0"/>
              <a:t> </a:t>
            </a:r>
            <a:r>
              <a:rPr dirty="0"/>
              <a:t>2030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fld id="{7427760A-9228-4F81-8326-C1948EF5E8C5}" type="datetime1">
              <a:rPr lang="cs-CZ" smtClean="0"/>
              <a:t>18.10.2021</a:t>
            </a:fld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75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Futura PT Heavy"/>
                <a:cs typeface="Futura PT 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r>
              <a:rPr dirty="0"/>
              <a:t>ORLEN</a:t>
            </a:r>
            <a:r>
              <a:rPr spc="-50" dirty="0"/>
              <a:t> </a:t>
            </a:r>
            <a:r>
              <a:rPr dirty="0"/>
              <a:t>Unipetrol</a:t>
            </a:r>
            <a:r>
              <a:rPr spc="-50" dirty="0"/>
              <a:t> </a:t>
            </a:r>
            <a:r>
              <a:rPr dirty="0"/>
              <a:t>2030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fld id="{91434054-D235-4933-9294-DBD038AE5BF4}" type="datetime1">
              <a:rPr lang="cs-CZ" smtClean="0"/>
              <a:t>18.10.2021</a:t>
            </a:fld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75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Futura PT Heavy"/>
                <a:cs typeface="Futura PT 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r>
              <a:rPr dirty="0"/>
              <a:t>ORLEN</a:t>
            </a:r>
            <a:r>
              <a:rPr spc="-50" dirty="0"/>
              <a:t> </a:t>
            </a:r>
            <a:r>
              <a:rPr dirty="0"/>
              <a:t>Unipetrol</a:t>
            </a:r>
            <a:r>
              <a:rPr spc="-50" dirty="0"/>
              <a:t> </a:t>
            </a:r>
            <a:r>
              <a:rPr dirty="0"/>
              <a:t>2030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fld id="{4AC776A0-88AB-49C7-81BF-8CABCC937F92}" type="datetime1">
              <a:rPr lang="cs-CZ" smtClean="0"/>
              <a:t>18.10.2021</a:t>
            </a:fld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75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r>
              <a:rPr dirty="0"/>
              <a:t>ORLEN</a:t>
            </a:r>
            <a:r>
              <a:rPr spc="-50" dirty="0"/>
              <a:t> </a:t>
            </a:r>
            <a:r>
              <a:rPr dirty="0"/>
              <a:t>Unipetrol</a:t>
            </a:r>
            <a:r>
              <a:rPr spc="-50" dirty="0"/>
              <a:t> </a:t>
            </a:r>
            <a:r>
              <a:rPr dirty="0"/>
              <a:t>2030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fld id="{97F4C045-1B40-44CD-A5EF-046AB244579F}" type="datetime1">
              <a:rPr lang="cs-CZ" smtClean="0"/>
              <a:t>18.10.2021</a:t>
            </a:fld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75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76077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think-cell Slide" r:id="rId9" imgW="408" imgH="408" progId="TCLayout.ActiveDocument.1">
                  <p:embed/>
                </p:oleObj>
              </mc:Choice>
              <mc:Fallback>
                <p:oleObj name="think-cell Slide" r:id="rId9" imgW="408" imgH="4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80242" y="6153290"/>
            <a:ext cx="6543614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tx1"/>
                </a:solidFill>
                <a:latin typeface="Futura PT Heavy"/>
                <a:cs typeface="Futura PT 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35171" y="3307403"/>
            <a:ext cx="12241530" cy="6092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364075" y="10705259"/>
            <a:ext cx="2168525" cy="259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r>
              <a:rPr dirty="0"/>
              <a:t>ORLEN</a:t>
            </a:r>
            <a:r>
              <a:rPr spc="-50" dirty="0"/>
              <a:t> </a:t>
            </a:r>
            <a:r>
              <a:rPr dirty="0"/>
              <a:t>Unipetrol</a:t>
            </a:r>
            <a:r>
              <a:rPr spc="-50" dirty="0"/>
              <a:t> </a:t>
            </a:r>
            <a:r>
              <a:rPr dirty="0"/>
              <a:t>2030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916246" y="10708313"/>
            <a:ext cx="3821430" cy="259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5"/>
              </a:lnSpc>
            </a:pPr>
            <a:fld id="{93C43863-7061-48A9-9C9E-CC8AF597D18D}" type="datetime1">
              <a:rPr lang="cs-CZ" smtClean="0"/>
              <a:t>18.10.2021</a:t>
            </a:fld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11895" y="10663288"/>
            <a:ext cx="380365" cy="318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75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jpg"/><Relationship Id="rId5" Type="http://schemas.openxmlformats.org/officeDocument/2006/relationships/image" Target="../media/image8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jp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jpg"/><Relationship Id="rId5" Type="http://schemas.openxmlformats.org/officeDocument/2006/relationships/image" Target="../media/image25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1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jp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3.jp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4.jpg"/><Relationship Id="rId5" Type="http://schemas.openxmlformats.org/officeDocument/2006/relationships/image" Target="../media/image16.e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4.jpg"/><Relationship Id="rId5" Type="http://schemas.openxmlformats.org/officeDocument/2006/relationships/image" Target="../media/image25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9.jp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tags" Target="../tags/tag22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7.png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8.emf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2.bin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7.png"/><Relationship Id="rId4" Type="http://schemas.openxmlformats.org/officeDocument/2006/relationships/image" Target="../media/image65.pn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2.png"/><Relationship Id="rId9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jp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jp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jpg"/><Relationship Id="rId5" Type="http://schemas.openxmlformats.org/officeDocument/2006/relationships/image" Target="../media/image8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2279650" y="2759075"/>
            <a:ext cx="1363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dirty="0" smtClean="0">
                <a:solidFill>
                  <a:schemeClr val="bg1"/>
                </a:solidFill>
                <a:latin typeface="Futura PT Bold" panose="020B0902020204020203" pitchFamily="34" charset="-18"/>
              </a:rPr>
              <a:t>ORLEN UNIPETROL 2030</a:t>
            </a:r>
            <a:endParaRPr lang="pl-PL" sz="8000" dirty="0">
              <a:solidFill>
                <a:schemeClr val="bg1"/>
              </a:solidFill>
              <a:latin typeface="Futura PT Bold" panose="020B0902020204020203" pitchFamily="34" charset="-1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279650" y="4587875"/>
            <a:ext cx="1363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latin typeface="Futura PT Heavy" panose="020B0802020204020303" pitchFamily="34" charset="-18"/>
              </a:rPr>
              <a:t>POHÁNÍME </a:t>
            </a:r>
            <a:r>
              <a:rPr lang="pl-PL" sz="5400" dirty="0" smtClean="0">
                <a:solidFill>
                  <a:schemeClr val="bg1"/>
                </a:solidFill>
                <a:latin typeface="Futura PT Heavy" panose="020B0802020204020303" pitchFamily="34" charset="-18"/>
              </a:rPr>
              <a:t>BUDOUCNOST</a:t>
            </a:r>
            <a:r>
              <a:rPr lang="en-US" sz="5400" dirty="0" smtClean="0">
                <a:solidFill>
                  <a:schemeClr val="bg1"/>
                </a:solidFill>
                <a:latin typeface="Futura PT Heavy" panose="020B0802020204020303" pitchFamily="34" charset="-18"/>
              </a:rPr>
              <a:t>.</a:t>
            </a:r>
            <a:endParaRPr lang="pl-PL" sz="5400" dirty="0" smtClean="0">
              <a:solidFill>
                <a:schemeClr val="bg1"/>
              </a:solidFill>
              <a:latin typeface="Futura PT Heavy" panose="020B0802020204020303" pitchFamily="34" charset="-18"/>
            </a:endParaRPr>
          </a:p>
          <a:p>
            <a:r>
              <a:rPr lang="pl-PL" sz="5400" dirty="0" smtClean="0">
                <a:solidFill>
                  <a:schemeClr val="bg1"/>
                </a:solidFill>
                <a:latin typeface="Futura PT Heavy" panose="020B0802020204020303" pitchFamily="34" charset="-18"/>
              </a:rPr>
              <a:t>UDRŽITELNĚ</a:t>
            </a:r>
            <a:r>
              <a:rPr lang="en-US" sz="5400" dirty="0" smtClean="0">
                <a:solidFill>
                  <a:schemeClr val="bg1"/>
                </a:solidFill>
                <a:latin typeface="Futura PT Heavy" panose="020B0802020204020303" pitchFamily="34" charset="-18"/>
              </a:rPr>
              <a:t>.</a:t>
            </a:r>
            <a:endParaRPr lang="pl-PL" sz="5400" dirty="0">
              <a:solidFill>
                <a:schemeClr val="bg1"/>
              </a:solidFill>
              <a:latin typeface="Futura PT Heavy" panose="020B0802020204020303" pitchFamily="34" charset="-18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355850" y="6656923"/>
            <a:ext cx="10014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Realizace strategie skupiny </a:t>
            </a:r>
            <a:r>
              <a:rPr lang="pl-P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ORLEN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Unipetrol</a:t>
            </a:r>
            <a:r>
              <a:rPr lang="pl-P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roku </a:t>
            </a:r>
            <a:r>
              <a:rPr lang="pl-P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 2050 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05383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bg 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0104100" cy="1026146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1821" y="792469"/>
            <a:ext cx="15783429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lang="pl-PL" sz="3300" spc="-100" dirty="0">
                <a:solidFill>
                  <a:schemeClr val="bg1"/>
                </a:solidFill>
                <a:latin typeface="Futura PT Demi"/>
                <a:cs typeface="Futura PT Demi"/>
              </a:rPr>
              <a:t>Petrochemie, výroba biopaliv a zpracování alternativních </a:t>
            </a:r>
            <a:r>
              <a:rPr lang="pl-PL" sz="3300" spc="-100" dirty="0" smtClean="0">
                <a:solidFill>
                  <a:schemeClr val="bg1"/>
                </a:solidFill>
                <a:latin typeface="Futura PT Demi"/>
                <a:cs typeface="Futura PT Demi"/>
              </a:rPr>
              <a:t>surovin </a:t>
            </a:r>
            <a:r>
              <a:rPr lang="pl-PL" sz="3300" spc="-100" dirty="0" err="1" smtClean="0">
                <a:solidFill>
                  <a:schemeClr val="bg1"/>
                </a:solidFill>
                <a:latin typeface="Futura PT Demi"/>
                <a:cs typeface="Futura PT Demi"/>
              </a:rPr>
              <a:t>budou</a:t>
            </a:r>
            <a:r>
              <a:rPr lang="pl-PL" sz="3300" spc="-100" dirty="0" smtClean="0">
                <a:solidFill>
                  <a:schemeClr val="bg1"/>
                </a:solidFill>
                <a:latin typeface="Futura PT Demi"/>
                <a:cs typeface="Futura PT Demi"/>
              </a:rPr>
              <a:t> </a:t>
            </a:r>
            <a:br>
              <a:rPr lang="pl-PL" sz="3300" spc="-100" dirty="0" smtClean="0">
                <a:solidFill>
                  <a:schemeClr val="bg1"/>
                </a:solidFill>
                <a:latin typeface="Futura PT Demi"/>
                <a:cs typeface="Futura PT Demi"/>
              </a:rPr>
            </a:br>
            <a:r>
              <a:rPr lang="pl-PL" sz="3300" spc="-100" dirty="0" smtClean="0">
                <a:solidFill>
                  <a:schemeClr val="bg1"/>
                </a:solidFill>
                <a:latin typeface="Futura PT Demi"/>
                <a:cs typeface="Futura PT Demi"/>
              </a:rPr>
              <a:t>v </a:t>
            </a:r>
            <a:r>
              <a:rPr lang="pl-PL" sz="3300" spc="-100" dirty="0">
                <a:solidFill>
                  <a:schemeClr val="bg1"/>
                </a:solidFill>
                <a:latin typeface="Futura PT Demi"/>
                <a:cs typeface="Futura PT Demi"/>
              </a:rPr>
              <a:t>nadcházejících desetiletích klíčovými aspekty k úspěšné průmyslové transformaci</a:t>
            </a:r>
            <a:endParaRPr sz="3300" dirty="0">
              <a:solidFill>
                <a:schemeClr val="bg1"/>
              </a:solidFill>
              <a:latin typeface="Futura PT Demi"/>
              <a:cs typeface="Futura PT Demi"/>
            </a:endParaRPr>
          </a:p>
        </p:txBody>
      </p:sp>
      <p:sp>
        <p:nvSpPr>
          <p:cNvPr id="51" name="object 22"/>
          <p:cNvSpPr txBox="1"/>
          <p:nvPr/>
        </p:nvSpPr>
        <p:spPr>
          <a:xfrm>
            <a:off x="14528595" y="2923349"/>
            <a:ext cx="4591255" cy="6392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t-BR" sz="1300" b="1" spc="25" dirty="0">
                <a:solidFill>
                  <a:schemeClr val="bg1"/>
                </a:solidFill>
                <a:latin typeface="Arial"/>
                <a:cs typeface="Arial"/>
              </a:rPr>
              <a:t>Výzkum</a:t>
            </a:r>
            <a:r>
              <a:rPr lang="cs-CZ" sz="1300" b="1" spc="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300" b="1" spc="25" dirty="0">
                <a:solidFill>
                  <a:schemeClr val="bg1"/>
                </a:solidFill>
                <a:latin typeface="Arial"/>
                <a:cs typeface="Arial"/>
              </a:rPr>
              <a:t>&amp;</a:t>
            </a:r>
            <a:r>
              <a:rPr lang="pt-BR" sz="1300" b="1" spc="25" dirty="0">
                <a:solidFill>
                  <a:schemeClr val="bg1"/>
                </a:solidFill>
                <a:latin typeface="Arial"/>
                <a:cs typeface="Arial"/>
              </a:rPr>
              <a:t> vývoj a digitální </a:t>
            </a:r>
            <a:r>
              <a:rPr lang="pt-BR" sz="1300" b="1" spc="25" dirty="0" smtClean="0">
                <a:solidFill>
                  <a:schemeClr val="bg1"/>
                </a:solidFill>
                <a:latin typeface="Arial"/>
                <a:cs typeface="Arial"/>
              </a:rPr>
              <a:t>transformace</a:t>
            </a:r>
            <a:endParaRPr lang="pl-PL" sz="1300" b="1" spc="25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spc="15" dirty="0" smtClean="0">
                <a:solidFill>
                  <a:schemeClr val="bg1"/>
                </a:solidFill>
                <a:latin typeface="Arial"/>
                <a:cs typeface="Arial"/>
              </a:rPr>
              <a:t>Investice</a:t>
            </a: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300" spc="15" dirty="0" smtClean="0">
                <a:solidFill>
                  <a:schemeClr val="bg1"/>
                </a:solidFill>
                <a:latin typeface="Arial"/>
                <a:cs typeface="Arial"/>
              </a:rPr>
              <a:t>do </a:t>
            </a: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výzkumu </a:t>
            </a:r>
            <a:r>
              <a:rPr lang="en-US" sz="1300" spc="15" dirty="0">
                <a:solidFill>
                  <a:schemeClr val="bg1"/>
                </a:solidFill>
                <a:latin typeface="Arial"/>
                <a:cs typeface="Arial"/>
              </a:rPr>
              <a:t>&amp;</a:t>
            </a: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 vývoje, </a:t>
            </a:r>
            <a:r>
              <a:rPr lang="cs-CZ" sz="1300" spc="15" dirty="0" smtClean="0">
                <a:solidFill>
                  <a:schemeClr val="bg1"/>
                </a:solidFill>
                <a:latin typeface="Arial"/>
                <a:cs typeface="Arial"/>
              </a:rPr>
              <a:t>inovací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spc="15" dirty="0" smtClean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digitálních řešení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0156" y="2294145"/>
            <a:ext cx="1110074" cy="31406"/>
          </a:xfrm>
          <a:prstGeom prst="rect">
            <a:avLst/>
          </a:prstGeom>
        </p:spPr>
      </p:pic>
      <p:pic>
        <p:nvPicPr>
          <p:cNvPr id="39" name="object 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0156" y="2294145"/>
            <a:ext cx="1110074" cy="31406"/>
          </a:xfrm>
          <a:prstGeom prst="rect">
            <a:avLst/>
          </a:prstGeom>
        </p:spPr>
      </p:pic>
      <p:sp>
        <p:nvSpPr>
          <p:cNvPr id="40" name="object 11"/>
          <p:cNvSpPr txBox="1"/>
          <p:nvPr/>
        </p:nvSpPr>
        <p:spPr>
          <a:xfrm>
            <a:off x="2801014" y="3835591"/>
            <a:ext cx="2202709" cy="7344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lang="cs-CZ" sz="2400" b="1" spc="15" dirty="0">
                <a:solidFill>
                  <a:schemeClr val="bg1"/>
                </a:solidFill>
                <a:latin typeface="Arial"/>
                <a:cs typeface="Arial"/>
              </a:rPr>
              <a:t>Maximalizace výkonu</a:t>
            </a:r>
            <a:endParaRPr lang="cs-CZ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" name="object 12"/>
          <p:cNvSpPr txBox="1"/>
          <p:nvPr/>
        </p:nvSpPr>
        <p:spPr>
          <a:xfrm>
            <a:off x="2801014" y="7649681"/>
            <a:ext cx="2404216" cy="7576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lang="cs-CZ" sz="2400" b="1" spc="15" dirty="0">
                <a:solidFill>
                  <a:schemeClr val="bg1"/>
                </a:solidFill>
                <a:latin typeface="Arial"/>
                <a:cs typeface="Arial"/>
              </a:rPr>
              <a:t>Strategický rozvoj</a:t>
            </a:r>
            <a:endParaRPr lang="cs-CZ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2" name="object 13"/>
          <p:cNvSpPr txBox="1"/>
          <p:nvPr/>
        </p:nvSpPr>
        <p:spPr>
          <a:xfrm>
            <a:off x="7856446" y="2923349"/>
            <a:ext cx="4434840" cy="621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b="1" spc="15" dirty="0">
                <a:solidFill>
                  <a:schemeClr val="bg1"/>
                </a:solidFill>
                <a:latin typeface="Arial"/>
                <a:cs typeface="Arial"/>
              </a:rPr>
              <a:t>Rafinérie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19050">
              <a:lnSpc>
                <a:spcPct val="102400"/>
              </a:lnSpc>
            </a:pP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Zlepšení </a:t>
            </a:r>
            <a:r>
              <a:rPr lang="cs-CZ" sz="1300" spc="15" dirty="0" smtClean="0">
                <a:solidFill>
                  <a:schemeClr val="bg1"/>
                </a:solidFill>
                <a:latin typeface="Arial"/>
                <a:cs typeface="Arial"/>
              </a:rPr>
              <a:t>efektivity rafinérských </a:t>
            </a: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aktiv a optimalizace velkoobchodní politiky podle budoucího vývoje </a:t>
            </a:r>
            <a:r>
              <a:rPr lang="cs-CZ" sz="1300" spc="15" dirty="0" smtClean="0">
                <a:solidFill>
                  <a:schemeClr val="bg1"/>
                </a:solidFill>
                <a:latin typeface="Arial"/>
                <a:cs typeface="Arial"/>
              </a:rPr>
              <a:t>trhu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3" name="object 14"/>
          <p:cNvSpPr txBox="1"/>
          <p:nvPr/>
        </p:nvSpPr>
        <p:spPr>
          <a:xfrm>
            <a:off x="7856446" y="3793316"/>
            <a:ext cx="4100604" cy="621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lang="cs-CZ" sz="1300" b="1" spc="15" dirty="0">
                <a:solidFill>
                  <a:schemeClr val="bg1"/>
                </a:solidFill>
                <a:latin typeface="Arial"/>
                <a:cs typeface="Arial"/>
              </a:rPr>
              <a:t>Maloobchod s palivy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2400"/>
              </a:lnSpc>
            </a:pPr>
            <a:r>
              <a:rPr lang="cs-CZ" sz="1300" dirty="0">
                <a:solidFill>
                  <a:schemeClr val="bg1"/>
                </a:solidFill>
                <a:latin typeface="Arial"/>
                <a:cs typeface="Arial"/>
              </a:rPr>
              <a:t>Rozšíření maloobchodní sítě na tuzemských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z="1300" dirty="0">
                <a:solidFill>
                  <a:schemeClr val="bg1"/>
                </a:solidFill>
                <a:latin typeface="Arial"/>
                <a:cs typeface="Arial"/>
              </a:rPr>
              <a:t>i zahraničních trzích, zdůraznění kvality a větší nabídka</a:t>
            </a:r>
          </a:p>
        </p:txBody>
      </p:sp>
      <p:sp>
        <p:nvSpPr>
          <p:cNvPr id="44" name="object 15"/>
          <p:cNvSpPr txBox="1"/>
          <p:nvPr/>
        </p:nvSpPr>
        <p:spPr>
          <a:xfrm>
            <a:off x="7856446" y="4664075"/>
            <a:ext cx="5853204" cy="626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1300" b="1" spc="5" dirty="0" err="1">
                <a:solidFill>
                  <a:schemeClr val="bg1"/>
                </a:solidFill>
                <a:latin typeface="Arial"/>
                <a:cs typeface="Arial"/>
              </a:rPr>
              <a:t>Synergický</a:t>
            </a:r>
            <a:r>
              <a:rPr lang="pl-PL" sz="13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1300" b="1" spc="5" dirty="0" err="1">
                <a:solidFill>
                  <a:schemeClr val="bg1"/>
                </a:solidFill>
                <a:latin typeface="Arial"/>
                <a:cs typeface="Arial"/>
              </a:rPr>
              <a:t>potenciál</a:t>
            </a:r>
            <a:r>
              <a:rPr lang="pl-PL" sz="1300" b="1" spc="5" dirty="0">
                <a:solidFill>
                  <a:schemeClr val="bg1"/>
                </a:solidFill>
                <a:latin typeface="Arial"/>
                <a:cs typeface="Arial"/>
              </a:rPr>
              <a:t> skupiny ORLEN </a:t>
            </a:r>
            <a:endParaRPr lang="pl-PL" sz="1300" b="1" spc="5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1300" dirty="0" smtClean="0">
                <a:solidFill>
                  <a:schemeClr val="bg1"/>
                </a:solidFill>
                <a:latin typeface="Arial"/>
                <a:cs typeface="Arial"/>
              </a:rPr>
              <a:t>Úspěšná realizace programu, která </a:t>
            </a:r>
            <a:r>
              <a:rPr lang="pl-PL" sz="1300" dirty="0">
                <a:solidFill>
                  <a:schemeClr val="bg1"/>
                </a:solidFill>
                <a:latin typeface="Arial"/>
                <a:cs typeface="Arial"/>
              </a:rPr>
              <a:t>se snaží zachytit plnou </a:t>
            </a:r>
            <a:r>
              <a:rPr lang="pl-PL" sz="1300" dirty="0" smtClean="0">
                <a:solidFill>
                  <a:schemeClr val="bg1"/>
                </a:solidFill>
                <a:latin typeface="Arial"/>
                <a:cs typeface="Arial"/>
              </a:rPr>
              <a:t>hodnotu</a:t>
            </a:r>
            <a:br>
              <a:rPr lang="pl-PL" sz="13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l-PL" sz="1300" dirty="0" smtClean="0">
                <a:solidFill>
                  <a:schemeClr val="bg1"/>
                </a:solidFill>
                <a:latin typeface="Arial"/>
                <a:cs typeface="Arial"/>
              </a:rPr>
              <a:t>vyplývající </a:t>
            </a:r>
            <a:r>
              <a:rPr lang="pl-PL" sz="1300" dirty="0">
                <a:solidFill>
                  <a:schemeClr val="bg1"/>
                </a:solidFill>
                <a:latin typeface="Arial"/>
                <a:cs typeface="Arial"/>
              </a:rPr>
              <a:t>z </a:t>
            </a:r>
            <a:r>
              <a:rPr lang="pl-PL" sz="1300" dirty="0" smtClean="0">
                <a:solidFill>
                  <a:schemeClr val="bg1"/>
                </a:solidFill>
                <a:latin typeface="Arial"/>
                <a:cs typeface="Arial"/>
              </a:rPr>
              <a:t>integrace </a:t>
            </a:r>
            <a:r>
              <a:rPr lang="pl-PL" sz="1300" dirty="0">
                <a:solidFill>
                  <a:schemeClr val="bg1"/>
                </a:solidFill>
                <a:latin typeface="Arial"/>
                <a:cs typeface="Arial"/>
              </a:rPr>
              <a:t>skupiny ORLEN Unipetrol do skupiny </a:t>
            </a:r>
            <a:r>
              <a:rPr lang="pl-PL" sz="1300" dirty="0" smtClean="0">
                <a:solidFill>
                  <a:schemeClr val="bg1"/>
                </a:solidFill>
                <a:latin typeface="Arial"/>
                <a:cs typeface="Arial"/>
              </a:rPr>
              <a:t>ORLEN</a:t>
            </a:r>
            <a:endParaRPr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" name="object 16"/>
          <p:cNvSpPr txBox="1"/>
          <p:nvPr/>
        </p:nvSpPr>
        <p:spPr>
          <a:xfrm>
            <a:off x="14528595" y="9011084"/>
            <a:ext cx="3736976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b="1" spc="15" dirty="0">
                <a:solidFill>
                  <a:schemeClr val="bg1"/>
                </a:solidFill>
                <a:latin typeface="Arial"/>
                <a:cs typeface="Arial"/>
              </a:rPr>
              <a:t>Energie / plyn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pl-PL" sz="1300" spc="15" dirty="0" err="1">
                <a:solidFill>
                  <a:schemeClr val="bg1"/>
                </a:solidFill>
                <a:latin typeface="Arial"/>
                <a:cs typeface="Arial"/>
              </a:rPr>
              <a:t>Výroba</a:t>
            </a:r>
            <a:r>
              <a:rPr lang="pl-PL" sz="13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1300" spc="15" dirty="0" err="1">
                <a:solidFill>
                  <a:schemeClr val="bg1"/>
                </a:solidFill>
                <a:latin typeface="Arial"/>
                <a:cs typeface="Arial"/>
              </a:rPr>
              <a:t>elektřiny</a:t>
            </a:r>
            <a:r>
              <a:rPr lang="pl-PL" sz="1300" spc="15" dirty="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pl-PL" sz="1300" spc="15" dirty="0" err="1">
                <a:solidFill>
                  <a:schemeClr val="bg1"/>
                </a:solidFill>
                <a:latin typeface="Arial"/>
                <a:cs typeface="Arial"/>
              </a:rPr>
              <a:t>plynu</a:t>
            </a:r>
            <a:r>
              <a:rPr lang="pl-PL" sz="1300" spc="15" dirty="0">
                <a:solidFill>
                  <a:schemeClr val="bg1"/>
                </a:solidFill>
                <a:latin typeface="Arial"/>
                <a:cs typeface="Arial"/>
              </a:rPr>
              <a:t> z </a:t>
            </a:r>
            <a:r>
              <a:rPr lang="pl-PL" sz="1300" spc="15" dirty="0" err="1">
                <a:solidFill>
                  <a:schemeClr val="bg1"/>
                </a:solidFill>
                <a:latin typeface="Arial"/>
                <a:cs typeface="Arial"/>
              </a:rPr>
              <a:t>obnovitelných</a:t>
            </a:r>
            <a:r>
              <a:rPr lang="pl-PL" sz="13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1300" spc="15" dirty="0" err="1">
                <a:solidFill>
                  <a:schemeClr val="bg1"/>
                </a:solidFill>
                <a:latin typeface="Arial"/>
                <a:cs typeface="Arial"/>
              </a:rPr>
              <a:t>zdrojů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6" name="object 17"/>
          <p:cNvSpPr txBox="1"/>
          <p:nvPr/>
        </p:nvSpPr>
        <p:spPr>
          <a:xfrm>
            <a:off x="14528595" y="7199792"/>
            <a:ext cx="3736975" cy="621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b="1" spc="15" dirty="0">
                <a:solidFill>
                  <a:schemeClr val="bg1"/>
                </a:solidFill>
                <a:latin typeface="Arial"/>
                <a:cs typeface="Arial"/>
              </a:rPr>
              <a:t>Biopaliva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2400"/>
              </a:lnSpc>
            </a:pPr>
            <a:r>
              <a:rPr lang="cs-CZ" sz="1300" spc="20" dirty="0">
                <a:solidFill>
                  <a:schemeClr val="bg1"/>
                </a:solidFill>
                <a:latin typeface="Arial"/>
                <a:cs typeface="Arial"/>
              </a:rPr>
              <a:t>Pozice lídra ve výrobě biopaliv druhé</a:t>
            </a:r>
            <a:br>
              <a:rPr lang="cs-CZ" sz="1300" spc="2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z="1300" spc="20" dirty="0">
                <a:solidFill>
                  <a:schemeClr val="bg1"/>
                </a:solidFill>
                <a:latin typeface="Arial"/>
                <a:cs typeface="Arial"/>
              </a:rPr>
              <a:t>generace v České republice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7" name="object 18"/>
          <p:cNvSpPr txBox="1"/>
          <p:nvPr/>
        </p:nvSpPr>
        <p:spPr>
          <a:xfrm>
            <a:off x="7856446" y="7206012"/>
            <a:ext cx="3773804" cy="621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b="1" spc="15" dirty="0">
                <a:solidFill>
                  <a:schemeClr val="bg1"/>
                </a:solidFill>
                <a:latin typeface="Arial"/>
                <a:cs typeface="Arial"/>
              </a:rPr>
              <a:t>Recyklace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2400"/>
              </a:lnSpc>
            </a:pP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Rozvoj technologií a budování kapacit v oblasti recyklace (mechanické a chemické)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8" name="object 19"/>
          <p:cNvSpPr txBox="1"/>
          <p:nvPr/>
        </p:nvSpPr>
        <p:spPr>
          <a:xfrm>
            <a:off x="14528595" y="8051779"/>
            <a:ext cx="3533775" cy="621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b="1" spc="15" dirty="0">
                <a:solidFill>
                  <a:schemeClr val="bg1"/>
                </a:solidFill>
                <a:latin typeface="Arial"/>
                <a:cs typeface="Arial"/>
              </a:rPr>
              <a:t>Nepalivový maloobchod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2400"/>
              </a:lnSpc>
            </a:pP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Spuštění nových prodejních kanálů a jejich integrace pod jednu digitální platformu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9" name="object 20"/>
          <p:cNvSpPr txBox="1"/>
          <p:nvPr/>
        </p:nvSpPr>
        <p:spPr>
          <a:xfrm>
            <a:off x="7856446" y="8169501"/>
            <a:ext cx="3338604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b="1" spc="20" dirty="0">
                <a:solidFill>
                  <a:schemeClr val="bg1"/>
                </a:solidFill>
                <a:latin typeface="Arial"/>
                <a:cs typeface="Arial"/>
              </a:rPr>
              <a:t>Nová mobilita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Budování pozice v nové mobilitě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0" name="object 21"/>
          <p:cNvSpPr txBox="1"/>
          <p:nvPr/>
        </p:nvSpPr>
        <p:spPr>
          <a:xfrm>
            <a:off x="7856446" y="8932602"/>
            <a:ext cx="3542665" cy="621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b="1" spc="20" dirty="0">
                <a:solidFill>
                  <a:schemeClr val="bg1"/>
                </a:solidFill>
                <a:latin typeface="Arial"/>
                <a:cs typeface="Arial"/>
              </a:rPr>
              <a:t>Vodíkové technologie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2400"/>
              </a:lnSpc>
            </a:pP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Budování pozice ve využití </a:t>
            </a:r>
            <a:r>
              <a:rPr lang="cs-CZ" sz="1300" spc="15" dirty="0" smtClean="0">
                <a:solidFill>
                  <a:schemeClr val="bg1"/>
                </a:solidFill>
                <a:latin typeface="Arial"/>
                <a:cs typeface="Arial"/>
              </a:rPr>
              <a:t>vodíku</a:t>
            </a:r>
          </a:p>
          <a:p>
            <a:pPr marL="12700" marR="5080">
              <a:lnSpc>
                <a:spcPct val="102400"/>
              </a:lnSpc>
            </a:pPr>
            <a:r>
              <a:rPr lang="cs-CZ" sz="1300" spc="15" dirty="0" smtClean="0">
                <a:solidFill>
                  <a:schemeClr val="bg1"/>
                </a:solidFill>
                <a:latin typeface="Arial"/>
                <a:cs typeface="Arial"/>
              </a:rPr>
              <a:t>v dopravě a </a:t>
            </a: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produkci energie</a:t>
            </a:r>
          </a:p>
        </p:txBody>
      </p:sp>
      <p:sp>
        <p:nvSpPr>
          <p:cNvPr id="52" name="object 23"/>
          <p:cNvSpPr txBox="1"/>
          <p:nvPr/>
        </p:nvSpPr>
        <p:spPr>
          <a:xfrm>
            <a:off x="14528595" y="3803832"/>
            <a:ext cx="4362655" cy="61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b="1" spc="15" dirty="0">
                <a:solidFill>
                  <a:schemeClr val="bg1"/>
                </a:solidFill>
                <a:latin typeface="Arial"/>
                <a:cs typeface="Arial"/>
              </a:rPr>
              <a:t>Zdroj energie ze zemního plynu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Nahrazení stávajících uhelných zdrojů 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nejmodernější výrobou energie ze zemního plynu</a:t>
            </a:r>
          </a:p>
        </p:txBody>
      </p:sp>
      <p:sp>
        <p:nvSpPr>
          <p:cNvPr id="53" name="object 24"/>
          <p:cNvSpPr txBox="1"/>
          <p:nvPr/>
        </p:nvSpPr>
        <p:spPr>
          <a:xfrm>
            <a:off x="7856446" y="6342716"/>
            <a:ext cx="3726815" cy="621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b="1" spc="15" dirty="0">
                <a:solidFill>
                  <a:schemeClr val="bg1"/>
                </a:solidFill>
                <a:latin typeface="Arial"/>
                <a:cs typeface="Arial"/>
              </a:rPr>
              <a:t>Petrochemie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2400"/>
              </a:lnSpc>
            </a:pP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Další rozvoj petrochemických </a:t>
            </a:r>
            <a:r>
              <a:rPr lang="cs-CZ" sz="1300" spc="15" dirty="0" smtClean="0">
                <a:solidFill>
                  <a:schemeClr val="bg1"/>
                </a:solidFill>
                <a:latin typeface="Arial"/>
                <a:cs typeface="Arial"/>
              </a:rPr>
              <a:t>aktiv</a:t>
            </a:r>
          </a:p>
          <a:p>
            <a:pPr marL="12700" marR="5080">
              <a:lnSpc>
                <a:spcPct val="102400"/>
              </a:lnSpc>
            </a:pPr>
            <a:r>
              <a:rPr lang="cs-CZ" sz="1300" spc="15" dirty="0" smtClean="0">
                <a:solidFill>
                  <a:schemeClr val="bg1"/>
                </a:solidFill>
                <a:latin typeface="Arial"/>
                <a:cs typeface="Arial"/>
              </a:rPr>
              <a:t>(základní a </a:t>
            </a:r>
            <a:r>
              <a:rPr lang="cs-CZ" sz="1300" spc="15" dirty="0">
                <a:solidFill>
                  <a:schemeClr val="bg1"/>
                </a:solidFill>
                <a:latin typeface="Arial"/>
                <a:cs typeface="Arial"/>
              </a:rPr>
              <a:t>pokročilé polymery)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4" name="object 25"/>
          <p:cNvSpPr txBox="1"/>
          <p:nvPr/>
        </p:nvSpPr>
        <p:spPr>
          <a:xfrm>
            <a:off x="14528595" y="6432393"/>
            <a:ext cx="2804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300" b="1" spc="15" dirty="0">
                <a:solidFill>
                  <a:schemeClr val="bg1"/>
                </a:solidFill>
                <a:latin typeface="Arial"/>
                <a:cs typeface="Arial"/>
              </a:rPr>
              <a:t>Dekarbonizace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cs-CZ" sz="1300" spc="20" dirty="0">
                <a:solidFill>
                  <a:schemeClr val="bg1"/>
                </a:solidFill>
                <a:latin typeface="Arial"/>
                <a:cs typeface="Arial"/>
              </a:rPr>
              <a:t>Snížení uhlíkové stopy ve výrobě</a:t>
            </a:r>
            <a:endParaRPr lang="cs-CZ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3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67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68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69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70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1</a:t>
            </a:r>
            <a:r>
              <a:rPr lang="en-US" sz="2050" b="1" spc="5" dirty="0">
                <a:solidFill>
                  <a:srgbClr val="E3241B"/>
                </a:solidFill>
                <a:latin typeface="Arial"/>
                <a:cs typeface="Arial"/>
              </a:rPr>
              <a:t>0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sp>
        <p:nvSpPr>
          <p:cNvPr id="30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solidFill>
                  <a:srgbClr val="FF0000"/>
                </a:solidFill>
                <a:latin typeface="Arial"/>
                <a:cs typeface="Arial"/>
              </a:rPr>
              <a:t>Naše ambice</a:t>
            </a:r>
          </a:p>
        </p:txBody>
      </p:sp>
      <p:sp>
        <p:nvSpPr>
          <p:cNvPr id="32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  <p:pic>
        <p:nvPicPr>
          <p:cNvPr id="33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67614" y="11207547"/>
            <a:ext cx="230354" cy="1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582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object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1213" y="-15"/>
            <a:ext cx="20104100" cy="1026148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39311" y="4841554"/>
            <a:ext cx="3954939" cy="135485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450"/>
              </a:lnSpc>
              <a:spcBef>
                <a:spcPts val="265"/>
              </a:spcBef>
            </a:pPr>
            <a:r>
              <a:rPr lang="cs-CZ" sz="2100" b="1" spc="15" dirty="0">
                <a:solidFill>
                  <a:schemeClr val="bg1"/>
                </a:solidFill>
                <a:latin typeface="Arial"/>
                <a:cs typeface="Arial"/>
              </a:rPr>
              <a:t>Klíčový hráč při přechodu </a:t>
            </a:r>
            <a:r>
              <a:rPr lang="en-US" sz="2100" b="1" spc="15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2100" b="1" spc="15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z="2100" b="1" spc="15" dirty="0" smtClean="0">
                <a:solidFill>
                  <a:schemeClr val="bg1"/>
                </a:solidFill>
                <a:latin typeface="Arial"/>
                <a:cs typeface="Arial"/>
              </a:rPr>
              <a:t>k </a:t>
            </a:r>
            <a:r>
              <a:rPr lang="cs-CZ" sz="2100" b="1" spc="15" dirty="0">
                <a:solidFill>
                  <a:schemeClr val="bg1"/>
                </a:solidFill>
                <a:latin typeface="Arial"/>
                <a:cs typeface="Arial"/>
              </a:rPr>
              <a:t>udržitelnosti v regionu střední a východní Evropy</a:t>
            </a:r>
          </a:p>
          <a:p>
            <a:pPr marL="12700" marR="5080">
              <a:lnSpc>
                <a:spcPts val="2450"/>
              </a:lnSpc>
              <a:spcBef>
                <a:spcPts val="265"/>
              </a:spcBef>
            </a:pPr>
            <a:endParaRPr lang="cs-CZ" sz="2100" b="1" spc="1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311" y="6085933"/>
            <a:ext cx="3044190" cy="167545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450"/>
              </a:lnSpc>
              <a:spcBef>
                <a:spcPts val="265"/>
              </a:spcBef>
            </a:pPr>
            <a:r>
              <a:rPr lang="cs-CZ" sz="2100" spc="15" dirty="0">
                <a:solidFill>
                  <a:schemeClr val="bg1"/>
                </a:solidFill>
                <a:latin typeface="Arial"/>
                <a:cs typeface="Arial"/>
              </a:rPr>
              <a:t>Portfolio recyklace, </a:t>
            </a:r>
            <a:r>
              <a:rPr lang="cs-CZ" sz="2100" spc="15" dirty="0" smtClean="0">
                <a:solidFill>
                  <a:schemeClr val="bg1"/>
                </a:solidFill>
                <a:latin typeface="Arial"/>
                <a:cs typeface="Arial"/>
              </a:rPr>
              <a:t>výroby biopaliv </a:t>
            </a:r>
            <a:r>
              <a:rPr lang="en-US" sz="2100" spc="15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2100" spc="15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z="2100" spc="15" dirty="0" smtClean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cs-CZ" sz="2100" spc="15" dirty="0">
                <a:solidFill>
                  <a:schemeClr val="bg1"/>
                </a:solidFill>
                <a:latin typeface="Arial"/>
                <a:cs typeface="Arial"/>
              </a:rPr>
              <a:t>nízkouhlíkových výrobních aktiv</a:t>
            </a:r>
          </a:p>
          <a:p>
            <a:pPr marL="12700" marR="5080">
              <a:lnSpc>
                <a:spcPts val="2450"/>
              </a:lnSpc>
              <a:spcBef>
                <a:spcPts val="265"/>
              </a:spcBef>
            </a:pPr>
            <a:endParaRPr lang="cs-CZ" sz="2100" spc="1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23520" y="4841554"/>
            <a:ext cx="3923730" cy="67518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450"/>
              </a:lnSpc>
              <a:spcBef>
                <a:spcPts val="265"/>
              </a:spcBef>
            </a:pPr>
            <a:r>
              <a:rPr lang="cs-CZ" sz="2100" b="1" spc="10" dirty="0">
                <a:solidFill>
                  <a:schemeClr val="bg1"/>
                </a:solidFill>
                <a:latin typeface="Arial"/>
                <a:cs typeface="Arial"/>
              </a:rPr>
              <a:t>Poskytovatel integrovaných služeb zákazníkům</a:t>
            </a:r>
            <a:endParaRPr sz="2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23520" y="5774837"/>
            <a:ext cx="3775679" cy="1636987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450"/>
              </a:lnSpc>
              <a:spcBef>
                <a:spcPts val="265"/>
              </a:spcBef>
            </a:pPr>
            <a:r>
              <a:rPr lang="cs-CZ" sz="2100" spc="10" dirty="0" smtClean="0">
                <a:solidFill>
                  <a:schemeClr val="bg1"/>
                </a:solidFill>
                <a:latin typeface="Arial"/>
                <a:cs typeface="Arial"/>
              </a:rPr>
              <a:t>Dodavatel </a:t>
            </a:r>
            <a:r>
              <a:rPr lang="cs-CZ" sz="2100" spc="10" dirty="0">
                <a:solidFill>
                  <a:schemeClr val="bg1"/>
                </a:solidFill>
                <a:latin typeface="Arial"/>
                <a:cs typeface="Arial"/>
              </a:rPr>
              <a:t>v oblasti pohonných hmot, energií a </a:t>
            </a:r>
            <a:r>
              <a:rPr lang="cs-CZ" sz="2100" spc="10" dirty="0" smtClean="0">
                <a:solidFill>
                  <a:schemeClr val="bg1"/>
                </a:solidFill>
                <a:latin typeface="Arial"/>
                <a:cs typeface="Arial"/>
              </a:rPr>
              <a:t>smíšeného zboží, </a:t>
            </a:r>
            <a:r>
              <a:rPr lang="cs-CZ" sz="2100" spc="10" dirty="0">
                <a:solidFill>
                  <a:schemeClr val="bg1"/>
                </a:solidFill>
                <a:latin typeface="Arial"/>
                <a:cs typeface="Arial"/>
              </a:rPr>
              <a:t>který se spoléhá na stávající i nové </a:t>
            </a:r>
            <a:r>
              <a:rPr lang="cs-CZ" sz="2100" spc="10" dirty="0" smtClean="0">
                <a:solidFill>
                  <a:schemeClr val="bg1"/>
                </a:solidFill>
                <a:latin typeface="Arial"/>
                <a:cs typeface="Arial"/>
              </a:rPr>
              <a:t>prodejní kanály </a:t>
            </a:r>
            <a:r>
              <a:rPr lang="cs-CZ" sz="2100" spc="10" dirty="0">
                <a:solidFill>
                  <a:schemeClr val="bg1"/>
                </a:solidFill>
                <a:latin typeface="Arial"/>
                <a:cs typeface="Arial"/>
              </a:rPr>
              <a:t>a digitální technologie.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734348" y="4841554"/>
            <a:ext cx="3889702" cy="67518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450"/>
              </a:lnSpc>
              <a:spcBef>
                <a:spcPts val="265"/>
              </a:spcBef>
            </a:pPr>
            <a:r>
              <a:rPr lang="cs-CZ" sz="2100" b="1" spc="10" dirty="0">
                <a:solidFill>
                  <a:schemeClr val="bg1"/>
                </a:solidFill>
                <a:latin typeface="Arial"/>
                <a:cs typeface="Arial"/>
              </a:rPr>
              <a:t>Společensky odpovědné podnikání</a:t>
            </a:r>
            <a:endParaRPr sz="2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34348" y="5774837"/>
            <a:ext cx="3255010" cy="1636987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450"/>
              </a:lnSpc>
              <a:spcBef>
                <a:spcPts val="265"/>
              </a:spcBef>
            </a:pPr>
            <a:r>
              <a:rPr lang="cs-CZ" sz="2100" spc="10" dirty="0">
                <a:solidFill>
                  <a:schemeClr val="bg1"/>
                </a:solidFill>
                <a:latin typeface="Arial"/>
                <a:cs typeface="Arial"/>
              </a:rPr>
              <a:t>Investice do udržitelného rozvoje, energetické transformace, dekarbonizace, recyklace a komunitních iniciativ.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013083" y="4841554"/>
            <a:ext cx="2172970" cy="6610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485"/>
              </a:lnSpc>
              <a:spcBef>
                <a:spcPts val="125"/>
              </a:spcBef>
            </a:pPr>
            <a:r>
              <a:rPr lang="cs-CZ" sz="2100" b="1" spc="10" dirty="0">
                <a:solidFill>
                  <a:schemeClr val="bg1"/>
                </a:solidFill>
                <a:latin typeface="Arial"/>
                <a:cs typeface="Arial"/>
              </a:rPr>
              <a:t>Stabilní zdroj tvorby hodnoty</a:t>
            </a:r>
            <a:endParaRPr sz="2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013083" y="5774837"/>
            <a:ext cx="3106767" cy="1636987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450"/>
              </a:lnSpc>
              <a:spcBef>
                <a:spcPts val="265"/>
              </a:spcBef>
            </a:pPr>
            <a:r>
              <a:rPr lang="cs-CZ" sz="2100" spc="15" dirty="0">
                <a:solidFill>
                  <a:schemeClr val="bg1"/>
                </a:solidFill>
                <a:latin typeface="Arial"/>
                <a:cs typeface="Arial"/>
              </a:rPr>
              <a:t>Zaměření na maximalizaci </a:t>
            </a:r>
            <a:r>
              <a:rPr lang="en-US" sz="2100" spc="15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2100" spc="15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z="2100" spc="15" dirty="0" smtClean="0">
                <a:solidFill>
                  <a:schemeClr val="bg1"/>
                </a:solidFill>
                <a:latin typeface="Arial"/>
                <a:cs typeface="Arial"/>
              </a:rPr>
              <a:t>návratnosti </a:t>
            </a:r>
            <a:r>
              <a:rPr lang="cs-CZ" sz="2100" spc="15" dirty="0">
                <a:solidFill>
                  <a:schemeClr val="bg1"/>
                </a:solidFill>
                <a:latin typeface="Arial"/>
                <a:cs typeface="Arial"/>
              </a:rPr>
              <a:t>investic </a:t>
            </a:r>
            <a:r>
              <a:rPr lang="en-US" sz="2100" spc="15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2100" spc="15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z="2100" spc="15" dirty="0" smtClean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cs-CZ" sz="2100" spc="15" dirty="0">
                <a:solidFill>
                  <a:schemeClr val="bg1"/>
                </a:solidFill>
                <a:latin typeface="Arial"/>
                <a:cs typeface="Arial"/>
              </a:rPr>
              <a:t>udržení stabilní rozvahy.</a:t>
            </a:r>
            <a:endParaRPr sz="2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32475" y="792469"/>
            <a:ext cx="16915775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cs-CZ" sz="3300" spc="-95" dirty="0">
                <a:solidFill>
                  <a:schemeClr val="bg1"/>
                </a:solidFill>
                <a:latin typeface="Futura PT Demi"/>
                <a:cs typeface="Futura PT Demi"/>
              </a:rPr>
              <a:t>Využitím nabízejících se příležitostí </a:t>
            </a:r>
            <a:r>
              <a:rPr lang="cs-CZ" sz="3300" spc="-95" dirty="0" smtClean="0">
                <a:solidFill>
                  <a:schemeClr val="bg1"/>
                </a:solidFill>
                <a:latin typeface="Futura PT Demi"/>
                <a:cs typeface="Futura PT Demi"/>
              </a:rPr>
              <a:t>se </a:t>
            </a:r>
            <a:r>
              <a:rPr lang="cs-CZ" sz="3300" spc="-95" dirty="0">
                <a:solidFill>
                  <a:srgbClr val="E3241B"/>
                </a:solidFill>
                <a:latin typeface="Futura PT Demi"/>
                <a:cs typeface="Futura PT Demi"/>
              </a:rPr>
              <a:t>ORLEN </a:t>
            </a:r>
            <a:r>
              <a:rPr lang="cs-CZ" sz="3300" spc="-95" dirty="0" smtClean="0">
                <a:solidFill>
                  <a:srgbClr val="E3241B"/>
                </a:solidFill>
                <a:latin typeface="Futura PT Demi"/>
                <a:cs typeface="Futura PT Demi"/>
              </a:rPr>
              <a:t>v </a:t>
            </a:r>
            <a:r>
              <a:rPr lang="cs-CZ" sz="3300" spc="-95" dirty="0">
                <a:solidFill>
                  <a:srgbClr val="E3241B"/>
                </a:solidFill>
                <a:latin typeface="Futura PT Demi"/>
                <a:cs typeface="Futura PT Demi"/>
              </a:rPr>
              <a:t>roce </a:t>
            </a:r>
            <a:r>
              <a:rPr lang="cs-CZ" sz="3300" spc="-95" dirty="0" smtClean="0">
                <a:solidFill>
                  <a:srgbClr val="E3241B"/>
                </a:solidFill>
                <a:latin typeface="Futura PT Demi"/>
                <a:cs typeface="Futura PT Demi"/>
              </a:rPr>
              <a:t>2030 </a:t>
            </a:r>
            <a:r>
              <a:rPr lang="cs-CZ" sz="3300" spc="-95" dirty="0" smtClean="0">
                <a:solidFill>
                  <a:schemeClr val="bg1"/>
                </a:solidFill>
                <a:latin typeface="Futura PT Demi"/>
                <a:cs typeface="Futura PT Demi"/>
              </a:rPr>
              <a:t>stane lídrem </a:t>
            </a:r>
            <a:r>
              <a:rPr lang="cs-CZ" sz="3300" spc="-95" dirty="0">
                <a:solidFill>
                  <a:schemeClr val="bg1"/>
                </a:solidFill>
                <a:latin typeface="Futura PT Demi"/>
                <a:cs typeface="Futura PT Demi"/>
              </a:rPr>
              <a:t>v </a:t>
            </a:r>
            <a:r>
              <a:rPr lang="cs-CZ" sz="3300" spc="-95" dirty="0" smtClean="0">
                <a:solidFill>
                  <a:schemeClr val="bg1"/>
                </a:solidFill>
                <a:latin typeface="Futura PT Demi"/>
                <a:cs typeface="Futura PT Demi"/>
              </a:rPr>
              <a:t>přechodu</a:t>
            </a:r>
            <a:br>
              <a:rPr lang="cs-CZ" sz="3300" spc="-95" dirty="0" smtClean="0">
                <a:solidFill>
                  <a:schemeClr val="bg1"/>
                </a:solidFill>
                <a:latin typeface="Futura PT Demi"/>
                <a:cs typeface="Futura PT Demi"/>
              </a:rPr>
            </a:br>
            <a:r>
              <a:rPr lang="cs-CZ" sz="3300" spc="-95" dirty="0" smtClean="0">
                <a:solidFill>
                  <a:schemeClr val="bg1"/>
                </a:solidFill>
                <a:latin typeface="Futura PT Demi"/>
                <a:cs typeface="Futura PT Demi"/>
              </a:rPr>
              <a:t>k </a:t>
            </a:r>
            <a:r>
              <a:rPr lang="cs-CZ" sz="3300" spc="-95" dirty="0">
                <a:solidFill>
                  <a:schemeClr val="bg1"/>
                </a:solidFill>
                <a:latin typeface="Futura PT Demi"/>
                <a:cs typeface="Futura PT Demi"/>
              </a:rPr>
              <a:t>udržitelnosti ve střední Evropě. Skupina ORLEN Unipetrol přispěje takto:</a:t>
            </a:r>
            <a:endParaRPr sz="3300" dirty="0">
              <a:solidFill>
                <a:schemeClr val="bg1"/>
              </a:solidFill>
              <a:latin typeface="Futura PT Demi"/>
              <a:cs typeface="Futura PT Dem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0156" y="2294145"/>
            <a:ext cx="1110074" cy="31406"/>
          </a:xfrm>
          <a:prstGeom prst="rect">
            <a:avLst/>
          </a:prstGeom>
        </p:spPr>
      </p:pic>
      <p:sp>
        <p:nvSpPr>
          <p:cNvPr id="46" name="object 11"/>
          <p:cNvSpPr txBox="1"/>
          <p:nvPr/>
        </p:nvSpPr>
        <p:spPr>
          <a:xfrm>
            <a:off x="16079602" y="8089095"/>
            <a:ext cx="3726047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Potenciál stabilně generovat dividendu</a:t>
            </a:r>
            <a:endParaRPr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9" name="object 14"/>
          <p:cNvSpPr txBox="1"/>
          <p:nvPr/>
        </p:nvSpPr>
        <p:spPr>
          <a:xfrm>
            <a:off x="831850" y="8085024"/>
            <a:ext cx="2944495" cy="4667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sz="1450" b="1" spc="20" dirty="0" smtClean="0">
                <a:solidFill>
                  <a:schemeClr val="bg1"/>
                </a:solidFill>
                <a:latin typeface="Arial"/>
                <a:cs typeface="Arial"/>
              </a:rPr>
              <a:t>&gt;</a:t>
            </a:r>
            <a:r>
              <a:rPr lang="pl-PL" sz="1450" b="1" spc="20" dirty="0">
                <a:solidFill>
                  <a:schemeClr val="bg1"/>
                </a:solidFill>
                <a:latin typeface="Arial"/>
                <a:cs typeface="Arial"/>
              </a:rPr>
              <a:t>0,1 </a:t>
            </a:r>
            <a:r>
              <a:rPr lang="pl-PL" sz="1450" b="1" spc="20" dirty="0" smtClean="0">
                <a:solidFill>
                  <a:schemeClr val="bg1"/>
                </a:solidFill>
                <a:latin typeface="Arial"/>
                <a:cs typeface="Arial"/>
              </a:rPr>
              <a:t>milionů tun </a:t>
            </a:r>
            <a:r>
              <a:rPr lang="cs-CZ" sz="1450" b="1" spc="20" dirty="0" smtClean="0">
                <a:solidFill>
                  <a:schemeClr val="bg1"/>
                </a:solidFill>
                <a:latin typeface="Arial"/>
                <a:cs typeface="Arial"/>
              </a:rPr>
              <a:t>instalované </a:t>
            </a:r>
            <a:r>
              <a:rPr lang="cs-CZ" sz="1450" b="1" spc="20" dirty="0">
                <a:solidFill>
                  <a:schemeClr val="bg1"/>
                </a:solidFill>
                <a:latin typeface="Arial"/>
                <a:cs typeface="Arial"/>
              </a:rPr>
              <a:t>recyklační kapacity</a:t>
            </a:r>
            <a:endParaRPr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0" name="object 15"/>
          <p:cNvSpPr txBox="1"/>
          <p:nvPr/>
        </p:nvSpPr>
        <p:spPr>
          <a:xfrm>
            <a:off x="831850" y="8859886"/>
            <a:ext cx="373380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25" dirty="0" smtClean="0">
                <a:solidFill>
                  <a:schemeClr val="bg1"/>
                </a:solidFill>
                <a:latin typeface="Arial"/>
                <a:cs typeface="Arial"/>
              </a:rPr>
              <a:t>Vlastní produkce pokročilých biopaliv</a:t>
            </a:r>
            <a:endParaRPr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object 16"/>
          <p:cNvSpPr txBox="1"/>
          <p:nvPr/>
        </p:nvSpPr>
        <p:spPr>
          <a:xfrm>
            <a:off x="5876572" y="8078916"/>
            <a:ext cx="2727678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solidFill>
                  <a:schemeClr val="bg1"/>
                </a:solidFill>
                <a:latin typeface="Arial"/>
                <a:cs typeface="Arial"/>
              </a:rPr>
              <a:t>&gt;570</a:t>
            </a:r>
            <a:r>
              <a:rPr sz="1450" b="1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450" b="1" spc="-25" dirty="0" smtClean="0">
                <a:solidFill>
                  <a:schemeClr val="bg1"/>
                </a:solidFill>
                <a:latin typeface="Arial"/>
                <a:cs typeface="Arial"/>
              </a:rPr>
              <a:t>čerpacích stanic</a:t>
            </a:r>
            <a:endParaRPr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object 17"/>
          <p:cNvSpPr txBox="1"/>
          <p:nvPr/>
        </p:nvSpPr>
        <p:spPr>
          <a:xfrm>
            <a:off x="5876572" y="8550275"/>
            <a:ext cx="3413478" cy="46358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solidFill>
                  <a:schemeClr val="bg1"/>
                </a:solidFill>
                <a:latin typeface="Arial"/>
                <a:cs typeface="Arial"/>
              </a:rPr>
              <a:t>&gt;170-230</a:t>
            </a:r>
            <a:r>
              <a:rPr sz="145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450" b="1" spc="-5" dirty="0" smtClean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lang="cs-CZ" sz="1450" b="1" spc="20" dirty="0" smtClean="0">
                <a:solidFill>
                  <a:schemeClr val="bg1"/>
                </a:solidFill>
                <a:latin typeface="Arial"/>
                <a:cs typeface="Arial"/>
              </a:rPr>
              <a:t>ychlonabíjecích stanic</a:t>
            </a:r>
            <a:br>
              <a:rPr lang="cs-CZ" sz="1450" b="1" spc="2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z="1450" b="1" spc="20" dirty="0" smtClean="0">
                <a:solidFill>
                  <a:schemeClr val="bg1"/>
                </a:solidFill>
                <a:latin typeface="Arial"/>
                <a:cs typeface="Arial"/>
              </a:rPr>
              <a:t>pro </a:t>
            </a:r>
            <a:r>
              <a:rPr lang="cs-CZ" sz="1450" b="1" spc="20" dirty="0">
                <a:solidFill>
                  <a:schemeClr val="bg1"/>
                </a:solidFill>
                <a:latin typeface="Arial"/>
                <a:cs typeface="Arial"/>
              </a:rPr>
              <a:t>elektromobily</a:t>
            </a:r>
            <a:endParaRPr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3" name="object 18"/>
          <p:cNvSpPr txBox="1"/>
          <p:nvPr/>
        </p:nvSpPr>
        <p:spPr>
          <a:xfrm>
            <a:off x="5876572" y="9136380"/>
            <a:ext cx="2727678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Silná regionální značka</a:t>
            </a:r>
            <a:endParaRPr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4" name="object 19"/>
          <p:cNvSpPr txBox="1"/>
          <p:nvPr/>
        </p:nvSpPr>
        <p:spPr>
          <a:xfrm>
            <a:off x="10812933" y="8098255"/>
            <a:ext cx="3578860" cy="4667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b="1" spc="20" dirty="0">
                <a:solidFill>
                  <a:schemeClr val="bg1"/>
                </a:solidFill>
                <a:latin typeface="Arial"/>
                <a:cs typeface="Arial"/>
              </a:rPr>
              <a:t>Cíl snížit emise uhlíku o 20 % ze současných aktiv do roku 2030</a:t>
            </a:r>
            <a:endParaRPr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object 20"/>
          <p:cNvSpPr txBox="1"/>
          <p:nvPr/>
        </p:nvSpPr>
        <p:spPr>
          <a:xfrm>
            <a:off x="10812933" y="8852196"/>
            <a:ext cx="3578860" cy="707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sz="1450" b="1" spc="20" dirty="0" smtClean="0">
                <a:solidFill>
                  <a:schemeClr val="bg1"/>
                </a:solidFill>
                <a:latin typeface="Arial"/>
                <a:cs typeface="Arial"/>
              </a:rPr>
              <a:t>&gt;</a:t>
            </a:r>
            <a:r>
              <a:rPr lang="cs-CZ" sz="1450" b="1" spc="20" dirty="0" smtClean="0">
                <a:solidFill>
                  <a:schemeClr val="bg1"/>
                </a:solidFill>
                <a:latin typeface="Arial"/>
                <a:cs typeface="Arial"/>
              </a:rPr>
              <a:t>30 miliard Kč investic do udržitelného rozvoje do roku 2030</a:t>
            </a:r>
            <a:endParaRPr lang="cs-CZ" sz="1450" b="1" spc="2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2400"/>
              </a:lnSpc>
              <a:spcBef>
                <a:spcPts val="90"/>
              </a:spcBef>
            </a:pPr>
            <a:endParaRPr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7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6418" y="2292907"/>
            <a:ext cx="1110074" cy="31406"/>
          </a:xfrm>
          <a:prstGeom prst="rect">
            <a:avLst/>
          </a:prstGeom>
        </p:spPr>
      </p:pic>
      <p:pic>
        <p:nvPicPr>
          <p:cNvPr id="31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35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36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37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38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1</a:t>
            </a:r>
            <a:r>
              <a:rPr lang="en-US" sz="2050" b="1" spc="5" dirty="0">
                <a:solidFill>
                  <a:srgbClr val="E3241B"/>
                </a:solidFill>
                <a:latin typeface="Arial"/>
                <a:cs typeface="Arial"/>
              </a:rPr>
              <a:t>1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sp>
        <p:nvSpPr>
          <p:cNvPr id="32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40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solidFill>
                  <a:srgbClr val="FF0000"/>
                </a:solidFill>
                <a:latin typeface="Arial"/>
                <a:cs typeface="Arial"/>
              </a:rPr>
              <a:t>Naše ambice</a:t>
            </a:r>
          </a:p>
        </p:txBody>
      </p:sp>
      <p:sp>
        <p:nvSpPr>
          <p:cNvPr id="41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  <p:pic>
        <p:nvPicPr>
          <p:cNvPr id="42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67614" y="11207547"/>
            <a:ext cx="230354" cy="1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0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100" cy="109734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74660" y="6256198"/>
            <a:ext cx="12020789" cy="11156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lang="cs-CZ" sz="7150" b="1" spc="-15" dirty="0" smtClean="0">
                <a:solidFill>
                  <a:schemeClr val="bg1"/>
                </a:solidFill>
                <a:latin typeface="Futura PT Bold"/>
                <a:cs typeface="Futura PT Bold"/>
              </a:rPr>
              <a:t>STRATEGICK</a:t>
            </a:r>
            <a:r>
              <a:rPr lang="cs-CZ" sz="7150" spc="-15" dirty="0" smtClean="0">
                <a:solidFill>
                  <a:schemeClr val="bg1"/>
                </a:solidFill>
                <a:latin typeface="Futura PT Bold"/>
                <a:cs typeface="Futura PT Bold"/>
              </a:rPr>
              <a:t>É VÝZVY</a:t>
            </a:r>
            <a:endParaRPr lang="cs-CZ" sz="7150" dirty="0">
              <a:solidFill>
                <a:schemeClr val="bg1"/>
              </a:solidFill>
              <a:latin typeface="Futura PT Bold"/>
              <a:cs typeface="Futura PT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64207" y="7921043"/>
            <a:ext cx="3348990" cy="4406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2700" spc="10" dirty="0" smtClean="0">
                <a:solidFill>
                  <a:schemeClr val="bg1"/>
                </a:solidFill>
                <a:latin typeface="Arial"/>
                <a:cs typeface="Arial"/>
              </a:rPr>
              <a:t>Proč se měníme</a:t>
            </a:r>
            <a:endParaRPr lang="cs-CZ" sz="2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23923" y="8889781"/>
            <a:ext cx="1110074" cy="31406"/>
          </a:xfrm>
          <a:prstGeom prst="rect">
            <a:avLst/>
          </a:prstGeom>
        </p:spPr>
      </p:pic>
      <p:pic>
        <p:nvPicPr>
          <p:cNvPr id="14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solidFill>
                  <a:srgbClr val="ED1C23"/>
                </a:solidFill>
                <a:latin typeface="Arial"/>
                <a:cs typeface="Arial"/>
              </a:rPr>
              <a:t>Strategic</a:t>
            </a:r>
            <a:r>
              <a:rPr lang="pl-PL" sz="1650" spc="-85" dirty="0" err="1">
                <a:solidFill>
                  <a:srgbClr val="ED1C23"/>
                </a:solidFill>
                <a:latin typeface="Arial"/>
                <a:cs typeface="Arial"/>
              </a:rPr>
              <a:t>ké</a:t>
            </a:r>
            <a:r>
              <a:rPr lang="pl-PL" sz="1650" spc="-85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lang="pl-PL" sz="1650" spc="-85" dirty="0" err="1">
                <a:solidFill>
                  <a:srgbClr val="ED1C23"/>
                </a:solidFill>
                <a:latin typeface="Arial"/>
                <a:cs typeface="Arial"/>
              </a:rPr>
              <a:t>výzvy</a:t>
            </a:r>
            <a:endParaRPr lang="pl-PL" sz="1650" dirty="0">
              <a:solidFill>
                <a:srgbClr val="ED1C23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25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26" name="object 22"/>
          <p:cNvSpPr txBox="1"/>
          <p:nvPr/>
        </p:nvSpPr>
        <p:spPr>
          <a:xfrm>
            <a:off x="19337295" y="10663288"/>
            <a:ext cx="31686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1</a:t>
            </a:r>
            <a:r>
              <a:rPr lang="en-US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2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27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00128" y="11203847"/>
            <a:ext cx="230354" cy="104698"/>
          </a:xfrm>
          <a:prstGeom prst="rect">
            <a:avLst/>
          </a:prstGeom>
        </p:spPr>
      </p:pic>
      <p:sp>
        <p:nvSpPr>
          <p:cNvPr id="15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6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17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3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kt 3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8" name="Objekt 3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object 2"/>
          <p:cNvGrpSpPr/>
          <p:nvPr/>
        </p:nvGrpSpPr>
        <p:grpSpPr>
          <a:xfrm>
            <a:off x="0" y="0"/>
            <a:ext cx="20104100" cy="10974070"/>
            <a:chOff x="0" y="0"/>
            <a:chExt cx="20104100" cy="10974070"/>
          </a:xfrm>
        </p:grpSpPr>
        <p:pic>
          <p:nvPicPr>
            <p:cNvPr id="3" name="object 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135816"/>
              <a:ext cx="20104100" cy="83767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20104100" cy="1026148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1821" y="792469"/>
            <a:ext cx="11445264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cs-CZ" sz="3300" spc="-155" dirty="0">
                <a:latin typeface="Futura PT Demi"/>
                <a:cs typeface="Futura PT Demi"/>
              </a:rPr>
              <a:t>Svět prochází zásadními změnami, které mají strukturální dopad na </a:t>
            </a:r>
            <a:r>
              <a:rPr lang="cs-CZ" sz="3300" spc="-155" dirty="0" smtClean="0">
                <a:latin typeface="Futura PT Demi"/>
                <a:cs typeface="Futura PT Demi"/>
              </a:rPr>
              <a:t>rafinérský a </a:t>
            </a:r>
            <a:r>
              <a:rPr lang="cs-CZ" sz="3300" spc="-155" dirty="0">
                <a:latin typeface="Futura PT Demi"/>
                <a:cs typeface="Futura PT Demi"/>
              </a:rPr>
              <a:t>petrochemický </a:t>
            </a:r>
            <a:r>
              <a:rPr lang="cs-CZ" sz="3300" spc="-155" dirty="0" smtClean="0">
                <a:latin typeface="Futura PT Demi"/>
                <a:cs typeface="Futura PT Demi"/>
              </a:rPr>
              <a:t>sektor</a:t>
            </a:r>
            <a:endParaRPr sz="3300" dirty="0">
              <a:latin typeface="Futura PT Demi"/>
              <a:cs typeface="Futura PT Demi"/>
            </a:endParaRPr>
          </a:p>
        </p:txBody>
      </p:sp>
      <p:pic>
        <p:nvPicPr>
          <p:cNvPr id="7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0156" y="2294145"/>
            <a:ext cx="1110074" cy="3140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26197" y="5278573"/>
            <a:ext cx="2728595" cy="603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>
                <a:latin typeface="Arial"/>
                <a:cs typeface="Arial"/>
              </a:rPr>
              <a:t>Zpomalující se tempo růstu poptávky po ropě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22334" y="5278573"/>
            <a:ext cx="3248515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>
                <a:latin typeface="Arial"/>
                <a:cs typeface="Arial"/>
              </a:rPr>
              <a:t>Rostoucí role alternativních polymerů a recyklátů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29129" y="5278573"/>
            <a:ext cx="2974350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>
                <a:latin typeface="Arial"/>
                <a:cs typeface="Arial"/>
              </a:rPr>
              <a:t>Konkurenceschopné nové zdroje energie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0017" y="6125471"/>
            <a:ext cx="2793365" cy="4523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Očekávaný ropný vrchol mezi lety 2030 a 2035 nebo dříve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26155" y="6125471"/>
            <a:ext cx="2803525" cy="694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Rostoucí poptávka po recyklátech a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petrochemických produktech s obsahem recyklátu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32949" y="6125471"/>
            <a:ext cx="2970530" cy="694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20" dirty="0">
                <a:solidFill>
                  <a:srgbClr val="808D9D"/>
                </a:solidFill>
                <a:latin typeface="Arial"/>
                <a:cs typeface="Arial"/>
              </a:rPr>
              <a:t>Některé obnovitelné zdroje energie jsou již plně konkurenceschopné (např. vítr</a:t>
            </a:r>
            <a:r>
              <a:rPr lang="cs-CZ" sz="1450" spc="20" dirty="0" smtClean="0">
                <a:solidFill>
                  <a:srgbClr val="808D9D"/>
                </a:solidFill>
                <a:latin typeface="Arial"/>
                <a:cs typeface="Arial"/>
              </a:rPr>
              <a:t>)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32949" y="7026275"/>
            <a:ext cx="2635885" cy="4667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10" dirty="0">
                <a:solidFill>
                  <a:srgbClr val="808D9D"/>
                </a:solidFill>
                <a:latin typeface="Arial"/>
                <a:cs typeface="Arial"/>
              </a:rPr>
              <a:t>Výrazné snížení nákladů na fotovoltaické elektrárny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07549" y="7727554"/>
            <a:ext cx="2432685" cy="46358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Růst segmentu  </a:t>
            </a:r>
            <a:r>
              <a:rPr lang="cs-CZ" sz="1450" spc="15" dirty="0" err="1" smtClean="0">
                <a:solidFill>
                  <a:srgbClr val="808D9D"/>
                </a:solidFill>
                <a:latin typeface="Arial"/>
                <a:cs typeface="Arial"/>
              </a:rPr>
              <a:t>samospotřebitelů</a:t>
            </a:r>
            <a:r>
              <a:rPr sz="1275" spc="22" baseline="32679" dirty="0" smtClean="0">
                <a:solidFill>
                  <a:srgbClr val="808D9D"/>
                </a:solidFill>
                <a:latin typeface="Arial"/>
                <a:cs typeface="Arial"/>
              </a:rPr>
              <a:t>1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267085" y="5278573"/>
            <a:ext cx="2890365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>
                <a:latin typeface="Arial"/>
                <a:cs typeface="Arial"/>
              </a:rPr>
              <a:t>Otázky životního prostředí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270905" y="6125471"/>
            <a:ext cx="2813685" cy="46358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Ambiciózní cíle Pařížské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klimatické dohody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70905" y="6701416"/>
            <a:ext cx="2583180" cy="16305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Vedoucí postavení Evropy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/>
            </a:r>
            <a:b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v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oblasti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environmentální regulace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(Green New </a:t>
            </a:r>
            <a:r>
              <a:rPr lang="cs-CZ" sz="1450" spc="15" dirty="0" err="1" smtClean="0">
                <a:solidFill>
                  <a:srgbClr val="808D9D"/>
                </a:solidFill>
                <a:latin typeface="Arial"/>
                <a:cs typeface="Arial"/>
              </a:rPr>
              <a:t>Deal</a:t>
            </a:r>
            <a:r>
              <a:rPr lang="en-US" sz="1450" spc="15" dirty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en-US" sz="1450" spc="15" dirty="0" smtClean="0">
                <a:solidFill>
                  <a:srgbClr val="808D9D"/>
                </a:solidFill>
                <a:latin typeface="Arial"/>
                <a:cs typeface="Arial"/>
              </a:rPr>
              <a:t>&gt; Fit for 55 &gt; RED III a </a:t>
            </a:r>
            <a:r>
              <a:rPr lang="en-US" sz="1450" spc="15" dirty="0" err="1" smtClean="0">
                <a:solidFill>
                  <a:srgbClr val="808D9D"/>
                </a:solidFill>
                <a:latin typeface="Arial"/>
                <a:cs typeface="Arial"/>
              </a:rPr>
              <a:t>revize</a:t>
            </a:r>
            <a:r>
              <a:rPr lang="en-US" sz="1450" spc="15" dirty="0" smtClean="0">
                <a:solidFill>
                  <a:srgbClr val="808D9D"/>
                </a:solidFill>
                <a:latin typeface="Arial"/>
                <a:cs typeface="Arial"/>
              </a:rPr>
              <a:t> EU ETS)</a:t>
            </a:r>
          </a:p>
          <a:p>
            <a:pPr marL="12700" marR="5080">
              <a:lnSpc>
                <a:spcPct val="102400"/>
              </a:lnSpc>
              <a:spcBef>
                <a:spcPts val="90"/>
              </a:spcBef>
            </a:pPr>
            <a:endParaRPr lang="cs-CZ" sz="1450" spc="15" dirty="0">
              <a:solidFill>
                <a:srgbClr val="808D9D"/>
              </a:solidFill>
              <a:latin typeface="Arial"/>
              <a:cs typeface="Arial"/>
            </a:endParaRPr>
          </a:p>
          <a:p>
            <a:pPr marL="12700" marR="5080">
              <a:lnSpc>
                <a:spcPct val="102400"/>
              </a:lnSpc>
              <a:spcBef>
                <a:spcPts val="90"/>
              </a:spcBef>
            </a:pPr>
            <a:endParaRPr lang="cs-CZ" sz="1450" spc="15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270905" y="7788275"/>
            <a:ext cx="2226945" cy="6927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endParaRPr lang="en-US" sz="1450" spc="15" dirty="0" smtClean="0">
              <a:solidFill>
                <a:srgbClr val="808D9D"/>
              </a:solidFill>
              <a:latin typeface="Arial"/>
              <a:cs typeface="Arial"/>
            </a:endParaRPr>
          </a:p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Omezení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jednorázových obalů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026149" y="5278573"/>
            <a:ext cx="2828935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latin typeface="Arial"/>
                <a:cs typeface="Arial"/>
              </a:rPr>
              <a:t>Spotřebitelské </a:t>
            </a:r>
            <a:r>
              <a:rPr lang="cs-CZ" sz="1900" b="1" spc="-5" dirty="0" err="1" smtClean="0">
                <a:latin typeface="Arial"/>
                <a:cs typeface="Arial"/>
              </a:rPr>
              <a:t>megatrendy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70" y="6125471"/>
            <a:ext cx="293748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Rostoucí povědomí spotřebitelů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029970" y="6701416"/>
            <a:ext cx="260413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0" dirty="0">
                <a:solidFill>
                  <a:srgbClr val="808D9D"/>
                </a:solidFill>
                <a:latin typeface="Arial"/>
                <a:cs typeface="Arial"/>
              </a:rPr>
              <a:t>Digitalizace prodejních kanálů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029970" y="7308685"/>
            <a:ext cx="2792730" cy="46358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Růst důležitosti konceptu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„dle přání / na vyžádání"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029970" y="8093075"/>
            <a:ext cx="2825115" cy="694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Očekávání komplexní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/>
            </a:r>
            <a:b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a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personalizované nabídky produktů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95889" y="8550275"/>
            <a:ext cx="2828290" cy="4676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04099"/>
              </a:lnSpc>
              <a:spcBef>
                <a:spcPts val="90"/>
              </a:spcBef>
            </a:pPr>
            <a:r>
              <a:rPr sz="825" spc="15" baseline="35353" dirty="0">
                <a:solidFill>
                  <a:srgbClr val="808D9D"/>
                </a:solidFill>
                <a:latin typeface="Arial"/>
                <a:cs typeface="Arial"/>
              </a:rPr>
              <a:t>1</a:t>
            </a:r>
            <a:r>
              <a:rPr sz="825" spc="22" baseline="35353" dirty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950" spc="25" dirty="0" smtClean="0">
                <a:solidFill>
                  <a:srgbClr val="808D9D"/>
                </a:solidFill>
                <a:latin typeface="Arial"/>
                <a:cs typeface="Arial"/>
              </a:rPr>
              <a:t>Samospotřebitelem se </a:t>
            </a:r>
            <a:r>
              <a:rPr lang="cs-CZ" sz="950" spc="25" dirty="0">
                <a:solidFill>
                  <a:srgbClr val="808D9D"/>
                </a:solidFill>
                <a:latin typeface="Arial"/>
                <a:cs typeface="Arial"/>
              </a:rPr>
              <a:t>rozumí </a:t>
            </a:r>
            <a:r>
              <a:rPr lang="cs-CZ" sz="950" spc="25" dirty="0" smtClean="0">
                <a:solidFill>
                  <a:srgbClr val="808D9D"/>
                </a:solidFill>
                <a:latin typeface="Arial"/>
                <a:cs typeface="Arial"/>
              </a:rPr>
              <a:t>spotřebitel, který spotřebovává, skladuje </a:t>
            </a:r>
            <a:r>
              <a:rPr lang="cs-CZ" sz="950" spc="25" dirty="0">
                <a:solidFill>
                  <a:srgbClr val="808D9D"/>
                </a:solidFill>
                <a:latin typeface="Arial"/>
                <a:cs typeface="Arial"/>
              </a:rPr>
              <a:t>nebo </a:t>
            </a:r>
            <a:r>
              <a:rPr lang="cs-CZ" sz="950" spc="25" dirty="0" smtClean="0">
                <a:solidFill>
                  <a:srgbClr val="808D9D"/>
                </a:solidFill>
                <a:latin typeface="Arial"/>
                <a:cs typeface="Arial"/>
              </a:rPr>
              <a:t>prodává </a:t>
            </a:r>
            <a:r>
              <a:rPr lang="cs-CZ" sz="950" spc="25" dirty="0">
                <a:solidFill>
                  <a:srgbClr val="808D9D"/>
                </a:solidFill>
                <a:latin typeface="Arial"/>
                <a:cs typeface="Arial"/>
              </a:rPr>
              <a:t>energii </a:t>
            </a:r>
            <a:r>
              <a:rPr lang="cs-CZ" sz="950" spc="25" dirty="0" smtClean="0">
                <a:solidFill>
                  <a:srgbClr val="808D9D"/>
                </a:solidFill>
                <a:latin typeface="Arial"/>
                <a:cs typeface="Arial"/>
              </a:rPr>
              <a:t/>
            </a:r>
            <a:br>
              <a:rPr lang="cs-CZ" sz="950" spc="2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950" spc="25" dirty="0" smtClean="0">
                <a:solidFill>
                  <a:srgbClr val="808D9D"/>
                </a:solidFill>
                <a:latin typeface="Arial"/>
                <a:cs typeface="Arial"/>
              </a:rPr>
              <a:t>z </a:t>
            </a:r>
            <a:r>
              <a:rPr lang="cs-CZ" sz="950" spc="25" dirty="0">
                <a:solidFill>
                  <a:srgbClr val="808D9D"/>
                </a:solidFill>
                <a:latin typeface="Arial"/>
                <a:cs typeface="Arial"/>
              </a:rPr>
              <a:t>obnovitelných zdrojů, </a:t>
            </a:r>
            <a:r>
              <a:rPr lang="cs-CZ" sz="950" spc="25" dirty="0" smtClean="0">
                <a:solidFill>
                  <a:srgbClr val="808D9D"/>
                </a:solidFill>
                <a:latin typeface="Arial"/>
                <a:cs typeface="Arial"/>
              </a:rPr>
              <a:t>jíž je </a:t>
            </a:r>
            <a:r>
              <a:rPr lang="cs-CZ" sz="950" spc="25" dirty="0">
                <a:solidFill>
                  <a:srgbClr val="808D9D"/>
                </a:solidFill>
                <a:latin typeface="Arial"/>
                <a:cs typeface="Arial"/>
              </a:rPr>
              <a:t>sám výrobcem.</a:t>
            </a:r>
            <a:endParaRPr sz="9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26155" y="6950075"/>
            <a:ext cx="2792730" cy="11496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Silná veřejná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podpora cirkulárních řešení, jakožto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součást obnovy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ekonomiky </a:t>
            </a:r>
            <a:b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po pandemii covid-19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na úrovni EU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41494" y="8255489"/>
            <a:ext cx="2405380" cy="694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Poplatek za nerecyklovaný plastový obalový odpad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/>
            </a:r>
            <a:b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v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EU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423134" y="6879412"/>
            <a:ext cx="1566545" cy="478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Rostoucí podíl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biosložek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33588" y="7507716"/>
            <a:ext cx="2352675" cy="4667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Alternativní paliva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/>
            </a:r>
            <a:b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a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způsoby dopravy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23134" y="8135906"/>
            <a:ext cx="2154006" cy="4667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Zvýšení účinnosti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spalovacích motorů</a:t>
            </a:r>
            <a:endParaRPr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pic>
        <p:nvPicPr>
          <p:cNvPr id="44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48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solidFill>
                  <a:srgbClr val="ED1C23"/>
                </a:solidFill>
                <a:latin typeface="Arial"/>
                <a:cs typeface="Arial"/>
              </a:rPr>
              <a:t>Strategic</a:t>
            </a:r>
            <a:r>
              <a:rPr lang="pl-PL" sz="1650" spc="-85" dirty="0" err="1">
                <a:solidFill>
                  <a:srgbClr val="ED1C23"/>
                </a:solidFill>
                <a:latin typeface="Arial"/>
                <a:cs typeface="Arial"/>
              </a:rPr>
              <a:t>ké</a:t>
            </a:r>
            <a:r>
              <a:rPr lang="pl-PL" sz="1650" spc="-85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lang="pl-PL" sz="1650" spc="-85" dirty="0" err="1">
                <a:solidFill>
                  <a:srgbClr val="ED1C23"/>
                </a:solidFill>
                <a:latin typeface="Arial"/>
                <a:cs typeface="Arial"/>
              </a:rPr>
              <a:t>výzvy</a:t>
            </a:r>
            <a:endParaRPr lang="pl-PL" sz="1650" dirty="0">
              <a:solidFill>
                <a:srgbClr val="ED1C23"/>
              </a:solidFill>
              <a:latin typeface="Arial"/>
              <a:cs typeface="Arial"/>
            </a:endParaRPr>
          </a:p>
        </p:txBody>
      </p:sp>
      <p:sp>
        <p:nvSpPr>
          <p:cNvPr id="49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50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51" name="object 22"/>
          <p:cNvSpPr txBox="1"/>
          <p:nvPr/>
        </p:nvSpPr>
        <p:spPr>
          <a:xfrm>
            <a:off x="19337295" y="10663288"/>
            <a:ext cx="31686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1</a:t>
            </a:r>
            <a:r>
              <a:rPr lang="en-US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3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52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00128" y="11203847"/>
            <a:ext cx="230354" cy="104698"/>
          </a:xfrm>
          <a:prstGeom prst="rect">
            <a:avLst/>
          </a:prstGeom>
        </p:spPr>
      </p:pic>
      <p:sp>
        <p:nvSpPr>
          <p:cNvPr id="39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40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41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3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ject 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100" cy="1026148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1821" y="792469"/>
            <a:ext cx="12756515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cs-CZ" sz="3300" spc="-135" dirty="0">
                <a:latin typeface="Futura PT Demi"/>
                <a:cs typeface="Futura PT Demi"/>
              </a:rPr>
              <a:t>Pokles energie z fosilních paliv a růst energie z obnovitelných zdrojů</a:t>
            </a:r>
            <a:endParaRPr lang="cs-CZ" sz="3300" dirty="0">
              <a:latin typeface="Futura PT Demi"/>
              <a:cs typeface="Futura PT Demi"/>
            </a:endParaRPr>
          </a:p>
        </p:txBody>
      </p:sp>
      <p:pic>
        <p:nvPicPr>
          <p:cNvPr id="6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0156" y="1781071"/>
            <a:ext cx="1110074" cy="3140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173983" y="6576117"/>
            <a:ext cx="39243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363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73983" y="7288103"/>
            <a:ext cx="39243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110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15431" y="7267182"/>
            <a:ext cx="539115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-22%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73983" y="8062965"/>
            <a:ext cx="39243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413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62604" y="6230640"/>
            <a:ext cx="39243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392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62604" y="7005390"/>
            <a:ext cx="39243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143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62604" y="7905890"/>
            <a:ext cx="39243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478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59628" y="8754032"/>
            <a:ext cx="514984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2025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48048" y="8754032"/>
            <a:ext cx="514984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2018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80673" y="6585729"/>
            <a:ext cx="502284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smtClean="0">
                <a:solidFill>
                  <a:srgbClr val="474E5E"/>
                </a:solidFill>
                <a:latin typeface="Arial"/>
                <a:cs typeface="Arial"/>
              </a:rPr>
              <a:t>Uhlí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82222" y="7748023"/>
            <a:ext cx="711828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lang="cs-CZ" sz="1700" b="1" spc="10" dirty="0" smtClean="0">
                <a:solidFill>
                  <a:srgbClr val="474E5E"/>
                </a:solidFill>
                <a:latin typeface="Arial"/>
                <a:cs typeface="Arial"/>
              </a:rPr>
              <a:t>Ropa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12824" y="8754032"/>
            <a:ext cx="514984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2030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51224" y="6733192"/>
            <a:ext cx="39243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223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51224" y="7864048"/>
            <a:ext cx="39243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530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38496" y="2454275"/>
            <a:ext cx="7646754" cy="865622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230"/>
              </a:spcBef>
            </a:pPr>
            <a:r>
              <a:rPr lang="cs-CZ" sz="2050" b="1" spc="5" dirty="0">
                <a:latin typeface="Arial"/>
                <a:cs typeface="Arial"/>
              </a:rPr>
              <a:t>Celková primární poptávka po energii v Evropské </a:t>
            </a:r>
            <a:r>
              <a:rPr lang="cs-CZ" sz="2050" b="1" spc="5" dirty="0" smtClean="0">
                <a:latin typeface="Arial"/>
                <a:cs typeface="Arial"/>
              </a:rPr>
              <a:t>unii</a:t>
            </a:r>
          </a:p>
          <a:p>
            <a:pPr marL="19050">
              <a:lnSpc>
                <a:spcPct val="100000"/>
              </a:lnSpc>
              <a:spcBef>
                <a:spcPts val="1230"/>
              </a:spcBef>
            </a:pPr>
            <a:r>
              <a:rPr lang="cs-CZ" sz="1550" spc="5" dirty="0" smtClean="0">
                <a:solidFill>
                  <a:srgbClr val="808D9D"/>
                </a:solidFill>
                <a:latin typeface="Arial"/>
                <a:cs typeface="Arial"/>
              </a:rPr>
              <a:t>(</a:t>
            </a:r>
            <a:r>
              <a:rPr lang="cs-CZ" sz="1550" spc="5" dirty="0" err="1" smtClean="0">
                <a:solidFill>
                  <a:srgbClr val="808D9D"/>
                </a:solidFill>
                <a:latin typeface="Arial"/>
                <a:cs typeface="Arial"/>
              </a:rPr>
              <a:t>Mtoe</a:t>
            </a:r>
            <a:r>
              <a:rPr lang="cs-CZ" sz="1550" spc="-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550" spc="10" dirty="0" smtClean="0">
                <a:solidFill>
                  <a:srgbClr val="808D9D"/>
                </a:solidFill>
                <a:latin typeface="Arial"/>
                <a:cs typeface="Arial"/>
              </a:rPr>
              <a:t>=</a:t>
            </a:r>
            <a:r>
              <a:rPr lang="cs-CZ" sz="1550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550" spc="5" dirty="0" smtClean="0">
                <a:solidFill>
                  <a:srgbClr val="808D9D"/>
                </a:solidFill>
                <a:latin typeface="Arial"/>
                <a:cs typeface="Arial"/>
              </a:rPr>
              <a:t>milión </a:t>
            </a:r>
            <a:r>
              <a:rPr lang="cs-CZ" sz="1550" spc="5" dirty="0">
                <a:solidFill>
                  <a:srgbClr val="808D9D"/>
                </a:solidFill>
                <a:latin typeface="Arial"/>
                <a:cs typeface="Arial"/>
              </a:rPr>
              <a:t>tun ropného ekvivalentu)</a:t>
            </a:r>
            <a:endParaRPr lang="cs-CZ" sz="15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630955" y="8743628"/>
            <a:ext cx="514984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2025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819574" y="8743628"/>
            <a:ext cx="514984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2018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484351" y="8743628"/>
            <a:ext cx="514984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2030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488988"/>
              </p:ext>
            </p:extLst>
          </p:nvPr>
        </p:nvGraphicFramePr>
        <p:xfrm>
          <a:off x="-82550" y="3791323"/>
          <a:ext cx="18383529" cy="24441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49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1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626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18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7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626870">
                <a:tc>
                  <a:txBody>
                    <a:bodyPr/>
                    <a:lstStyle/>
                    <a:p>
                      <a:pPr marR="288925" algn="r" rtl="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lang="cs-CZ" sz="1700" b="1" spc="15" dirty="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marR="288925" algn="r" rtl="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cs-CZ" sz="1700" b="1" spc="15" dirty="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Bioenergie</a:t>
                      </a:r>
                      <a:endParaRPr lang="cs-CZ" sz="1700" dirty="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marL="893763" marR="288925" indent="346075" algn="r" rtl="0">
                        <a:lnSpc>
                          <a:spcPts val="2890"/>
                        </a:lnSpc>
                        <a:spcBef>
                          <a:spcPts val="70"/>
                        </a:spcBef>
                      </a:pPr>
                      <a:r>
                        <a:rPr lang="cs-CZ" sz="1700" b="1" dirty="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Vodní energie  Jaderná energie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7310" marB="0"/>
                </a:tc>
                <a:tc>
                  <a:txBody>
                    <a:bodyPr/>
                    <a:lstStyle/>
                    <a:p>
                      <a:pPr marL="357505" rtl="0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lang="cs-CZ" sz="1700" b="1" spc="15" dirty="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56</a:t>
                      </a:r>
                      <a:endParaRPr lang="cs-CZ" sz="1700" dirty="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marL="296545" rtl="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lang="cs-CZ" sz="1700" b="1" spc="15" dirty="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166</a:t>
                      </a:r>
                      <a:endParaRPr lang="cs-CZ" sz="1700" dirty="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marL="357505" rtl="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cs-CZ" sz="1700" b="1" spc="15" dirty="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29</a:t>
                      </a:r>
                      <a:endParaRPr lang="cs-CZ" sz="1700" dirty="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marL="296545" rtl="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lang="cs-CZ" sz="1700" b="1" spc="15" dirty="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216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3515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90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rtl="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cs-CZ" sz="185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95</a:t>
                      </a:r>
                      <a:endParaRPr lang="cs-CZ" sz="170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194</a:t>
                      </a:r>
                      <a:endParaRPr lang="cs-CZ" sz="170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33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90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rtl="0">
                        <a:lnSpc>
                          <a:spcPct val="100000"/>
                        </a:lnSpc>
                      </a:pPr>
                      <a:endParaRPr lang="cs-CZ" sz="190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rtl="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cs-CZ" sz="215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721995" rtl="0">
                        <a:lnSpc>
                          <a:spcPct val="100000"/>
                        </a:lnSpc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122</a:t>
                      </a:r>
                      <a:endParaRPr lang="cs-CZ" sz="170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rtl="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cs-CZ" sz="155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721995" rtl="0">
                        <a:lnSpc>
                          <a:spcPts val="1950"/>
                        </a:lnSpc>
                        <a:spcBef>
                          <a:spcPts val="5"/>
                        </a:spcBef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205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73263" marR="321945" indent="-93663" algn="r" rtl="0">
                        <a:lnSpc>
                          <a:spcPct val="121300"/>
                        </a:lnSpc>
                      </a:pPr>
                      <a:endParaRPr lang="cs-CZ" sz="1700" b="1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marL="1973263" marR="321945" indent="-93663" algn="r" rtl="0">
                        <a:lnSpc>
                          <a:spcPct val="121300"/>
                        </a:lnSpc>
                      </a:pPr>
                      <a:r>
                        <a:rPr lang="cs-CZ" sz="1700" b="1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Elektřina       Biopaliva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2120" rtl="0">
                        <a:lnSpc>
                          <a:spcPts val="1710"/>
                        </a:lnSpc>
                      </a:pPr>
                      <a:r>
                        <a:rPr lang="cs-CZ" sz="1700" b="1" dirty="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cs-CZ" sz="1700" dirty="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marL="452120" rtl="0">
                        <a:lnSpc>
                          <a:spcPts val="1610"/>
                        </a:lnSpc>
                      </a:pPr>
                      <a:r>
                        <a:rPr lang="cs-CZ" sz="1700" b="1" dirty="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lang="cs-CZ" sz="1700" dirty="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marL="391160" rtl="0">
                        <a:lnSpc>
                          <a:spcPts val="1805"/>
                        </a:lnSpc>
                      </a:pPr>
                      <a:r>
                        <a:rPr lang="cs-CZ" sz="1700" b="1" spc="15" dirty="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17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lang="cs-CZ" sz="1700" b="1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cs-CZ" sz="170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rtl="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cs-CZ" sz="165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60655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90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rtl="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cs-CZ" sz="205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30353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cs-CZ" sz="1700" b="1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cs-CZ" sz="1700" smtClean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  <a:p>
                      <a:pPr rtl="0">
                        <a:lnSpc>
                          <a:spcPct val="100000"/>
                        </a:lnSpc>
                      </a:pPr>
                      <a:endParaRPr lang="cs-CZ" sz="195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30353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28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90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rtl="0">
                        <a:lnSpc>
                          <a:spcPct val="100000"/>
                        </a:lnSpc>
                      </a:pPr>
                      <a:endParaRPr lang="cs-CZ" sz="190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rtl="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cs-CZ" sz="2500" smtClean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12750" rtl="0">
                        <a:lnSpc>
                          <a:spcPct val="100000"/>
                        </a:lnSpc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-19%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1889"/>
                        </a:lnSpc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180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41400" algn="ctr" rtl="0">
                        <a:lnSpc>
                          <a:spcPts val="1905"/>
                        </a:lnSpc>
                        <a:spcBef>
                          <a:spcPts val="670"/>
                        </a:spcBef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35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509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609">
                <a:tc>
                  <a:txBody>
                    <a:bodyPr/>
                    <a:lstStyle/>
                    <a:p>
                      <a:pPr marL="679450" algn="r" rtl="0">
                        <a:lnSpc>
                          <a:spcPts val="1845"/>
                        </a:lnSpc>
                      </a:pP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6545" rtl="0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lang="cs-CZ" sz="1700" b="1" spc="15" dirty="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392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32715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41400" algn="ctr" rtl="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166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8895" marB="0"/>
                </a:tc>
                <a:tc>
                  <a:txBody>
                    <a:bodyPr/>
                    <a:lstStyle/>
                    <a:p>
                      <a:pPr marR="321945" algn="r" rtl="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cs-CZ" sz="1700" b="1" spc="10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Ropa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8260" marB="0"/>
                </a:tc>
                <a:tc>
                  <a:txBody>
                    <a:bodyPr/>
                    <a:lstStyle/>
                    <a:p>
                      <a:pPr marL="329565" rtl="0">
                        <a:lnSpc>
                          <a:spcPts val="1964"/>
                        </a:lnSpc>
                        <a:spcBef>
                          <a:spcPts val="1360"/>
                        </a:spcBef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302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2720" marB="0"/>
                </a:tc>
                <a:tc>
                  <a:txBody>
                    <a:bodyPr/>
                    <a:lstStyle/>
                    <a:p>
                      <a:pPr marL="20955" algn="ctr" rtl="0">
                        <a:lnSpc>
                          <a:spcPts val="1964"/>
                        </a:lnSpc>
                        <a:spcBef>
                          <a:spcPts val="1360"/>
                        </a:spcBef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279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2720" marB="0"/>
                </a:tc>
                <a:tc>
                  <a:txBody>
                    <a:bodyPr/>
                    <a:lstStyle/>
                    <a:p>
                      <a:pPr marL="716915" rtl="0">
                        <a:lnSpc>
                          <a:spcPts val="1964"/>
                        </a:lnSpc>
                        <a:spcBef>
                          <a:spcPts val="1360"/>
                        </a:spcBef>
                      </a:pPr>
                      <a:r>
                        <a:rPr lang="cs-CZ" sz="1700" b="1" spc="15" smtClean="0">
                          <a:solidFill>
                            <a:srgbClr val="474E5E"/>
                          </a:solidFill>
                          <a:latin typeface="Arial"/>
                          <a:cs typeface="Arial"/>
                        </a:rPr>
                        <a:t>244</a:t>
                      </a:r>
                      <a:endParaRPr lang="cs-CZ" sz="1700" dirty="0">
                        <a:solidFill>
                          <a:srgbClr val="474E5E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272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solidFill>
                          <a:srgbClr val="474E5E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10965344" y="2413735"/>
            <a:ext cx="5915660" cy="859851"/>
          </a:xfrm>
          <a:prstGeom prst="rect">
            <a:avLst/>
          </a:prstGeom>
        </p:spPr>
        <p:txBody>
          <a:bodyPr vert="horz" wrap="square" lIns="0" tIns="175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lang="cs-CZ" sz="2050" b="1" spc="5" dirty="0" smtClean="0">
                <a:latin typeface="Arial"/>
                <a:cs typeface="Arial"/>
              </a:rPr>
              <a:t>Poptávka po energii v dopravě v Evropské unii</a:t>
            </a:r>
          </a:p>
          <a:p>
            <a:pPr marL="17780">
              <a:lnSpc>
                <a:spcPct val="100000"/>
              </a:lnSpc>
              <a:spcBef>
                <a:spcPts val="990"/>
              </a:spcBef>
            </a:pPr>
            <a:r>
              <a:rPr lang="cs-CZ" sz="1550" spc="5" dirty="0" smtClean="0">
                <a:solidFill>
                  <a:srgbClr val="808D9D"/>
                </a:solidFill>
                <a:latin typeface="Arial"/>
                <a:cs typeface="Arial"/>
              </a:rPr>
              <a:t>(Mtoe</a:t>
            </a:r>
            <a:r>
              <a:rPr lang="cs-CZ" sz="1550" spc="-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550" spc="10" dirty="0" smtClean="0">
                <a:solidFill>
                  <a:srgbClr val="808D9D"/>
                </a:solidFill>
                <a:latin typeface="Arial"/>
                <a:cs typeface="Arial"/>
              </a:rPr>
              <a:t>=</a:t>
            </a:r>
            <a:r>
              <a:rPr lang="cs-CZ" sz="1550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550" spc="5" dirty="0">
                <a:solidFill>
                  <a:srgbClr val="808D9D"/>
                </a:solidFill>
                <a:latin typeface="Arial"/>
                <a:cs typeface="Arial"/>
              </a:rPr>
              <a:t>milión tun </a:t>
            </a:r>
            <a:r>
              <a:rPr lang="cs-CZ" sz="1550" spc="5" dirty="0" smtClean="0">
                <a:solidFill>
                  <a:srgbClr val="808D9D"/>
                </a:solidFill>
                <a:latin typeface="Arial"/>
                <a:cs typeface="Arial"/>
              </a:rPr>
              <a:t>ropného </a:t>
            </a:r>
            <a:r>
              <a:rPr lang="cs-CZ" sz="1550" spc="5" dirty="0">
                <a:solidFill>
                  <a:srgbClr val="808D9D"/>
                </a:solidFill>
                <a:latin typeface="Arial"/>
                <a:cs typeface="Arial"/>
              </a:rPr>
              <a:t>ekvivalentu)</a:t>
            </a:r>
            <a:endParaRPr lang="cs-CZ" sz="15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9862" y="9557482"/>
            <a:ext cx="18213788" cy="558486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Zdroj:</a:t>
            </a:r>
            <a:r>
              <a:rPr lang="cs-CZ" sz="1200" spc="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IEA</a:t>
            </a:r>
            <a:r>
              <a:rPr lang="cs-CZ" sz="1200" spc="10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15" dirty="0" err="1" smtClean="0">
                <a:solidFill>
                  <a:srgbClr val="808D9D"/>
                </a:solidFill>
                <a:latin typeface="Arial"/>
                <a:cs typeface="Arial"/>
              </a:rPr>
              <a:t>World</a:t>
            </a:r>
            <a:r>
              <a:rPr lang="cs-CZ" sz="1200" spc="10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15" dirty="0" err="1" smtClean="0">
                <a:solidFill>
                  <a:srgbClr val="808D9D"/>
                </a:solidFill>
                <a:latin typeface="Arial"/>
                <a:cs typeface="Arial"/>
              </a:rPr>
              <a:t>Energy</a:t>
            </a:r>
            <a:r>
              <a:rPr lang="cs-CZ" sz="1200" spc="10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Outlook</a:t>
            </a:r>
            <a:r>
              <a:rPr lang="cs-CZ" sz="1200" spc="10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20" dirty="0" smtClean="0">
                <a:solidFill>
                  <a:srgbClr val="808D9D"/>
                </a:solidFill>
                <a:latin typeface="Arial"/>
                <a:cs typeface="Arial"/>
              </a:rPr>
              <a:t>2019</a:t>
            </a:r>
            <a:endParaRPr lang="cs-CZ" sz="1200" dirty="0" smtClean="0">
              <a:solidFill>
                <a:srgbClr val="808D9D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cs-CZ" sz="1200" spc="15" dirty="0">
                <a:solidFill>
                  <a:srgbClr val="808D9D"/>
                </a:solidFill>
                <a:latin typeface="Arial"/>
                <a:cs typeface="Arial"/>
              </a:rPr>
              <a:t>Poptávka po primární energii měří celkovou poptávku po energii </a:t>
            </a:r>
            <a:r>
              <a:rPr lang="cs-CZ" sz="1200" spc="10" dirty="0" smtClean="0">
                <a:solidFill>
                  <a:srgbClr val="808D9D"/>
                </a:solidFill>
                <a:latin typeface="Arial"/>
                <a:cs typeface="Arial"/>
              </a:rPr>
              <a:t>-</a:t>
            </a:r>
            <a:r>
              <a:rPr lang="cs-CZ" sz="1200" spc="20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5" dirty="0">
                <a:solidFill>
                  <a:srgbClr val="808D9D"/>
                </a:solidFill>
                <a:latin typeface="Arial"/>
                <a:cs typeface="Arial"/>
              </a:rPr>
              <a:t>zahrnuje spotřebu samotného </a:t>
            </a:r>
            <a:r>
              <a:rPr lang="cs-CZ" sz="1200" spc="5" dirty="0" smtClean="0">
                <a:solidFill>
                  <a:srgbClr val="808D9D"/>
                </a:solidFill>
                <a:latin typeface="Arial"/>
                <a:cs typeface="Arial"/>
              </a:rPr>
              <a:t>energetického sektoru, </a:t>
            </a:r>
            <a:r>
              <a:rPr lang="cs-CZ" sz="1200" spc="5" dirty="0">
                <a:solidFill>
                  <a:srgbClr val="808D9D"/>
                </a:solidFill>
                <a:latin typeface="Arial"/>
                <a:cs typeface="Arial"/>
              </a:rPr>
              <a:t>ztráty při </a:t>
            </a:r>
            <a:r>
              <a:rPr lang="cs-CZ" sz="1200" spc="5" dirty="0" smtClean="0">
                <a:solidFill>
                  <a:srgbClr val="808D9D"/>
                </a:solidFill>
                <a:latin typeface="Arial"/>
                <a:cs typeface="Arial"/>
              </a:rPr>
              <a:t>transformaci </a:t>
            </a:r>
            <a:r>
              <a:rPr lang="cs-CZ" sz="1200" spc="5" dirty="0">
                <a:solidFill>
                  <a:srgbClr val="808D9D"/>
                </a:solidFill>
                <a:latin typeface="Arial"/>
                <a:cs typeface="Arial"/>
              </a:rPr>
              <a:t>(například z ropy nebo plynu na elektřinu</a:t>
            </a:r>
            <a:r>
              <a:rPr lang="cs-CZ" sz="1200" spc="5" dirty="0" smtClean="0">
                <a:solidFill>
                  <a:srgbClr val="808D9D"/>
                </a:solidFill>
                <a:latin typeface="Arial"/>
                <a:cs typeface="Arial"/>
              </a:rPr>
              <a:t>), ztráty při </a:t>
            </a:r>
            <a:r>
              <a:rPr lang="cs-CZ" sz="1200" spc="5" dirty="0">
                <a:solidFill>
                  <a:srgbClr val="808D9D"/>
                </a:solidFill>
                <a:latin typeface="Arial"/>
                <a:cs typeface="Arial"/>
              </a:rPr>
              <a:t>distribuci </a:t>
            </a:r>
            <a:r>
              <a:rPr lang="cs-CZ" sz="1200" spc="5" dirty="0" smtClean="0">
                <a:solidFill>
                  <a:srgbClr val="808D9D"/>
                </a:solidFill>
                <a:latin typeface="Arial"/>
                <a:cs typeface="Arial"/>
              </a:rPr>
              <a:t>energie </a:t>
            </a:r>
            <a:r>
              <a:rPr lang="cs-CZ" sz="1200" spc="5" dirty="0">
                <a:solidFill>
                  <a:srgbClr val="808D9D"/>
                </a:solidFill>
                <a:latin typeface="Arial"/>
                <a:cs typeface="Arial"/>
              </a:rPr>
              <a:t>a konečnou spotřebu </a:t>
            </a:r>
            <a:r>
              <a:rPr lang="cs-CZ" sz="1200" spc="5" dirty="0" smtClean="0">
                <a:solidFill>
                  <a:srgbClr val="808D9D"/>
                </a:solidFill>
                <a:latin typeface="Arial"/>
                <a:cs typeface="Arial"/>
              </a:rPr>
              <a:t>koncových spotřebitelů.</a:t>
            </a:r>
            <a:endParaRPr lang="cs-CZ" sz="120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610288" y="4595536"/>
            <a:ext cx="27051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14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860068" y="4155747"/>
            <a:ext cx="147955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700" b="1" spc="15" dirty="0" smtClean="0">
                <a:solidFill>
                  <a:srgbClr val="474E5E"/>
                </a:solidFill>
                <a:latin typeface="Arial"/>
                <a:cs typeface="Arial"/>
              </a:rPr>
              <a:t>9</a:t>
            </a:r>
            <a:endParaRPr lang="cs-CZ" sz="1700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43" name="Obdélník 42"/>
          <p:cNvSpPr/>
          <p:nvPr/>
        </p:nvSpPr>
        <p:spPr>
          <a:xfrm>
            <a:off x="697746" y="3368675"/>
            <a:ext cx="2656497" cy="710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88925" algn="r" defTabSz="898525">
              <a:spcBef>
                <a:spcPts val="530"/>
              </a:spcBef>
            </a:pPr>
            <a:r>
              <a:rPr lang="cs-CZ" b="1" dirty="0" smtClean="0">
                <a:solidFill>
                  <a:srgbClr val="474E5E"/>
                </a:solidFill>
                <a:latin typeface="Arial"/>
                <a:cs typeface="Arial"/>
              </a:rPr>
              <a:t>Ostatní</a:t>
            </a:r>
          </a:p>
          <a:p>
            <a:pPr marR="288925" algn="r" defTabSz="898525">
              <a:spcBef>
                <a:spcPts val="530"/>
              </a:spcBef>
            </a:pPr>
            <a:r>
              <a:rPr lang="cs-CZ" b="1" dirty="0" smtClean="0">
                <a:solidFill>
                  <a:srgbClr val="474E5E"/>
                </a:solidFill>
                <a:latin typeface="Arial"/>
                <a:cs typeface="Arial"/>
              </a:rPr>
              <a:t>obnovitelná </a:t>
            </a:r>
            <a:r>
              <a:rPr lang="cs-CZ" b="1" dirty="0">
                <a:solidFill>
                  <a:srgbClr val="474E5E"/>
                </a:solidFill>
                <a:latin typeface="Arial"/>
                <a:cs typeface="Arial"/>
              </a:rPr>
              <a:t>energie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8854545" y="3763121"/>
            <a:ext cx="3513142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1014" algn="r">
              <a:lnSpc>
                <a:spcPts val="1995"/>
              </a:lnSpc>
            </a:pPr>
            <a:r>
              <a:rPr lang="cs-CZ" b="1" spc="15" dirty="0">
                <a:solidFill>
                  <a:srgbClr val="474E5E"/>
                </a:solidFill>
                <a:latin typeface="Arial"/>
                <a:cs typeface="Arial"/>
              </a:rPr>
              <a:t>Ostatní paliva</a:t>
            </a:r>
            <a:endParaRPr lang="cs-CZ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pic>
        <p:nvPicPr>
          <p:cNvPr id="44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48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solidFill>
                  <a:srgbClr val="ED1C23"/>
                </a:solidFill>
                <a:latin typeface="Arial"/>
                <a:cs typeface="Arial"/>
              </a:rPr>
              <a:t>Strategic</a:t>
            </a:r>
            <a:r>
              <a:rPr lang="pl-PL" sz="1650" spc="-85" dirty="0" err="1">
                <a:solidFill>
                  <a:srgbClr val="ED1C23"/>
                </a:solidFill>
                <a:latin typeface="Arial"/>
                <a:cs typeface="Arial"/>
              </a:rPr>
              <a:t>ké</a:t>
            </a:r>
            <a:r>
              <a:rPr lang="pl-PL" sz="1650" spc="-85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lang="pl-PL" sz="1650" spc="-85" dirty="0" err="1">
                <a:solidFill>
                  <a:srgbClr val="ED1C23"/>
                </a:solidFill>
                <a:latin typeface="Arial"/>
                <a:cs typeface="Arial"/>
              </a:rPr>
              <a:t>výzvy</a:t>
            </a:r>
            <a:endParaRPr lang="pl-PL" sz="1650" dirty="0">
              <a:solidFill>
                <a:srgbClr val="ED1C23"/>
              </a:solidFill>
              <a:latin typeface="Arial"/>
              <a:cs typeface="Arial"/>
            </a:endParaRPr>
          </a:p>
        </p:txBody>
      </p:sp>
      <p:sp>
        <p:nvSpPr>
          <p:cNvPr id="49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50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51" name="object 22"/>
          <p:cNvSpPr txBox="1"/>
          <p:nvPr/>
        </p:nvSpPr>
        <p:spPr>
          <a:xfrm>
            <a:off x="19337295" y="10663288"/>
            <a:ext cx="31686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1</a:t>
            </a:r>
            <a:r>
              <a:rPr lang="en-US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4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52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00128" y="11203847"/>
            <a:ext cx="230354" cy="104698"/>
          </a:xfrm>
          <a:prstGeom prst="rect">
            <a:avLst/>
          </a:prstGeom>
        </p:spPr>
      </p:pic>
      <p:sp>
        <p:nvSpPr>
          <p:cNvPr id="30" name="Prostokąt 29"/>
          <p:cNvSpPr/>
          <p:nvPr/>
        </p:nvSpPr>
        <p:spPr>
          <a:xfrm>
            <a:off x="938837" y="5690204"/>
            <a:ext cx="21743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79450" algn="r">
              <a:lnSpc>
                <a:spcPts val="1845"/>
              </a:lnSpc>
            </a:pPr>
            <a:r>
              <a:rPr lang="cs-CZ" b="1" spc="15" dirty="0">
                <a:solidFill>
                  <a:srgbClr val="474E5E"/>
                </a:solidFill>
                <a:latin typeface="Arial"/>
                <a:cs typeface="Arial"/>
              </a:rPr>
              <a:t>Zemní plyn </a:t>
            </a:r>
            <a:endParaRPr lang="cs-CZ" dirty="0">
              <a:solidFill>
                <a:srgbClr val="474E5E"/>
              </a:solidFill>
              <a:latin typeface="Arial"/>
              <a:cs typeface="Arial"/>
            </a:endParaRPr>
          </a:p>
        </p:txBody>
      </p:sp>
      <p:sp>
        <p:nvSpPr>
          <p:cNvPr id="40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41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42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19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58468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0104100" cy="102614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69255" y="3516763"/>
            <a:ext cx="1865630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cs-CZ" sz="2300" b="1" dirty="0" smtClean="0">
                <a:latin typeface="Arial"/>
                <a:cs typeface="Arial"/>
              </a:rPr>
              <a:t>Spotřeba benzínu</a:t>
            </a:r>
            <a:endParaRPr lang="cs-CZ" sz="2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30327" y="3516763"/>
            <a:ext cx="2045335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cs-CZ" sz="2300" b="1" dirty="0" smtClean="0">
                <a:latin typeface="Arial"/>
                <a:cs typeface="Arial"/>
              </a:rPr>
              <a:t>Spotřeba polypropylenu </a:t>
            </a:r>
            <a:endParaRPr lang="cs-CZ"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462" y="9562345"/>
            <a:ext cx="9018988" cy="537327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10"/>
              </a:spcBef>
            </a:pP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Zdroj:</a:t>
            </a:r>
            <a:r>
              <a:rPr lang="cs-CZ" sz="1200" spc="10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20" dirty="0" smtClean="0">
                <a:solidFill>
                  <a:srgbClr val="808D9D"/>
                </a:solidFill>
                <a:latin typeface="Arial"/>
                <a:cs typeface="Arial"/>
              </a:rPr>
              <a:t>IHS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15" dirty="0" err="1" smtClean="0">
                <a:solidFill>
                  <a:srgbClr val="808D9D"/>
                </a:solidFill>
                <a:latin typeface="Arial"/>
                <a:cs typeface="Arial"/>
              </a:rPr>
              <a:t>Annual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15" dirty="0" err="1" smtClean="0">
                <a:solidFill>
                  <a:srgbClr val="808D9D"/>
                </a:solidFill>
                <a:latin typeface="Arial"/>
                <a:cs typeface="Arial"/>
              </a:rPr>
              <a:t>Strategic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20" dirty="0" err="1" smtClean="0">
                <a:solidFill>
                  <a:srgbClr val="808D9D"/>
                </a:solidFill>
                <a:latin typeface="Arial"/>
                <a:cs typeface="Arial"/>
              </a:rPr>
              <a:t>Workbook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20" dirty="0" smtClean="0">
                <a:solidFill>
                  <a:srgbClr val="808D9D"/>
                </a:solidFill>
                <a:latin typeface="Arial"/>
                <a:cs typeface="Arial"/>
              </a:rPr>
              <a:t>–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 2019, </a:t>
            </a:r>
            <a:r>
              <a:rPr lang="cs-CZ" sz="1200" spc="20" dirty="0" smtClean="0">
                <a:solidFill>
                  <a:srgbClr val="808D9D"/>
                </a:solidFill>
                <a:latin typeface="Arial"/>
                <a:cs typeface="Arial"/>
              </a:rPr>
              <a:t>NEXANT,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 pohonné hmoty včetně bio složek.</a:t>
            </a:r>
            <a:endParaRPr lang="cs-CZ" sz="1200" dirty="0" smtClean="0">
              <a:solidFill>
                <a:srgbClr val="808D9D"/>
              </a:solidFill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625"/>
              </a:spcBef>
            </a:pPr>
            <a:r>
              <a:rPr lang="cs-CZ" sz="1200" spc="15" baseline="31746" dirty="0" smtClean="0">
                <a:solidFill>
                  <a:srgbClr val="808D9D"/>
                </a:solidFill>
                <a:latin typeface="Arial"/>
                <a:cs typeface="Arial"/>
              </a:rPr>
              <a:t>1</a:t>
            </a:r>
            <a:r>
              <a:rPr lang="cs-CZ" sz="1200" spc="225" baseline="31746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Relevantní trh pro pohonné hmoty </a:t>
            </a:r>
            <a:r>
              <a:rPr lang="cs-CZ" sz="1200" spc="20" dirty="0" smtClean="0">
                <a:solidFill>
                  <a:srgbClr val="808D9D"/>
                </a:solidFill>
                <a:latin typeface="Arial"/>
                <a:cs typeface="Arial"/>
              </a:rPr>
              <a:t>= 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CZ, PL, SK,</a:t>
            </a:r>
            <a:r>
              <a:rPr lang="cs-CZ" sz="1200" spc="20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AT, </a:t>
            </a:r>
            <a:r>
              <a:rPr lang="cs-CZ" sz="1200" spc="20" dirty="0" smtClean="0">
                <a:solidFill>
                  <a:srgbClr val="808D9D"/>
                </a:solidFill>
                <a:latin typeface="Arial"/>
                <a:cs typeface="Arial"/>
              </a:rPr>
              <a:t>HU,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200" spc="20" dirty="0" smtClean="0">
                <a:solidFill>
                  <a:srgbClr val="808D9D"/>
                </a:solidFill>
                <a:latin typeface="Arial"/>
                <a:cs typeface="Arial"/>
              </a:rPr>
              <a:t>DE. 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Relevantní trh pro polyolefiny </a:t>
            </a:r>
            <a:r>
              <a:rPr lang="cs-CZ" sz="1200" spc="20" dirty="0" smtClean="0">
                <a:solidFill>
                  <a:srgbClr val="808D9D"/>
                </a:solidFill>
                <a:latin typeface="Arial"/>
                <a:cs typeface="Arial"/>
              </a:rPr>
              <a:t>= západní a střední Evropa</a:t>
            </a:r>
            <a:r>
              <a:rPr lang="cs-CZ" sz="1200" spc="15" dirty="0" smtClean="0">
                <a:solidFill>
                  <a:srgbClr val="808D9D"/>
                </a:solidFill>
                <a:latin typeface="Arial"/>
                <a:cs typeface="Arial"/>
              </a:rPr>
              <a:t>.</a:t>
            </a:r>
            <a:endParaRPr lang="cs-CZ" sz="120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21821" y="792469"/>
            <a:ext cx="11953841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cs-CZ" sz="3300" spc="-135" dirty="0" smtClean="0">
                <a:latin typeface="Futura PT Demi"/>
                <a:cs typeface="Futura PT Demi"/>
              </a:rPr>
              <a:t>Celková poptávka po fosilních palivech bude klesat v důsledku poklesu spotřeby nafty, zatímco plasty mají slibnou budoucnost</a:t>
            </a:r>
            <a:endParaRPr lang="cs-CZ" sz="3300" dirty="0">
              <a:latin typeface="Futura PT Demi"/>
              <a:cs typeface="Futura PT Demi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0156" y="2294145"/>
            <a:ext cx="1110074" cy="3140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721079" y="6542933"/>
            <a:ext cx="1875155" cy="10265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5"/>
              </a:spcBef>
            </a:pPr>
            <a:r>
              <a:rPr lang="cs-CZ" sz="2300" b="1" spc="5" dirty="0" smtClean="0">
                <a:latin typeface="Arial"/>
                <a:cs typeface="Arial"/>
              </a:rPr>
              <a:t>Spotřeba HDPE</a:t>
            </a:r>
            <a:endParaRPr lang="cs-CZ" sz="23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(mil.</a:t>
            </a:r>
            <a:r>
              <a:rPr lang="cs-CZ" sz="1650" spc="-50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tun)</a:t>
            </a:r>
            <a:endParaRPr lang="cs-CZ" sz="16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69254" y="6542933"/>
            <a:ext cx="2126059" cy="10252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cs-CZ" sz="2300" b="1" dirty="0" smtClean="0">
                <a:latin typeface="Arial"/>
                <a:cs typeface="Arial"/>
              </a:rPr>
              <a:t>Spotřeba motorové nafty</a:t>
            </a:r>
            <a:endParaRPr lang="cs-CZ" sz="2300" dirty="0" smtClean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414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(mil.</a:t>
            </a:r>
            <a:r>
              <a:rPr lang="cs-CZ" sz="1650" spc="-50" dirty="0" smtClean="0">
                <a:solidFill>
                  <a:srgbClr val="808D9D"/>
                </a:solidFill>
                <a:latin typeface="Arial"/>
                <a:cs typeface="Arial"/>
              </a:rPr>
              <a:t> tun</a:t>
            </a: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)</a:t>
            </a:r>
            <a:endParaRPr lang="cs-CZ" sz="16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98469" y="7024501"/>
            <a:ext cx="42735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latin typeface="Arial"/>
                <a:cs typeface="Arial"/>
              </a:rPr>
              <a:t>334</a:t>
            </a:r>
            <a:endParaRPr lang="cs-CZ" sz="19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49264" y="7171173"/>
            <a:ext cx="42735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latin typeface="Arial"/>
                <a:cs typeface="Arial"/>
              </a:rPr>
              <a:t>262</a:t>
            </a:r>
            <a:endParaRPr lang="cs-CZ" sz="19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39735" y="6951222"/>
            <a:ext cx="29337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latin typeface="Arial"/>
                <a:cs typeface="Arial"/>
              </a:rPr>
              <a:t>91</a:t>
            </a:r>
            <a:endParaRPr lang="cs-CZ" sz="19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9421" y="7171173"/>
            <a:ext cx="29337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latin typeface="Arial"/>
                <a:cs typeface="Arial"/>
              </a:rPr>
              <a:t>73</a:t>
            </a:r>
            <a:endParaRPr lang="cs-CZ" sz="19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537463" y="7024501"/>
            <a:ext cx="36068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latin typeface="Arial"/>
                <a:cs typeface="Arial"/>
              </a:rPr>
              <a:t>7,9</a:t>
            </a:r>
            <a:endParaRPr lang="cs-CZ" sz="19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867148" y="6961738"/>
            <a:ext cx="36068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latin typeface="Arial"/>
                <a:cs typeface="Arial"/>
              </a:rPr>
              <a:t>8,4</a:t>
            </a:r>
            <a:endParaRPr lang="cs-CZ" sz="19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668275" y="6993177"/>
            <a:ext cx="36068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latin typeface="Arial"/>
                <a:cs typeface="Arial"/>
              </a:rPr>
              <a:t>6,4</a:t>
            </a:r>
            <a:endParaRPr lang="cs-CZ" sz="19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987505" y="6951222"/>
            <a:ext cx="36068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latin typeface="Arial"/>
                <a:cs typeface="Arial"/>
              </a:rPr>
              <a:t>6,6</a:t>
            </a:r>
            <a:endParaRPr lang="cs-CZ" sz="19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70833" y="5562531"/>
            <a:ext cx="63373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Evropa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73943" y="8075518"/>
            <a:ext cx="445134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2019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14283" y="8075518"/>
            <a:ext cx="445134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2030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70833" y="8599104"/>
            <a:ext cx="63373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Evropa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95520" y="8075518"/>
            <a:ext cx="1838960" cy="9829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1377950" algn="l"/>
              </a:tabLst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2019	2030</a:t>
            </a:r>
            <a:endParaRPr lang="cs-CZ" sz="1450" dirty="0" smtClean="0">
              <a:solidFill>
                <a:srgbClr val="808D9D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cs-CZ" sz="1700" dirty="0" smtClean="0">
              <a:solidFill>
                <a:srgbClr val="808D9D"/>
              </a:solidFill>
              <a:latin typeface="Arial"/>
              <a:cs typeface="Arial"/>
            </a:endParaRPr>
          </a:p>
          <a:p>
            <a:pPr marL="127635" marR="30480" indent="-90170" algn="ctr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Relevantní trh pro </a:t>
            </a:r>
            <a:r>
              <a:rPr lang="cs-CZ" sz="1450" spc="20" dirty="0" smtClean="0">
                <a:solidFill>
                  <a:srgbClr val="808D9D"/>
                </a:solidFill>
                <a:latin typeface="Arial"/>
                <a:cs typeface="Arial"/>
              </a:rPr>
              <a:t>ORLEN</a:t>
            </a:r>
            <a:r>
              <a:rPr lang="cs-CZ" sz="1450" spc="-1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450" spc="10" dirty="0" smtClean="0">
                <a:solidFill>
                  <a:srgbClr val="808D9D"/>
                </a:solidFill>
                <a:latin typeface="Arial"/>
                <a:cs typeface="Arial"/>
              </a:rPr>
              <a:t>Unipetrol</a:t>
            </a:r>
            <a:r>
              <a:rPr lang="cs-CZ" sz="1275" spc="15" baseline="32679" dirty="0" smtClean="0">
                <a:solidFill>
                  <a:srgbClr val="808D9D"/>
                </a:solidFill>
                <a:latin typeface="Arial"/>
                <a:cs typeface="Arial"/>
              </a:rPr>
              <a:t>1</a:t>
            </a:r>
            <a:endParaRPr lang="cs-CZ" sz="1275" baseline="32679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99537" y="5520689"/>
            <a:ext cx="1722120" cy="4667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635" marR="30480" indent="-90170" algn="ctr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Relevantní trh pro </a:t>
            </a:r>
            <a:r>
              <a:rPr lang="cs-CZ" sz="1450" spc="20" dirty="0" smtClean="0">
                <a:solidFill>
                  <a:srgbClr val="808D9D"/>
                </a:solidFill>
                <a:latin typeface="Arial"/>
                <a:cs typeface="Arial"/>
              </a:rPr>
              <a:t>ORLEN</a:t>
            </a:r>
            <a:r>
              <a:rPr lang="cs-CZ" sz="1450" spc="-1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450" spc="10" dirty="0" smtClean="0">
                <a:solidFill>
                  <a:srgbClr val="808D9D"/>
                </a:solidFill>
                <a:latin typeface="Arial"/>
                <a:cs typeface="Arial"/>
              </a:rPr>
              <a:t>Unipetrol</a:t>
            </a:r>
            <a:r>
              <a:rPr lang="cs-CZ" sz="1275" spc="15" baseline="32679" dirty="0" smtClean="0">
                <a:solidFill>
                  <a:srgbClr val="808D9D"/>
                </a:solidFill>
                <a:latin typeface="Arial"/>
                <a:cs typeface="Arial"/>
              </a:rPr>
              <a:t>1</a:t>
            </a:r>
            <a:endParaRPr lang="cs-CZ" sz="1275" baseline="32679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099171" y="5562531"/>
            <a:ext cx="63373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Evropa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628078" y="5520689"/>
            <a:ext cx="1722120" cy="4667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635" marR="30480" indent="-90170" algn="ctr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Relevantní trh pro </a:t>
            </a:r>
            <a:r>
              <a:rPr lang="cs-CZ" sz="1450" spc="20" dirty="0" smtClean="0">
                <a:solidFill>
                  <a:srgbClr val="808D9D"/>
                </a:solidFill>
                <a:latin typeface="Arial"/>
                <a:cs typeface="Arial"/>
              </a:rPr>
              <a:t>ORLEN</a:t>
            </a:r>
            <a:r>
              <a:rPr lang="cs-CZ" sz="1450" spc="-1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450" spc="10" dirty="0" smtClean="0">
                <a:solidFill>
                  <a:srgbClr val="808D9D"/>
                </a:solidFill>
                <a:latin typeface="Arial"/>
                <a:cs typeface="Arial"/>
              </a:rPr>
              <a:t>Unipetrol</a:t>
            </a:r>
            <a:r>
              <a:rPr lang="cs-CZ" sz="1275" spc="15" baseline="32679" dirty="0" smtClean="0">
                <a:solidFill>
                  <a:srgbClr val="808D9D"/>
                </a:solidFill>
                <a:latin typeface="Arial"/>
                <a:cs typeface="Arial"/>
              </a:rPr>
              <a:t>1</a:t>
            </a:r>
            <a:endParaRPr lang="cs-CZ" sz="1275" baseline="32679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502482" y="8075518"/>
            <a:ext cx="445134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2019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842621" y="8075518"/>
            <a:ext cx="445134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2030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099171" y="8599104"/>
            <a:ext cx="63373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Evropa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524059" y="8075518"/>
            <a:ext cx="1838960" cy="9829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1377950" algn="l"/>
              </a:tabLst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2019	2030</a:t>
            </a:r>
            <a:endParaRPr lang="cs-CZ" sz="1450" dirty="0" smtClean="0">
              <a:solidFill>
                <a:srgbClr val="808D9D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cs-CZ" sz="1700" dirty="0" smtClean="0">
              <a:solidFill>
                <a:srgbClr val="808D9D"/>
              </a:solidFill>
              <a:latin typeface="Arial"/>
              <a:cs typeface="Arial"/>
            </a:endParaRPr>
          </a:p>
          <a:p>
            <a:pPr marL="127635" marR="30480" indent="-90170" algn="ctr">
              <a:lnSpc>
                <a:spcPct val="102400"/>
              </a:lnSpc>
              <a:spcBef>
                <a:spcPts val="90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Relevantní trh pro </a:t>
            </a:r>
            <a:r>
              <a:rPr lang="cs-CZ" sz="1450" spc="20" dirty="0" smtClean="0">
                <a:solidFill>
                  <a:srgbClr val="808D9D"/>
                </a:solidFill>
                <a:latin typeface="Arial"/>
                <a:cs typeface="Arial"/>
              </a:rPr>
              <a:t>ORLEN</a:t>
            </a:r>
            <a:r>
              <a:rPr lang="cs-CZ" sz="1450" spc="-15" dirty="0" smtClean="0">
                <a:solidFill>
                  <a:srgbClr val="808D9D"/>
                </a:solidFill>
                <a:latin typeface="Arial"/>
                <a:cs typeface="Arial"/>
              </a:rPr>
              <a:t> </a:t>
            </a:r>
            <a:r>
              <a:rPr lang="cs-CZ" sz="1450" spc="10" dirty="0" smtClean="0">
                <a:solidFill>
                  <a:srgbClr val="808D9D"/>
                </a:solidFill>
                <a:latin typeface="Arial"/>
                <a:cs typeface="Arial"/>
              </a:rPr>
              <a:t>Unipetrol</a:t>
            </a:r>
            <a:r>
              <a:rPr lang="cs-CZ" sz="1275" spc="15" baseline="32679" dirty="0" smtClean="0">
                <a:solidFill>
                  <a:srgbClr val="808D9D"/>
                </a:solidFill>
                <a:latin typeface="Arial"/>
                <a:cs typeface="Arial"/>
              </a:rPr>
              <a:t>1</a:t>
            </a:r>
            <a:endParaRPr lang="cs-CZ" sz="1275" baseline="32679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51987" y="3532532"/>
            <a:ext cx="56578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20" dirty="0" smtClean="0">
                <a:solidFill>
                  <a:srgbClr val="EC151C"/>
                </a:solidFill>
                <a:latin typeface="Arial"/>
                <a:cs typeface="Arial"/>
              </a:rPr>
              <a:t>+5,1%</a:t>
            </a:r>
            <a:endParaRPr lang="cs-CZ" sz="1450" dirty="0">
              <a:solidFill>
                <a:srgbClr val="EC151C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091733" y="3532532"/>
            <a:ext cx="56578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20" dirty="0" smtClean="0">
                <a:solidFill>
                  <a:srgbClr val="EC151C"/>
                </a:solidFill>
                <a:latin typeface="Arial"/>
                <a:cs typeface="Arial"/>
              </a:rPr>
              <a:t>+8,1%</a:t>
            </a:r>
            <a:endParaRPr lang="cs-CZ" sz="1450" dirty="0">
              <a:solidFill>
                <a:srgbClr val="EC151C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201435" y="3532532"/>
            <a:ext cx="56578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20" dirty="0" smtClean="0">
                <a:solidFill>
                  <a:srgbClr val="EC151C"/>
                </a:solidFill>
                <a:latin typeface="Arial"/>
                <a:cs typeface="Arial"/>
              </a:rPr>
              <a:t>+5,1%</a:t>
            </a:r>
            <a:endParaRPr lang="cs-CZ" sz="1450" dirty="0">
              <a:solidFill>
                <a:srgbClr val="EC151C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201435" y="6558588"/>
            <a:ext cx="56578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20" dirty="0" smtClean="0">
                <a:solidFill>
                  <a:srgbClr val="EC151C"/>
                </a:solidFill>
                <a:latin typeface="Arial"/>
                <a:cs typeface="Arial"/>
              </a:rPr>
              <a:t>+3,0%</a:t>
            </a:r>
            <a:endParaRPr lang="cs-CZ" sz="1450" dirty="0">
              <a:solidFill>
                <a:srgbClr val="EC151C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070624" y="6569106"/>
            <a:ext cx="56578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20" dirty="0" smtClean="0">
                <a:solidFill>
                  <a:srgbClr val="EC151C"/>
                </a:solidFill>
                <a:latin typeface="Arial"/>
                <a:cs typeface="Arial"/>
              </a:rPr>
              <a:t>+6,9%</a:t>
            </a:r>
            <a:endParaRPr lang="cs-CZ" sz="1450" dirty="0">
              <a:solidFill>
                <a:srgbClr val="EC151C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563194" y="3532532"/>
            <a:ext cx="56578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20" dirty="0" smtClean="0">
                <a:solidFill>
                  <a:srgbClr val="EC151C"/>
                </a:solidFill>
                <a:latin typeface="Arial"/>
                <a:cs typeface="Arial"/>
              </a:rPr>
              <a:t>+1,4%</a:t>
            </a:r>
            <a:endParaRPr lang="cs-CZ" sz="1450" dirty="0">
              <a:solidFill>
                <a:srgbClr val="EC151C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31630" y="6569106"/>
            <a:ext cx="62293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15" dirty="0" smtClean="0">
                <a:solidFill>
                  <a:srgbClr val="EC151C"/>
                </a:solidFill>
                <a:latin typeface="Arial"/>
                <a:cs typeface="Arial"/>
              </a:rPr>
              <a:t>-21,4%</a:t>
            </a:r>
            <a:endParaRPr lang="cs-CZ" sz="1450" dirty="0">
              <a:solidFill>
                <a:srgbClr val="EC151C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83551" y="6569106"/>
            <a:ext cx="46609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20" dirty="0" smtClean="0">
                <a:solidFill>
                  <a:srgbClr val="EC151C"/>
                </a:solidFill>
                <a:latin typeface="Arial"/>
                <a:cs typeface="Arial"/>
              </a:rPr>
              <a:t>-20%</a:t>
            </a:r>
            <a:endParaRPr lang="cs-CZ" sz="1450" dirty="0">
              <a:solidFill>
                <a:srgbClr val="EC151C"/>
              </a:solidFill>
              <a:latin typeface="Arial"/>
              <a:cs typeface="Arial"/>
            </a:endParaRPr>
          </a:p>
        </p:txBody>
      </p:sp>
      <p:graphicFrame>
        <p:nvGraphicFramePr>
          <p:cNvPr id="40" name="object 40"/>
          <p:cNvGraphicFramePr>
            <a:graphicFrameLocks noGrp="1"/>
          </p:cNvGraphicFramePr>
          <p:nvPr>
            <p:extLst/>
          </p:nvPr>
        </p:nvGraphicFramePr>
        <p:xfrm>
          <a:off x="1340957" y="4264317"/>
          <a:ext cx="17047205" cy="1017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1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3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97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884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16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23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80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cs-CZ" sz="1650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(mil.</a:t>
                      </a:r>
                      <a:r>
                        <a:rPr lang="cs-CZ" sz="1650" spc="-50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650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tun)</a:t>
                      </a:r>
                      <a:endParaRPr lang="cs-CZ" sz="1650" dirty="0">
                        <a:solidFill>
                          <a:srgbClr val="808D9D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495934" algn="r" rtl="0">
                        <a:lnSpc>
                          <a:spcPts val="2095"/>
                        </a:lnSpc>
                      </a:pPr>
                      <a:r>
                        <a:rPr lang="cs-CZ" sz="1900" b="1" spc="-5" dirty="0" smtClean="0">
                          <a:latin typeface="Arial"/>
                          <a:cs typeface="Arial"/>
                        </a:rPr>
                        <a:t>91</a:t>
                      </a:r>
                      <a:endParaRPr lang="cs-CZ"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1445" algn="ctr" rtl="0">
                        <a:lnSpc>
                          <a:spcPts val="1605"/>
                        </a:lnSpc>
                      </a:pPr>
                      <a:r>
                        <a:rPr lang="cs-CZ" sz="1900" b="1" spc="-5" dirty="0" smtClean="0">
                          <a:latin typeface="Arial"/>
                          <a:cs typeface="Arial"/>
                        </a:rPr>
                        <a:t>93</a:t>
                      </a:r>
                      <a:endParaRPr lang="cs-CZ"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85140" algn="r" rtl="0">
                        <a:lnSpc>
                          <a:spcPts val="2095"/>
                        </a:lnSpc>
                      </a:pPr>
                      <a:r>
                        <a:rPr lang="cs-CZ" sz="1900" b="1" spc="-5" dirty="0" smtClean="0">
                          <a:latin typeface="Arial"/>
                          <a:cs typeface="Arial"/>
                        </a:rPr>
                        <a:t>29</a:t>
                      </a:r>
                      <a:endParaRPr lang="cs-CZ"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8325" rtl="0">
                        <a:lnSpc>
                          <a:spcPts val="1605"/>
                        </a:lnSpc>
                      </a:pPr>
                      <a:r>
                        <a:rPr lang="cs-CZ" sz="1900" b="1" spc="-5" dirty="0" smtClean="0">
                          <a:latin typeface="Arial"/>
                          <a:cs typeface="Arial"/>
                        </a:rPr>
                        <a:t>30</a:t>
                      </a:r>
                      <a:endParaRPr lang="cs-CZ"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cs-CZ" sz="1650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(mil.</a:t>
                      </a:r>
                      <a:r>
                        <a:rPr lang="cs-CZ" sz="1650" spc="-50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650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tun)</a:t>
                      </a:r>
                      <a:endParaRPr lang="cs-CZ" sz="1650" dirty="0">
                        <a:solidFill>
                          <a:srgbClr val="808D9D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991235" rtl="0">
                        <a:lnSpc>
                          <a:spcPts val="2095"/>
                        </a:lnSpc>
                      </a:pPr>
                      <a:r>
                        <a:rPr lang="cs-CZ" sz="1900" b="1" spc="-5" dirty="0" smtClean="0">
                          <a:latin typeface="Arial"/>
                          <a:cs typeface="Arial"/>
                        </a:rPr>
                        <a:t>11,6</a:t>
                      </a:r>
                      <a:endParaRPr lang="cs-CZ"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0" rtl="0">
                        <a:lnSpc>
                          <a:spcPts val="1605"/>
                        </a:lnSpc>
                      </a:pPr>
                      <a:r>
                        <a:rPr lang="cs-CZ" sz="1900" b="1" spc="-5" dirty="0" smtClean="0">
                          <a:latin typeface="Arial"/>
                          <a:cs typeface="Arial"/>
                        </a:rPr>
                        <a:t>12,5</a:t>
                      </a:r>
                      <a:endParaRPr lang="cs-CZ"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0534" algn="r" rtl="0">
                        <a:lnSpc>
                          <a:spcPts val="2180"/>
                        </a:lnSpc>
                      </a:pPr>
                      <a:r>
                        <a:rPr lang="cs-CZ" sz="1900" b="1" spc="-5" dirty="0" smtClean="0">
                          <a:latin typeface="Arial"/>
                          <a:cs typeface="Arial"/>
                        </a:rPr>
                        <a:t>9,9</a:t>
                      </a:r>
                      <a:endParaRPr lang="cs-CZ"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ts val="1605"/>
                        </a:lnSpc>
                      </a:pPr>
                      <a:r>
                        <a:rPr lang="cs-CZ" sz="1900" b="1" spc="-5" dirty="0" smtClean="0">
                          <a:latin typeface="Arial"/>
                          <a:cs typeface="Arial"/>
                        </a:rPr>
                        <a:t>10,4</a:t>
                      </a:r>
                      <a:endParaRPr lang="cs-CZ"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cs-CZ" sz="1700" dirty="0" smtClean="0">
                        <a:solidFill>
                          <a:srgbClr val="808D9D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452755" algn="r" rtl="0">
                        <a:lnSpc>
                          <a:spcPts val="1664"/>
                        </a:lnSpc>
                      </a:pPr>
                      <a:r>
                        <a:rPr lang="cs-CZ" sz="1450" spc="15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2019</a:t>
                      </a:r>
                      <a:endParaRPr lang="cs-CZ" sz="1450" dirty="0">
                        <a:solidFill>
                          <a:srgbClr val="808D9D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cs-CZ" sz="1700" dirty="0" smtClean="0">
                        <a:solidFill>
                          <a:srgbClr val="808D9D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75260" algn="ctr" rtl="0">
                        <a:lnSpc>
                          <a:spcPts val="1664"/>
                        </a:lnSpc>
                      </a:pPr>
                      <a:r>
                        <a:rPr lang="cs-CZ" sz="1450" spc="15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2030</a:t>
                      </a:r>
                      <a:endParaRPr lang="cs-CZ" sz="1450" dirty="0">
                        <a:solidFill>
                          <a:srgbClr val="808D9D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cs-CZ" sz="1700" dirty="0" smtClean="0">
                        <a:solidFill>
                          <a:srgbClr val="808D9D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452755" algn="r" rtl="0">
                        <a:lnSpc>
                          <a:spcPts val="1664"/>
                        </a:lnSpc>
                      </a:pPr>
                      <a:r>
                        <a:rPr lang="cs-CZ" sz="1450" spc="15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2019</a:t>
                      </a:r>
                      <a:endParaRPr lang="cs-CZ" sz="1450" dirty="0">
                        <a:solidFill>
                          <a:srgbClr val="808D9D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cs-CZ" sz="1700" dirty="0" smtClean="0">
                        <a:solidFill>
                          <a:srgbClr val="808D9D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60375" rtl="0">
                        <a:lnSpc>
                          <a:spcPts val="1664"/>
                        </a:lnSpc>
                      </a:pPr>
                      <a:r>
                        <a:rPr lang="cs-CZ" sz="1450" spc="15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2030</a:t>
                      </a:r>
                      <a:endParaRPr lang="cs-CZ" sz="1450" dirty="0">
                        <a:solidFill>
                          <a:srgbClr val="808D9D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cs-CZ" sz="1700" dirty="0">
                        <a:solidFill>
                          <a:srgbClr val="808D9D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cs-CZ" sz="1700" dirty="0" smtClean="0">
                        <a:solidFill>
                          <a:srgbClr val="808D9D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77265" rtl="0">
                        <a:lnSpc>
                          <a:spcPts val="1664"/>
                        </a:lnSpc>
                      </a:pPr>
                      <a:r>
                        <a:rPr lang="cs-CZ" sz="1450" spc="15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2019</a:t>
                      </a:r>
                      <a:endParaRPr lang="cs-CZ" sz="1450" dirty="0">
                        <a:solidFill>
                          <a:srgbClr val="808D9D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cs-CZ" sz="1700" dirty="0" smtClean="0">
                        <a:solidFill>
                          <a:srgbClr val="808D9D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28625" rtl="0">
                        <a:lnSpc>
                          <a:spcPts val="1664"/>
                        </a:lnSpc>
                      </a:pPr>
                      <a:r>
                        <a:rPr lang="cs-CZ" sz="1450" spc="15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2030</a:t>
                      </a:r>
                      <a:endParaRPr lang="cs-CZ" sz="1450" dirty="0">
                        <a:solidFill>
                          <a:srgbClr val="808D9D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cs-CZ" sz="1700" dirty="0" smtClean="0">
                        <a:solidFill>
                          <a:srgbClr val="808D9D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452755" algn="r" rtl="0">
                        <a:lnSpc>
                          <a:spcPts val="1664"/>
                        </a:lnSpc>
                      </a:pPr>
                      <a:r>
                        <a:rPr lang="cs-CZ" sz="1450" spc="15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2019</a:t>
                      </a:r>
                      <a:endParaRPr lang="cs-CZ" sz="1450" dirty="0">
                        <a:solidFill>
                          <a:srgbClr val="808D9D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R="30480" rtl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cs-CZ" sz="1700" dirty="0" smtClean="0">
                        <a:solidFill>
                          <a:srgbClr val="808D9D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60960" algn="r" rtl="0">
                        <a:lnSpc>
                          <a:spcPts val="1664"/>
                        </a:lnSpc>
                      </a:pPr>
                      <a:r>
                        <a:rPr lang="cs-CZ" sz="1450" spc="15" dirty="0" smtClean="0">
                          <a:solidFill>
                            <a:srgbClr val="808D9D"/>
                          </a:solidFill>
                          <a:latin typeface="Arial"/>
                          <a:cs typeface="Arial"/>
                        </a:rPr>
                        <a:t>2030</a:t>
                      </a:r>
                      <a:endParaRPr lang="cs-CZ" sz="1450" dirty="0">
                        <a:solidFill>
                          <a:srgbClr val="808D9D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9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56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solidFill>
                  <a:srgbClr val="ED1C23"/>
                </a:solidFill>
                <a:latin typeface="Arial"/>
                <a:cs typeface="Arial"/>
              </a:rPr>
              <a:t>Strategic</a:t>
            </a:r>
            <a:r>
              <a:rPr lang="pl-PL" sz="1650" spc="-85" dirty="0" err="1">
                <a:solidFill>
                  <a:srgbClr val="ED1C23"/>
                </a:solidFill>
                <a:latin typeface="Arial"/>
                <a:cs typeface="Arial"/>
              </a:rPr>
              <a:t>ké</a:t>
            </a:r>
            <a:r>
              <a:rPr lang="pl-PL" sz="1650" spc="-85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lang="pl-PL" sz="1650" spc="-85" dirty="0" err="1">
                <a:solidFill>
                  <a:srgbClr val="ED1C23"/>
                </a:solidFill>
                <a:latin typeface="Arial"/>
                <a:cs typeface="Arial"/>
              </a:rPr>
              <a:t>výzvy</a:t>
            </a:r>
            <a:endParaRPr lang="pl-PL" sz="1650" dirty="0">
              <a:solidFill>
                <a:srgbClr val="ED1C23"/>
              </a:solidFill>
              <a:latin typeface="Arial"/>
              <a:cs typeface="Arial"/>
            </a:endParaRPr>
          </a:p>
        </p:txBody>
      </p:sp>
      <p:sp>
        <p:nvSpPr>
          <p:cNvPr id="57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58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59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1</a:t>
            </a:r>
            <a:r>
              <a:rPr lang="en-US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5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60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00128" y="11203847"/>
            <a:ext cx="230354" cy="104698"/>
          </a:xfrm>
          <a:prstGeom prst="rect">
            <a:avLst/>
          </a:prstGeom>
        </p:spPr>
      </p:pic>
      <p:sp>
        <p:nvSpPr>
          <p:cNvPr id="48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50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51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6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k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20" name="Objekt 1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100" cy="109734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74661" y="6256198"/>
            <a:ext cx="11563589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7150" b="1" spc="10" dirty="0" smtClean="0">
                <a:solidFill>
                  <a:schemeClr val="bg1"/>
                </a:solidFill>
                <a:latin typeface="Futura PT Bold"/>
                <a:cs typeface="Futura PT Bold"/>
              </a:rPr>
              <a:t>ORLEN</a:t>
            </a:r>
            <a:r>
              <a:rPr lang="cs-CZ" sz="7150" b="1" spc="-30" dirty="0" smtClean="0">
                <a:solidFill>
                  <a:schemeClr val="bg1"/>
                </a:solidFill>
                <a:latin typeface="Futura PT Bold"/>
                <a:cs typeface="Futura PT Bold"/>
              </a:rPr>
              <a:t> </a:t>
            </a:r>
            <a:r>
              <a:rPr lang="cs-CZ" sz="7150" b="1" spc="30" dirty="0" smtClean="0">
                <a:solidFill>
                  <a:schemeClr val="bg1"/>
                </a:solidFill>
                <a:latin typeface="Futura PT Bold"/>
                <a:cs typeface="Futura PT Bold"/>
              </a:rPr>
              <a:t>UNIPETROL</a:t>
            </a:r>
            <a:r>
              <a:rPr lang="cs-CZ" sz="7150" b="1" spc="-25" dirty="0" smtClean="0">
                <a:solidFill>
                  <a:schemeClr val="bg1"/>
                </a:solidFill>
                <a:latin typeface="Futura PT Bold"/>
                <a:cs typeface="Futura PT Bold"/>
              </a:rPr>
              <a:t> </a:t>
            </a:r>
            <a:r>
              <a:rPr lang="cs-CZ" sz="7150" b="1" spc="5" dirty="0" smtClean="0">
                <a:solidFill>
                  <a:schemeClr val="bg1"/>
                </a:solidFill>
                <a:latin typeface="Futura PT Bold"/>
                <a:cs typeface="Futura PT Bold"/>
              </a:rPr>
              <a:t>2030</a:t>
            </a:r>
            <a:endParaRPr lang="cs-CZ" sz="7150" dirty="0">
              <a:solidFill>
                <a:schemeClr val="bg1"/>
              </a:solidFill>
              <a:latin typeface="Futura PT Bold"/>
              <a:cs typeface="Futura PT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75230" y="7921043"/>
            <a:ext cx="5595620" cy="4406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2700" spc="10" dirty="0" smtClean="0">
                <a:solidFill>
                  <a:schemeClr val="bg1"/>
                </a:solidFill>
                <a:latin typeface="Arial"/>
                <a:cs typeface="Arial"/>
              </a:rPr>
              <a:t>Jak naplníme naše ambice</a:t>
            </a:r>
            <a:endParaRPr lang="cs-CZ" sz="2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23923" y="8889781"/>
            <a:ext cx="1110074" cy="31406"/>
          </a:xfrm>
          <a:prstGeom prst="rect">
            <a:avLst/>
          </a:prstGeom>
        </p:spPr>
      </p:pic>
      <p:pic>
        <p:nvPicPr>
          <p:cNvPr id="19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24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25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ORLEN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Unipetrol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2030</a:t>
            </a:r>
          </a:p>
        </p:txBody>
      </p:sp>
      <p:sp>
        <p:nvSpPr>
          <p:cNvPr id="26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27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1</a:t>
            </a:r>
            <a:r>
              <a:rPr lang="en-US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6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28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97335" y="11203847"/>
            <a:ext cx="230354" cy="104698"/>
          </a:xfrm>
          <a:prstGeom prst="rect">
            <a:avLst/>
          </a:prstGeom>
        </p:spPr>
      </p:pic>
      <p:sp>
        <p:nvSpPr>
          <p:cNvPr id="15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6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17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4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87078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0" name="Object 1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0104100" cy="109734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98897" y="4210480"/>
            <a:ext cx="189357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cs-CZ" sz="3300" b="1" spc="-95" dirty="0" smtClean="0">
                <a:solidFill>
                  <a:srgbClr val="689425"/>
                </a:solidFill>
                <a:latin typeface="Futura PT Demi"/>
                <a:cs typeface="Futura PT Demi"/>
              </a:rPr>
              <a:t>Více než</a:t>
            </a:r>
            <a:endParaRPr sz="3300" dirty="0">
              <a:solidFill>
                <a:srgbClr val="689425"/>
              </a:solidFill>
              <a:latin typeface="Futura PT Demi"/>
              <a:cs typeface="Futura PT Dem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27685" y="4738800"/>
            <a:ext cx="6105165" cy="2917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  <a:tabLst>
                <a:tab pos="1635125" algn="l"/>
              </a:tabLst>
            </a:pPr>
            <a:r>
              <a:rPr lang="pl-PL" sz="16500" b="1" spc="-459" dirty="0" smtClean="0">
                <a:solidFill>
                  <a:srgbClr val="689425"/>
                </a:solidFill>
                <a:latin typeface="Futura PT Demi"/>
                <a:cs typeface="Futura PT Demi"/>
              </a:rPr>
              <a:t> </a:t>
            </a:r>
            <a:r>
              <a:rPr sz="16500" b="1" spc="-459" dirty="0" smtClean="0">
                <a:solidFill>
                  <a:srgbClr val="689425"/>
                </a:solidFill>
                <a:latin typeface="Futura PT Demi"/>
                <a:cs typeface="Futura PT Demi"/>
              </a:rPr>
              <a:t>3</a:t>
            </a:r>
            <a:r>
              <a:rPr sz="16500" b="1" spc="-455" dirty="0" smtClean="0">
                <a:solidFill>
                  <a:srgbClr val="689425"/>
                </a:solidFill>
                <a:latin typeface="Futura PT Demi"/>
                <a:cs typeface="Futura PT Demi"/>
              </a:rPr>
              <a:t>0</a:t>
            </a:r>
            <a:r>
              <a:rPr sz="16500" b="1" spc="-2165" dirty="0" smtClean="0">
                <a:solidFill>
                  <a:srgbClr val="689425"/>
                </a:solidFill>
                <a:latin typeface="Futura PT Demi"/>
                <a:cs typeface="Futura PT Demi"/>
              </a:rPr>
              <a:t> </a:t>
            </a:r>
            <a:r>
              <a:rPr lang="cs-CZ" sz="5750" b="1" spc="-150" dirty="0" smtClean="0">
                <a:solidFill>
                  <a:srgbClr val="689425"/>
                </a:solidFill>
                <a:latin typeface="Futura PT Demi"/>
                <a:cs typeface="Futura PT Demi"/>
              </a:rPr>
              <a:t>mld. Kč</a:t>
            </a:r>
            <a:endParaRPr lang="cs-CZ" sz="5750" dirty="0">
              <a:solidFill>
                <a:srgbClr val="689425"/>
              </a:solidFill>
              <a:latin typeface="Futura PT Demi"/>
              <a:cs typeface="Futura PT Demi"/>
            </a:endParaRPr>
          </a:p>
          <a:p>
            <a:pPr marL="12700" algn="ctr">
              <a:lnSpc>
                <a:spcPct val="100000"/>
              </a:lnSpc>
              <a:spcBef>
                <a:spcPts val="90"/>
              </a:spcBef>
              <a:tabLst>
                <a:tab pos="1635125" algn="l"/>
              </a:tabLst>
            </a:pPr>
            <a:r>
              <a:rPr lang="cs-CZ" sz="2300" b="1" spc="-60" dirty="0">
                <a:solidFill>
                  <a:srgbClr val="808D9D"/>
                </a:solidFill>
                <a:latin typeface="Futura PT Demi"/>
                <a:cs typeface="Futura PT Demi"/>
              </a:rPr>
              <a:t>Investice do udržitelného rozvoje</a:t>
            </a:r>
            <a:endParaRPr sz="2300" dirty="0">
              <a:solidFill>
                <a:srgbClr val="808D9D"/>
              </a:solidFill>
              <a:latin typeface="Futura PT Demi"/>
              <a:cs typeface="Futura PT Dem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69856" y="1646156"/>
            <a:ext cx="3556635" cy="9605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050" spc="5" dirty="0" smtClean="0">
                <a:latin typeface="Arial"/>
                <a:cs typeface="Arial"/>
              </a:rPr>
              <a:t>De</a:t>
            </a:r>
            <a:r>
              <a:rPr lang="en-US" sz="2050" spc="5" dirty="0" smtClean="0">
                <a:latin typeface="Arial"/>
                <a:cs typeface="Arial"/>
              </a:rPr>
              <a:t>k</a:t>
            </a:r>
            <a:r>
              <a:rPr lang="cs-CZ" sz="2050" spc="5" dirty="0" err="1" smtClean="0">
                <a:latin typeface="Arial"/>
                <a:cs typeface="Arial"/>
              </a:rPr>
              <a:t>arbonizace</a:t>
            </a: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cs-CZ" sz="2050" spc="5" dirty="0" smtClean="0">
                <a:latin typeface="Arial"/>
                <a:cs typeface="Arial"/>
              </a:rPr>
              <a:t>a </a:t>
            </a:r>
            <a:r>
              <a:rPr lang="cs-CZ" sz="2050" spc="5" dirty="0">
                <a:latin typeface="Arial"/>
                <a:cs typeface="Arial"/>
              </a:rPr>
              <a:t>zvyšování energetické účinnosti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69856" y="3524335"/>
            <a:ext cx="463804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050" spc="5" dirty="0" smtClean="0">
                <a:latin typeface="Arial"/>
                <a:cs typeface="Arial"/>
              </a:rPr>
              <a:t>Rozvoj obnovitelné energie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269856" y="4919687"/>
            <a:ext cx="5118735" cy="64504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050" spc="5" dirty="0">
                <a:latin typeface="Arial"/>
                <a:cs typeface="Arial"/>
              </a:rPr>
              <a:t>Navýšení kapacit pro </a:t>
            </a:r>
            <a:r>
              <a:rPr lang="cs-CZ" sz="2050" spc="5" dirty="0" smtClean="0">
                <a:latin typeface="Arial"/>
                <a:cs typeface="Arial"/>
              </a:rPr>
              <a:t>výrobu</a:t>
            </a:r>
            <a:br>
              <a:rPr lang="cs-CZ" sz="2050" spc="5" dirty="0" smtClean="0">
                <a:latin typeface="Arial"/>
                <a:cs typeface="Arial"/>
              </a:rPr>
            </a:br>
            <a:r>
              <a:rPr lang="cs-CZ" sz="2050" spc="5" dirty="0" smtClean="0">
                <a:latin typeface="Arial"/>
                <a:cs typeface="Arial"/>
              </a:rPr>
              <a:t>biopaliv </a:t>
            </a:r>
            <a:r>
              <a:rPr lang="cs-CZ" sz="2050" spc="5" dirty="0">
                <a:latin typeface="Arial"/>
                <a:cs typeface="Arial"/>
              </a:rPr>
              <a:t>a biomateriálů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282765" y="6772898"/>
            <a:ext cx="3543725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050" spc="5" dirty="0">
                <a:latin typeface="Arial"/>
                <a:cs typeface="Arial"/>
              </a:rPr>
              <a:t>Pokrok v recyklaci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269856" y="7944072"/>
            <a:ext cx="3997960" cy="9680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lang="cs-CZ" sz="2050" dirty="0" smtClean="0">
                <a:latin typeface="Arial"/>
                <a:cs typeface="Arial"/>
              </a:rPr>
              <a:t>Budování pozice na trhu </a:t>
            </a:r>
            <a:r>
              <a:rPr lang="en-US" sz="2050" dirty="0" smtClean="0">
                <a:latin typeface="Arial"/>
                <a:cs typeface="Arial"/>
              </a:rPr>
              <a:t/>
            </a:r>
            <a:br>
              <a:rPr lang="en-US" sz="2050" dirty="0" smtClean="0">
                <a:latin typeface="Arial"/>
                <a:cs typeface="Arial"/>
              </a:rPr>
            </a:br>
            <a:r>
              <a:rPr lang="cs-CZ" sz="2050" dirty="0" smtClean="0">
                <a:latin typeface="Arial"/>
                <a:cs typeface="Arial"/>
              </a:rPr>
              <a:t>s alternativními palivy</a:t>
            </a:r>
            <a:r>
              <a:rPr sz="2050" dirty="0" smtClean="0">
                <a:latin typeface="Arial"/>
                <a:cs typeface="Arial"/>
              </a:rPr>
              <a:t>: </a:t>
            </a:r>
            <a:r>
              <a:rPr sz="2050" spc="-555" dirty="0" smtClean="0">
                <a:latin typeface="Arial"/>
                <a:cs typeface="Arial"/>
              </a:rPr>
              <a:t> </a:t>
            </a:r>
            <a:r>
              <a:rPr lang="cs-CZ" sz="2050" spc="5" dirty="0" smtClean="0">
                <a:latin typeface="Arial"/>
                <a:cs typeface="Arial"/>
              </a:rPr>
              <a:t>vodík</a:t>
            </a:r>
            <a:r>
              <a:rPr sz="2050" spc="5" dirty="0" smtClean="0">
                <a:latin typeface="Arial"/>
                <a:cs typeface="Arial"/>
              </a:rPr>
              <a:t>,</a:t>
            </a:r>
            <a:r>
              <a:rPr sz="2050" spc="-15" dirty="0" smtClean="0">
                <a:latin typeface="Arial"/>
                <a:cs typeface="Arial"/>
              </a:rPr>
              <a:t> </a:t>
            </a:r>
            <a:r>
              <a:rPr lang="cs-CZ" sz="2050" spc="-10" dirty="0" err="1" smtClean="0">
                <a:latin typeface="Arial"/>
                <a:cs typeface="Arial"/>
              </a:rPr>
              <a:t>elektromobilita</a:t>
            </a:r>
            <a:r>
              <a:rPr sz="2050" spc="-10" dirty="0" smtClean="0">
                <a:latin typeface="Arial"/>
                <a:cs typeface="Arial"/>
              </a:rPr>
              <a:t>, </a:t>
            </a:r>
            <a:r>
              <a:rPr sz="2050" spc="5" dirty="0">
                <a:latin typeface="Arial"/>
                <a:cs typeface="Arial"/>
              </a:rPr>
              <a:t>CNG/LNG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21820" y="855344"/>
            <a:ext cx="10982829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spc="-95" dirty="0">
                <a:latin typeface="Futura PT Demi"/>
                <a:cs typeface="Futura PT Demi"/>
              </a:rPr>
              <a:t>ORLEN</a:t>
            </a:r>
            <a:r>
              <a:rPr sz="3300" b="1" spc="-85" dirty="0">
                <a:latin typeface="Futura PT Demi"/>
                <a:cs typeface="Futura PT Demi"/>
              </a:rPr>
              <a:t> </a:t>
            </a:r>
            <a:r>
              <a:rPr sz="3300" b="1" spc="-95" dirty="0" err="1">
                <a:latin typeface="Futura PT Demi"/>
                <a:cs typeface="Futura PT Demi"/>
              </a:rPr>
              <a:t>Unipetrol</a:t>
            </a:r>
            <a:r>
              <a:rPr sz="3300" b="1" spc="-80" dirty="0">
                <a:latin typeface="Futura PT Demi"/>
                <a:cs typeface="Futura PT Demi"/>
              </a:rPr>
              <a:t> </a:t>
            </a:r>
            <a:r>
              <a:rPr lang="cs-CZ" sz="3300" b="1" spc="-80" dirty="0" smtClean="0">
                <a:latin typeface="Futura PT Demi"/>
                <a:cs typeface="Futura PT Demi"/>
              </a:rPr>
              <a:t>se </a:t>
            </a:r>
            <a:r>
              <a:rPr lang="cs-CZ" sz="3300" b="1" spc="-80" dirty="0" smtClean="0">
                <a:solidFill>
                  <a:srgbClr val="EC151C"/>
                </a:solidFill>
                <a:latin typeface="Futura PT Demi"/>
                <a:cs typeface="Futura PT Demi"/>
              </a:rPr>
              <a:t>zaměří na rozvoj </a:t>
            </a:r>
            <a:r>
              <a:rPr lang="cs-CZ" sz="3300" b="1" spc="-80" dirty="0" smtClean="0">
                <a:latin typeface="Futura PT Demi"/>
                <a:cs typeface="Futura PT Demi"/>
              </a:rPr>
              <a:t>nových udržitel-</a:t>
            </a:r>
            <a:r>
              <a:rPr lang="cs-CZ" sz="3300" b="1" spc="-80" dirty="0" err="1" smtClean="0">
                <a:latin typeface="Futura PT Demi"/>
                <a:cs typeface="Futura PT Demi"/>
              </a:rPr>
              <a:t>ných</a:t>
            </a:r>
            <a:r>
              <a:rPr lang="cs-CZ" sz="3300" b="1" spc="-80" dirty="0" smtClean="0">
                <a:latin typeface="Futura PT Demi"/>
                <a:cs typeface="Futura PT Demi"/>
              </a:rPr>
              <a:t> produktů a de</a:t>
            </a:r>
            <a:r>
              <a:rPr lang="en-US" sz="3300" b="1" spc="-80" dirty="0" smtClean="0">
                <a:latin typeface="Futura PT Demi"/>
                <a:cs typeface="Futura PT Demi"/>
              </a:rPr>
              <a:t>k</a:t>
            </a:r>
            <a:r>
              <a:rPr lang="cs-CZ" sz="3300" b="1" spc="-80" dirty="0" err="1" smtClean="0">
                <a:latin typeface="Futura PT Demi"/>
                <a:cs typeface="Futura PT Demi"/>
              </a:rPr>
              <a:t>arbonizaci</a:t>
            </a:r>
            <a:r>
              <a:rPr lang="cs-CZ" sz="3300" b="1" spc="-80" dirty="0" smtClean="0">
                <a:latin typeface="Futura PT Demi"/>
                <a:cs typeface="Futura PT Demi"/>
              </a:rPr>
              <a:t> současných aktiv</a:t>
            </a:r>
            <a:endParaRPr sz="3300" dirty="0">
              <a:latin typeface="Futura PT Demi"/>
              <a:cs typeface="Futura PT Dem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0156" y="2294145"/>
            <a:ext cx="1110074" cy="31406"/>
          </a:xfrm>
          <a:prstGeom prst="rect">
            <a:avLst/>
          </a:prstGeom>
        </p:spPr>
      </p:pic>
      <p:pic>
        <p:nvPicPr>
          <p:cNvPr id="21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25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26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27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28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1</a:t>
            </a:r>
            <a:r>
              <a:rPr lang="en-US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7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sp>
        <p:nvSpPr>
          <p:cNvPr id="22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30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solidFill>
                  <a:srgbClr val="FF0000"/>
                </a:solidFill>
                <a:latin typeface="Arial"/>
                <a:cs typeface="Arial"/>
              </a:rPr>
              <a:t>Naše ambice</a:t>
            </a:r>
          </a:p>
        </p:txBody>
      </p:sp>
      <p:sp>
        <p:nvSpPr>
          <p:cNvPr id="31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  <p:pic>
        <p:nvPicPr>
          <p:cNvPr id="32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67614" y="11207547"/>
            <a:ext cx="230354" cy="1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2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9" name="Object 2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19897" y="10491827"/>
              <a:ext cx="1727696" cy="4816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20104100" cy="113085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29549" y="11203847"/>
              <a:ext cx="230354" cy="10469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1821" y="792469"/>
            <a:ext cx="1444879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spc="-95" dirty="0" smtClean="0">
                <a:latin typeface="Futura PT Demi"/>
                <a:cs typeface="Futura PT Demi"/>
              </a:rPr>
              <a:t>ORLEN</a:t>
            </a:r>
            <a:r>
              <a:rPr sz="3300" b="1" spc="-85" dirty="0" smtClean="0">
                <a:latin typeface="Futura PT Demi"/>
                <a:cs typeface="Futura PT Demi"/>
              </a:rPr>
              <a:t> </a:t>
            </a:r>
            <a:r>
              <a:rPr sz="3300" b="1" spc="-95" dirty="0" err="1" smtClean="0">
                <a:latin typeface="Futura PT Demi"/>
                <a:cs typeface="Futura PT Demi"/>
              </a:rPr>
              <a:t>Unipetrol</a:t>
            </a:r>
            <a:r>
              <a:rPr lang="cs-CZ" sz="3300" b="1" spc="-95" dirty="0" smtClean="0">
                <a:latin typeface="Futura PT Demi"/>
                <a:cs typeface="Futura PT Demi"/>
              </a:rPr>
              <a:t> bude rozvíjet nové perspektivní oblasti, ale rovněž se zaměří na zvyšování </a:t>
            </a:r>
            <a:r>
              <a:rPr lang="pl-PL" sz="3300" spc="-95" dirty="0" err="1">
                <a:latin typeface="Futura PT Demi"/>
                <a:cs typeface="Futura PT Demi"/>
              </a:rPr>
              <a:t>efektivity</a:t>
            </a:r>
            <a:r>
              <a:rPr lang="pl-PL" sz="3300" spc="-95" dirty="0">
                <a:latin typeface="Futura PT Demi"/>
                <a:cs typeface="Futura PT Demi"/>
              </a:rPr>
              <a:t> v </a:t>
            </a:r>
            <a:r>
              <a:rPr lang="pl-PL" sz="3300" spc="-95" dirty="0" err="1">
                <a:latin typeface="Futura PT Demi"/>
                <a:cs typeface="Futura PT Demi"/>
              </a:rPr>
              <a:t>současných</a:t>
            </a:r>
            <a:r>
              <a:rPr lang="pl-PL" sz="3300" spc="-95" dirty="0">
                <a:latin typeface="Futura PT Demi"/>
                <a:cs typeface="Futura PT Demi"/>
              </a:rPr>
              <a:t> </a:t>
            </a:r>
            <a:r>
              <a:rPr lang="pl-PL" sz="3300" spc="-95" dirty="0" err="1">
                <a:latin typeface="Futura PT Demi"/>
                <a:cs typeface="Futura PT Demi"/>
              </a:rPr>
              <a:t>oblastech</a:t>
            </a:r>
            <a:r>
              <a:rPr lang="pl-PL" sz="3300" spc="-95" dirty="0">
                <a:latin typeface="Futura PT Demi"/>
                <a:cs typeface="Futura PT Demi"/>
              </a:rPr>
              <a:t> </a:t>
            </a:r>
            <a:r>
              <a:rPr lang="pl-PL" sz="3300" spc="-95" dirty="0" err="1">
                <a:latin typeface="Futura PT Demi"/>
                <a:cs typeface="Futura PT Demi"/>
              </a:rPr>
              <a:t>podnikání</a:t>
            </a:r>
            <a:endParaRPr sz="3300" dirty="0">
              <a:latin typeface="Futura PT Demi"/>
              <a:cs typeface="Futura PT Demi"/>
            </a:endParaRPr>
          </a:p>
        </p:txBody>
      </p:sp>
      <p:pic>
        <p:nvPicPr>
          <p:cNvPr id="7" name="object 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0156" y="2294145"/>
            <a:ext cx="1110074" cy="3140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458279" y="5792103"/>
            <a:ext cx="2460171" cy="671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Zvyšování efektivity</a:t>
            </a:r>
            <a:r>
              <a:rPr sz="1400" spc="10"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pl-PL" sz="1400" spc="1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navýšení produkce vstupních surovin pro petrochemii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47094" y="6672466"/>
            <a:ext cx="1969770" cy="437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Navýšení produkce polyolefinů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47094" y="7912377"/>
            <a:ext cx="2552756" cy="6701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cs-CZ" sz="1400" spc="15" dirty="0">
                <a:solidFill>
                  <a:schemeClr val="bg1"/>
                </a:solidFill>
                <a:latin typeface="Arial"/>
                <a:cs typeface="Arial"/>
              </a:rPr>
              <a:t>Vstup do </a:t>
            </a: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oblasti recyklace </a:t>
            </a:r>
            <a:r>
              <a:rPr lang="cs-CZ" sz="1400" spc="15" dirty="0">
                <a:solidFill>
                  <a:schemeClr val="bg1"/>
                </a:solidFill>
                <a:latin typeface="Arial"/>
                <a:cs typeface="Arial"/>
              </a:rPr>
              <a:t>plastů (</a:t>
            </a: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mechanické i </a:t>
            </a:r>
          </a:p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chemické</a:t>
            </a:r>
            <a:r>
              <a:rPr lang="cs-CZ" sz="1400" spc="15" dirty="0">
                <a:solidFill>
                  <a:schemeClr val="bg1"/>
                </a:solidFill>
                <a:latin typeface="Arial"/>
                <a:cs typeface="Arial"/>
              </a:rPr>
              <a:t>) a další rozvoj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29206" y="5653785"/>
            <a:ext cx="2675843" cy="8911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8105">
              <a:lnSpc>
                <a:spcPct val="101800"/>
              </a:lnSpc>
              <a:spcBef>
                <a:spcPts val="95"/>
              </a:spcBef>
            </a:pPr>
            <a:r>
              <a:rPr lang="pl-PL" sz="1400" spc="15" dirty="0" err="1">
                <a:solidFill>
                  <a:schemeClr val="bg1"/>
                </a:solidFill>
                <a:latin typeface="Arial"/>
                <a:cs typeface="Arial"/>
              </a:rPr>
              <a:t>Zemní</a:t>
            </a:r>
            <a:r>
              <a:rPr lang="pl-PL" sz="14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1400" spc="15" dirty="0" err="1">
                <a:solidFill>
                  <a:schemeClr val="bg1"/>
                </a:solidFill>
                <a:latin typeface="Arial"/>
                <a:cs typeface="Arial"/>
              </a:rPr>
              <a:t>plyn</a:t>
            </a:r>
            <a:r>
              <a:rPr lang="pl-PL" sz="1400" spc="15" dirty="0">
                <a:solidFill>
                  <a:schemeClr val="bg1"/>
                </a:solidFill>
                <a:latin typeface="Arial"/>
                <a:cs typeface="Arial"/>
              </a:rPr>
              <a:t> jako </a:t>
            </a:r>
            <a:r>
              <a:rPr lang="pl-PL" sz="1400" spc="15" dirty="0" err="1">
                <a:solidFill>
                  <a:schemeClr val="bg1"/>
                </a:solidFill>
                <a:latin typeface="Arial"/>
                <a:cs typeface="Arial"/>
              </a:rPr>
              <a:t>hlavní</a:t>
            </a:r>
            <a:r>
              <a:rPr lang="pl-PL" sz="14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1400" spc="15" dirty="0" err="1">
                <a:solidFill>
                  <a:schemeClr val="bg1"/>
                </a:solidFill>
                <a:latin typeface="Arial"/>
                <a:cs typeface="Arial"/>
              </a:rPr>
              <a:t>energetický</a:t>
            </a:r>
            <a:r>
              <a:rPr lang="pl-PL" sz="14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1400" spc="15" dirty="0" err="1">
                <a:solidFill>
                  <a:schemeClr val="bg1"/>
                </a:solidFill>
                <a:latin typeface="Arial"/>
                <a:cs typeface="Arial"/>
              </a:rPr>
              <a:t>zdroj</a:t>
            </a:r>
            <a:r>
              <a:rPr lang="pl-PL" sz="1400" spc="15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dosažení soběstačnosti  v elektrické energii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767050" y="6111875"/>
            <a:ext cx="2520881" cy="437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Rozšíření maloobchodní </a:t>
            </a:r>
            <a:r>
              <a:rPr lang="cs-CZ" sz="1400" spc="15" dirty="0">
                <a:solidFill>
                  <a:schemeClr val="bg1"/>
                </a:solidFill>
                <a:latin typeface="Arial"/>
                <a:cs typeface="Arial"/>
              </a:rPr>
              <a:t>sítě </a:t>
            </a: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cs-CZ" sz="1400" spc="15" dirty="0">
                <a:solidFill>
                  <a:schemeClr val="bg1"/>
                </a:solidFill>
                <a:latin typeface="Arial"/>
                <a:cs typeface="Arial"/>
              </a:rPr>
              <a:t>nepalivového byznysu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19450" y="7136218"/>
            <a:ext cx="2673281" cy="437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cs-CZ" sz="1400" spc="10" dirty="0" smtClean="0">
                <a:solidFill>
                  <a:schemeClr val="bg1"/>
                </a:solidFill>
                <a:latin typeface="Arial"/>
                <a:cs typeface="Arial"/>
              </a:rPr>
              <a:t>Nabídka nových služeb a produktů v maloobchodu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329206" y="7031873"/>
            <a:ext cx="2675843" cy="437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Vstup do oblasti výroby obnovitelné energie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58279" y="7105131"/>
            <a:ext cx="2405740" cy="6701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Produkce biopaliv </a:t>
            </a:r>
            <a:b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z="1400" spc="15" dirty="0" smtClean="0">
                <a:solidFill>
                  <a:schemeClr val="bg1"/>
                </a:solidFill>
                <a:latin typeface="Arial"/>
                <a:cs typeface="Arial"/>
              </a:rPr>
              <a:t>a alternativních paliv </a:t>
            </a:r>
            <a:endParaRPr lang="cs-CZ" sz="1400" spc="1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cs-CZ" sz="1400" spc="10" dirty="0" smtClean="0">
                <a:solidFill>
                  <a:schemeClr val="bg1"/>
                </a:solidFill>
                <a:latin typeface="Arial"/>
                <a:cs typeface="Arial"/>
              </a:rPr>
              <a:t>(např. vodík</a:t>
            </a:r>
            <a:r>
              <a:rPr sz="1400" spc="15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32867" y="5702078"/>
            <a:ext cx="2420620" cy="8514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lang="cs-CZ" b="1" spc="5" dirty="0" smtClean="0">
                <a:solidFill>
                  <a:srgbClr val="FF0000"/>
                </a:solidFill>
                <a:latin typeface="Arial"/>
                <a:cs typeface="Arial"/>
              </a:rPr>
              <a:t>Vysoký standard</a:t>
            </a:r>
            <a:r>
              <a:rPr lang="cs-CZ" sz="1800" b="1" spc="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br>
              <a:rPr lang="cs-CZ" sz="1800" b="1" spc="5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cs-CZ" sz="1800" b="1" spc="5" dirty="0" smtClean="0">
                <a:solidFill>
                  <a:srgbClr val="FF0000"/>
                </a:solidFill>
                <a:latin typeface="Arial"/>
                <a:cs typeface="Arial"/>
              </a:rPr>
              <a:t>v rámci současných oblastí podnikání 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32867" y="7105131"/>
            <a:ext cx="2089783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b="1" spc="5" dirty="0" smtClean="0">
                <a:solidFill>
                  <a:srgbClr val="689425"/>
                </a:solidFill>
                <a:latin typeface="Arial"/>
                <a:cs typeface="Arial"/>
              </a:rPr>
              <a:t>N</a:t>
            </a:r>
            <a:r>
              <a:rPr lang="cs-CZ" sz="1800" b="1" spc="5" dirty="0" err="1" smtClean="0">
                <a:solidFill>
                  <a:srgbClr val="689425"/>
                </a:solidFill>
                <a:latin typeface="Arial"/>
                <a:cs typeface="Arial"/>
              </a:rPr>
              <a:t>ové</a:t>
            </a:r>
            <a:r>
              <a:rPr lang="cs-CZ" sz="1800" b="1" spc="5" dirty="0" smtClean="0">
                <a:solidFill>
                  <a:srgbClr val="689425"/>
                </a:solidFill>
                <a:latin typeface="Arial"/>
                <a:cs typeface="Arial"/>
              </a:rPr>
              <a:t> segmenty</a:t>
            </a:r>
            <a:endParaRPr sz="1800" dirty="0">
              <a:solidFill>
                <a:srgbClr val="689425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16814" y="4633081"/>
            <a:ext cx="1282436" cy="6732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cs-CZ" sz="2150" b="1" spc="-5" dirty="0" smtClean="0">
                <a:latin typeface="Arial"/>
                <a:cs typeface="Arial"/>
              </a:rPr>
              <a:t>Efektivní rafinérie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61852" y="4633081"/>
            <a:ext cx="2055012" cy="13349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cs-CZ" sz="2150" b="1" spc="-5" dirty="0" smtClean="0">
                <a:latin typeface="Arial"/>
                <a:cs typeface="Arial"/>
              </a:rPr>
              <a:t>Integrovaná </a:t>
            </a:r>
            <a:br>
              <a:rPr lang="cs-CZ" sz="2150" b="1" spc="-5" dirty="0" smtClean="0">
                <a:latin typeface="Arial"/>
                <a:cs typeface="Arial"/>
              </a:rPr>
            </a:br>
            <a:r>
              <a:rPr lang="cs-CZ" sz="2150" b="1" spc="-5" dirty="0" smtClean="0">
                <a:latin typeface="Arial"/>
                <a:cs typeface="Arial"/>
              </a:rPr>
              <a:t>a pokročilá petrochemická produkce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17144" y="4633081"/>
            <a:ext cx="2445385" cy="6732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cs-CZ" sz="2150" b="1" spc="-5" dirty="0" err="1" smtClean="0">
                <a:latin typeface="Arial"/>
                <a:cs typeface="Arial"/>
              </a:rPr>
              <a:t>Nízkoemisní</a:t>
            </a:r>
            <a:r>
              <a:rPr lang="cs-CZ" sz="2150" b="1" spc="-5" dirty="0">
                <a:latin typeface="Arial"/>
                <a:cs typeface="Arial"/>
              </a:rPr>
              <a:t> </a:t>
            </a:r>
            <a:r>
              <a:rPr lang="cs-CZ" sz="2150" b="1" spc="-5" dirty="0" smtClean="0">
                <a:latin typeface="Arial"/>
                <a:cs typeface="Arial"/>
              </a:rPr>
              <a:t>výroba energie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772637" y="4633081"/>
            <a:ext cx="2128013" cy="6732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150" b="1" spc="-5" dirty="0" err="1" smtClean="0">
                <a:latin typeface="Arial"/>
                <a:cs typeface="Arial"/>
              </a:rPr>
              <a:t>Inte</a:t>
            </a:r>
            <a:r>
              <a:rPr lang="cs-CZ" sz="2150" b="1" spc="-5" dirty="0" err="1" smtClean="0">
                <a:latin typeface="Arial"/>
                <a:cs typeface="Arial"/>
              </a:rPr>
              <a:t>grovaný</a:t>
            </a:r>
            <a:r>
              <a:rPr lang="cs-CZ" sz="2150" b="1" spc="-5" dirty="0" smtClean="0">
                <a:latin typeface="Arial"/>
                <a:cs typeface="Arial"/>
              </a:rPr>
              <a:t> maloobchod</a:t>
            </a:r>
            <a:endParaRPr sz="2150" dirty="0">
              <a:latin typeface="Arial"/>
              <a:cs typeface="Arial"/>
            </a:endParaRPr>
          </a:p>
        </p:txBody>
      </p:sp>
      <p:pic>
        <p:nvPicPr>
          <p:cNvPr id="35" name="object 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39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40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ORLEN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Unipetrol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2030</a:t>
            </a:r>
          </a:p>
        </p:txBody>
      </p:sp>
      <p:sp>
        <p:nvSpPr>
          <p:cNvPr id="41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42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18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43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97335" y="11203847"/>
            <a:ext cx="230354" cy="104698"/>
          </a:xfrm>
          <a:prstGeom prst="rect">
            <a:avLst/>
          </a:prstGeom>
        </p:spPr>
      </p:pic>
      <p:sp>
        <p:nvSpPr>
          <p:cNvPr id="32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33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34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7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kt 3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8"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36" name="Objekt 3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ject 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5875"/>
            <a:ext cx="20104100" cy="102614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262012" y="4343356"/>
            <a:ext cx="1805600" cy="3424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2150" b="1" spc="-5" dirty="0" smtClean="0">
                <a:latin typeface="Arial"/>
                <a:cs typeface="Arial"/>
              </a:rPr>
              <a:t>EFEKTIVNÍ</a:t>
            </a:r>
            <a:endParaRPr lang="cs-CZ" sz="21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69400" y="5861642"/>
            <a:ext cx="848649" cy="3424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2150" b="1" spc="-5" dirty="0" smtClean="0">
                <a:latin typeface="Arial"/>
                <a:cs typeface="Arial"/>
              </a:rPr>
              <a:t>Proč:</a:t>
            </a:r>
            <a:endParaRPr lang="cs-CZ" sz="21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69401" y="8280317"/>
            <a:ext cx="6908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2150" b="1" spc="-5" dirty="0" smtClean="0">
                <a:latin typeface="Arial"/>
                <a:cs typeface="Arial"/>
              </a:rPr>
              <a:t>Jak:</a:t>
            </a:r>
            <a:endParaRPr lang="cs-CZ" sz="21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05881" y="4343356"/>
            <a:ext cx="2136769" cy="3424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2150" b="1" spc="-5" dirty="0" smtClean="0">
                <a:latin typeface="Arial"/>
                <a:cs typeface="Arial"/>
              </a:rPr>
              <a:t>EKOLOGICKÁ</a:t>
            </a:r>
            <a:endParaRPr lang="cs-CZ" sz="21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81111" y="4343356"/>
            <a:ext cx="2271539" cy="3424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2150" b="1" spc="-5" dirty="0" smtClean="0">
                <a:latin typeface="Arial"/>
                <a:cs typeface="Arial"/>
              </a:rPr>
              <a:t>INTEGROVANÁ</a:t>
            </a:r>
            <a:endParaRPr lang="cs-CZ" sz="21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214525" y="4343356"/>
            <a:ext cx="2085950" cy="3424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2150" b="1" spc="-5" dirty="0" smtClean="0">
                <a:latin typeface="Arial"/>
                <a:cs typeface="Arial"/>
              </a:rPr>
              <a:t>FLEXIBILNÍ</a:t>
            </a:r>
            <a:endParaRPr lang="cs-CZ" sz="21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2414" y="5303565"/>
            <a:ext cx="24479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cs-CZ" sz="1650" dirty="0">
                <a:solidFill>
                  <a:srgbClr val="808D9D"/>
                </a:solidFill>
                <a:latin typeface="Arial"/>
                <a:cs typeface="Arial"/>
              </a:rPr>
              <a:t>Snížení poptávky po fosilních palivech vyvolá tlak na </a:t>
            </a: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rafinérie </a:t>
            </a:r>
            <a:r>
              <a:rPr lang="cs-CZ" sz="1650" dirty="0">
                <a:solidFill>
                  <a:srgbClr val="808D9D"/>
                </a:solidFill>
                <a:latin typeface="Arial"/>
                <a:cs typeface="Arial"/>
              </a:rPr>
              <a:t>v regionu, pouze </a:t>
            </a: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ty efektivní </a:t>
            </a:r>
            <a:r>
              <a:rPr lang="cs-CZ" sz="1650" dirty="0">
                <a:solidFill>
                  <a:srgbClr val="808D9D"/>
                </a:solidFill>
                <a:latin typeface="Arial"/>
                <a:cs typeface="Arial"/>
              </a:rPr>
              <a:t>přežijí.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524170" y="7565276"/>
            <a:ext cx="1644014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Pečlivě rozvíjet klíčová aktiva</a:t>
            </a:r>
            <a:endParaRPr lang="cs-CZ" sz="16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24170" y="8224904"/>
            <a:ext cx="2191385" cy="7745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Investovat do digitalizace a výzkumu a vývoje</a:t>
            </a:r>
            <a:endParaRPr lang="cs-CZ" sz="16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26222" y="7439683"/>
            <a:ext cx="2830828" cy="1883208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Vyrábět biopaliva</a:t>
            </a: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Využívat alternativní suroviny</a:t>
            </a:r>
          </a:p>
          <a:p>
            <a:pPr marL="12700" marR="260985">
              <a:lnSpc>
                <a:spcPct val="100000"/>
              </a:lnSpc>
              <a:spcBef>
                <a:spcPts val="1155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Využívat zelený vodík, bioplyn a sluneční energii</a:t>
            </a:r>
          </a:p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Dekarbonizovat produkci</a:t>
            </a:r>
            <a:endParaRPr lang="cs-CZ" sz="16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43468" y="7648620"/>
            <a:ext cx="2009181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Realizace programu petrochemizace</a:t>
            </a:r>
            <a:endParaRPr lang="cs-CZ" sz="16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445320" y="7575680"/>
            <a:ext cx="2388870" cy="9412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Rozvíjet logistiku</a:t>
            </a:r>
          </a:p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Optimalizovat politiku prodeje paliv</a:t>
            </a:r>
            <a:endParaRPr lang="cs-CZ" sz="16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37846" y="5303565"/>
            <a:ext cx="235458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Ekologičnost výroby bude nevyhnutelná </a:t>
            </a:r>
            <a:b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s ohledem na regulaci </a:t>
            </a:r>
            <a:b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a </a:t>
            </a:r>
            <a:r>
              <a:rPr lang="cs-CZ" sz="1650" dirty="0">
                <a:solidFill>
                  <a:srgbClr val="808D9D"/>
                </a:solidFill>
                <a:latin typeface="Arial"/>
                <a:cs typeface="Arial"/>
              </a:rPr>
              <a:t>požadavky </a:t>
            </a: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zákazníků.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2550151" y="5303565"/>
            <a:ext cx="2835899" cy="1549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4480">
              <a:lnSpc>
                <a:spcPct val="100000"/>
              </a:lnSpc>
              <a:spcBef>
                <a:spcPts val="100"/>
              </a:spcBef>
            </a:pPr>
            <a:r>
              <a:rPr lang="cs-CZ" sz="1650" dirty="0">
                <a:solidFill>
                  <a:srgbClr val="808D9D"/>
                </a:solidFill>
                <a:latin typeface="Arial"/>
                <a:cs typeface="Arial"/>
              </a:rPr>
              <a:t>Spotřeba fosilních paliv se sníží, spotřeba plastů se zvýší. </a:t>
            </a: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Schopnost transformovat paliva </a:t>
            </a:r>
            <a:r>
              <a:rPr lang="cs-CZ" sz="1650" dirty="0">
                <a:solidFill>
                  <a:srgbClr val="808D9D"/>
                </a:solidFill>
                <a:latin typeface="Arial"/>
                <a:cs typeface="Arial"/>
              </a:rPr>
              <a:t>na petrochemickou surovinu</a:t>
            </a:r>
          </a:p>
          <a:p>
            <a:pPr marL="12700" marR="284480">
              <a:lnSpc>
                <a:spcPct val="100000"/>
              </a:lnSpc>
              <a:spcBef>
                <a:spcPts val="100"/>
              </a:spcBef>
            </a:pPr>
            <a:r>
              <a:rPr lang="cs-CZ" sz="1650" dirty="0">
                <a:solidFill>
                  <a:srgbClr val="808D9D"/>
                </a:solidFill>
                <a:latin typeface="Arial"/>
                <a:cs typeface="Arial"/>
              </a:rPr>
              <a:t>bude klíčem k prosperitě.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236036" y="5303565"/>
            <a:ext cx="2447925" cy="15363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V reakci na pokles </a:t>
            </a:r>
            <a:r>
              <a:rPr lang="cs-CZ" sz="1650" dirty="0">
                <a:solidFill>
                  <a:srgbClr val="808D9D"/>
                </a:solidFill>
                <a:latin typeface="Arial"/>
                <a:cs typeface="Arial"/>
              </a:rPr>
              <a:t>poptávky po pohonných hmotách </a:t>
            </a: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bude </a:t>
            </a:r>
            <a:r>
              <a:rPr lang="cs-CZ" sz="1650" dirty="0">
                <a:solidFill>
                  <a:srgbClr val="808D9D"/>
                </a:solidFill>
                <a:latin typeface="Arial"/>
                <a:cs typeface="Arial"/>
              </a:rPr>
              <a:t>třeba najít nové možnosti </a:t>
            </a:r>
            <a:r>
              <a:rPr lang="cs-CZ" sz="1650" dirty="0" smtClean="0">
                <a:solidFill>
                  <a:srgbClr val="808D9D"/>
                </a:solidFill>
                <a:latin typeface="Arial"/>
                <a:cs typeface="Arial"/>
              </a:rPr>
              <a:t>produkce a prodeje podle </a:t>
            </a:r>
            <a:r>
              <a:rPr lang="cs-CZ" sz="1650" dirty="0">
                <a:solidFill>
                  <a:srgbClr val="808D9D"/>
                </a:solidFill>
                <a:latin typeface="Arial"/>
                <a:cs typeface="Arial"/>
              </a:rPr>
              <a:t>potřeb trhu.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10" y="2294145"/>
            <a:ext cx="20104089" cy="9014397"/>
            <a:chOff x="10" y="2294145"/>
            <a:chExt cx="20104089" cy="9014397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" y="10271932"/>
              <a:ext cx="20104089" cy="10366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0156" y="2294145"/>
              <a:ext cx="1110074" cy="31406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821820" y="792469"/>
            <a:ext cx="13649829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cs-CZ" sz="3300" spc="-95" dirty="0" smtClean="0">
                <a:solidFill>
                  <a:srgbClr val="E3241B"/>
                </a:solidFill>
                <a:latin typeface="Futura PT Demi"/>
                <a:cs typeface="Futura PT Demi"/>
              </a:rPr>
              <a:t>Rafinérie:</a:t>
            </a:r>
            <a:r>
              <a:rPr lang="cs-CZ" sz="3300" b="1" spc="-80" dirty="0" smtClean="0">
                <a:solidFill>
                  <a:srgbClr val="E3241B"/>
                </a:solidFill>
                <a:latin typeface="Futura PT Demi"/>
                <a:cs typeface="Futura PT Demi"/>
              </a:rPr>
              <a:t> </a:t>
            </a:r>
            <a:r>
              <a:rPr lang="cs-CZ" sz="3300" spc="-110" dirty="0">
                <a:latin typeface="Futura PT Demi"/>
                <a:cs typeface="Futura PT Demi"/>
              </a:rPr>
              <a:t>Tváří v tvář náročnému vnějšímu prostředí musí být </a:t>
            </a:r>
            <a:r>
              <a:rPr lang="cs-CZ" sz="3300" spc="-110" dirty="0" smtClean="0">
                <a:latin typeface="Futura PT Demi"/>
                <a:cs typeface="Futura PT Demi"/>
              </a:rPr>
              <a:t>rafinérie budoucnosti </a:t>
            </a:r>
            <a:r>
              <a:rPr lang="cs-CZ" sz="3300" spc="-110" dirty="0">
                <a:latin typeface="Futura PT Demi"/>
                <a:cs typeface="Futura PT Demi"/>
              </a:rPr>
              <a:t>efektivní, ekologická, integrovaná a </a:t>
            </a:r>
            <a:r>
              <a:rPr lang="cs-CZ" sz="3300" spc="-110" dirty="0" smtClean="0">
                <a:latin typeface="Futura PT Demi"/>
                <a:cs typeface="Futura PT Demi"/>
              </a:rPr>
              <a:t>ﬂexibilní</a:t>
            </a:r>
            <a:endParaRPr lang="cs-CZ" sz="3300" dirty="0">
              <a:latin typeface="Futura PT Demi"/>
              <a:cs typeface="Futura PT Demi"/>
            </a:endParaRPr>
          </a:p>
        </p:txBody>
      </p:sp>
      <p:pic>
        <p:nvPicPr>
          <p:cNvPr id="37" name="object 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41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42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ORLEN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Unipetrol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2030</a:t>
            </a:r>
          </a:p>
        </p:txBody>
      </p:sp>
      <p:sp>
        <p:nvSpPr>
          <p:cNvPr id="43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44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19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45" name="object 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097335" y="11203847"/>
            <a:ext cx="230354" cy="104698"/>
          </a:xfrm>
          <a:prstGeom prst="rect">
            <a:avLst/>
          </a:prstGeom>
        </p:spPr>
      </p:pic>
      <p:sp>
        <p:nvSpPr>
          <p:cNvPr id="31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32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33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2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929314" y="5156780"/>
            <a:ext cx="3326129" cy="355610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10"/>
              </a:spcBef>
              <a:tabLst>
                <a:tab pos="577850" algn="l"/>
                <a:tab pos="578485" algn="l"/>
              </a:tabLst>
            </a:pPr>
            <a:r>
              <a:rPr lang="cs-CZ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01.</a:t>
            </a:r>
            <a:r>
              <a:rPr lang="cs-CZ" sz="2050" b="1" spc="5" dirty="0">
                <a:solidFill>
                  <a:srgbClr val="E3241B"/>
                </a:solidFill>
                <a:latin typeface="Arial"/>
                <a:cs typeface="Arial"/>
              </a:rPr>
              <a:t>	</a:t>
            </a:r>
            <a:r>
              <a:rPr lang="pl-PL" sz="2050" spc="5" dirty="0" smtClean="0">
                <a:latin typeface="Arial"/>
                <a:cs typeface="Arial"/>
              </a:rPr>
              <a:t>Skupina </a:t>
            </a:r>
            <a:r>
              <a:rPr lang="pl-PL" sz="2050" spc="5" dirty="0">
                <a:latin typeface="Arial"/>
                <a:cs typeface="Arial"/>
              </a:rPr>
              <a:t>ORLEN</a:t>
            </a:r>
            <a:endParaRPr lang="pl-PL" sz="2050" spc="5" dirty="0" smtClean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110"/>
              </a:spcBef>
              <a:tabLst>
                <a:tab pos="577850" algn="l"/>
                <a:tab pos="578485" algn="l"/>
              </a:tabLst>
            </a:pPr>
            <a:endParaRPr lang="pl-PL" sz="2050" spc="5" dirty="0" smtClean="0">
              <a:latin typeface="Arial"/>
              <a:cs typeface="Arial"/>
            </a:endParaRPr>
          </a:p>
          <a:p>
            <a:pPr marL="12065">
              <a:spcBef>
                <a:spcPts val="110"/>
              </a:spcBef>
              <a:tabLst>
                <a:tab pos="577850" algn="l"/>
                <a:tab pos="578485" algn="l"/>
              </a:tabLst>
            </a:pPr>
            <a:r>
              <a:rPr lang="cs-CZ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02.</a:t>
            </a:r>
            <a:r>
              <a:rPr lang="cs-CZ" sz="2050" b="1" spc="5" dirty="0">
                <a:solidFill>
                  <a:srgbClr val="E3241B"/>
                </a:solidFill>
                <a:latin typeface="Arial"/>
                <a:cs typeface="Arial"/>
              </a:rPr>
              <a:t>	</a:t>
            </a:r>
            <a:r>
              <a:rPr lang="cs-CZ" sz="2050" spc="5" dirty="0">
                <a:latin typeface="Arial"/>
                <a:cs typeface="Arial"/>
              </a:rPr>
              <a:t>ORLEN</a:t>
            </a:r>
            <a:r>
              <a:rPr lang="cs-CZ" sz="2050" spc="-20" dirty="0">
                <a:latin typeface="Arial"/>
                <a:cs typeface="Arial"/>
              </a:rPr>
              <a:t> </a:t>
            </a:r>
            <a:r>
              <a:rPr lang="cs-CZ" sz="2050" dirty="0">
                <a:latin typeface="Arial"/>
                <a:cs typeface="Arial"/>
              </a:rPr>
              <a:t>Unipetrol</a:t>
            </a:r>
            <a:r>
              <a:rPr lang="cs-CZ" sz="2050" spc="-20" dirty="0">
                <a:latin typeface="Arial"/>
                <a:cs typeface="Arial"/>
              </a:rPr>
              <a:t> </a:t>
            </a:r>
            <a:r>
              <a:rPr lang="cs-CZ" sz="2050" spc="5" dirty="0" smtClean="0">
                <a:latin typeface="Arial"/>
                <a:cs typeface="Arial"/>
              </a:rPr>
              <a:t>dnes</a:t>
            </a:r>
            <a:endParaRPr lang="cs-CZ" sz="2050" spc="5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tabLst>
                <a:tab pos="577850" algn="l"/>
                <a:tab pos="578485" algn="l"/>
              </a:tabLst>
            </a:pPr>
            <a:endParaRPr lang="cs-CZ" sz="2150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tabLst>
                <a:tab pos="577850" algn="l"/>
                <a:tab pos="578485" algn="l"/>
              </a:tabLst>
            </a:pPr>
            <a:r>
              <a:rPr lang="cs-CZ" sz="2050" b="1" spc="5" dirty="0" smtClean="0">
                <a:solidFill>
                  <a:srgbClr val="FF0000"/>
                </a:solidFill>
                <a:latin typeface="Arial"/>
                <a:cs typeface="Arial"/>
              </a:rPr>
              <a:t>03</a:t>
            </a:r>
            <a:r>
              <a:rPr lang="cs-CZ" sz="2150" b="1" spc="5" dirty="0" smtClean="0">
                <a:solidFill>
                  <a:srgbClr val="FF0000"/>
                </a:solidFill>
                <a:latin typeface="Arial"/>
                <a:cs typeface="Arial"/>
              </a:rPr>
              <a:t>.   </a:t>
            </a:r>
            <a:r>
              <a:rPr lang="cs-CZ" sz="2050" spc="5" dirty="0" smtClean="0">
                <a:latin typeface="Arial"/>
                <a:cs typeface="Arial"/>
              </a:rPr>
              <a:t>Naše </a:t>
            </a:r>
            <a:r>
              <a:rPr lang="cs-CZ" sz="2050" spc="5" dirty="0">
                <a:latin typeface="Arial"/>
                <a:cs typeface="Arial"/>
              </a:rPr>
              <a:t>ambice </a:t>
            </a:r>
            <a:endParaRPr lang="cs-CZ" sz="2050" spc="5" dirty="0" smtClean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tabLst>
                <a:tab pos="577850" algn="l"/>
                <a:tab pos="578485" algn="l"/>
              </a:tabLst>
            </a:pPr>
            <a:endParaRPr lang="cs-CZ" sz="2150" dirty="0" smtClean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tabLst>
                <a:tab pos="577850" algn="l"/>
                <a:tab pos="578485" algn="l"/>
              </a:tabLst>
            </a:pPr>
            <a:r>
              <a:rPr lang="cs-CZ" sz="2050" b="1" dirty="0" smtClean="0">
                <a:solidFill>
                  <a:srgbClr val="E3241B"/>
                </a:solidFill>
                <a:latin typeface="Arial"/>
                <a:cs typeface="Arial"/>
              </a:rPr>
              <a:t>04.	</a:t>
            </a:r>
            <a:r>
              <a:rPr lang="cs-CZ" sz="2050" dirty="0" smtClean="0">
                <a:latin typeface="Arial"/>
                <a:cs typeface="Arial"/>
              </a:rPr>
              <a:t>Strategické výzvy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cs-CZ" sz="2150" dirty="0" smtClean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tabLst>
                <a:tab pos="577850" algn="l"/>
                <a:tab pos="578485" algn="l"/>
              </a:tabLst>
            </a:pPr>
            <a:r>
              <a:rPr lang="cs-CZ" sz="2050" b="1" spc="5" dirty="0" smtClean="0">
                <a:solidFill>
                  <a:srgbClr val="FF0000"/>
                </a:solidFill>
                <a:latin typeface="Arial"/>
                <a:cs typeface="Arial"/>
              </a:rPr>
              <a:t>05.   </a:t>
            </a:r>
            <a:r>
              <a:rPr lang="cs-CZ" sz="2050" spc="5" dirty="0" smtClean="0">
                <a:latin typeface="Arial"/>
                <a:cs typeface="Arial"/>
              </a:rPr>
              <a:t>ORLEN</a:t>
            </a:r>
            <a:r>
              <a:rPr lang="cs-CZ" sz="2050" spc="-15" dirty="0" smtClean="0">
                <a:latin typeface="Arial"/>
                <a:cs typeface="Arial"/>
              </a:rPr>
              <a:t> </a:t>
            </a:r>
            <a:r>
              <a:rPr lang="cs-CZ" sz="2050" dirty="0" smtClean="0">
                <a:latin typeface="Arial"/>
                <a:cs typeface="Arial"/>
              </a:rPr>
              <a:t>Unipetrol</a:t>
            </a:r>
            <a:r>
              <a:rPr lang="cs-CZ" sz="2050" spc="-15" dirty="0" smtClean="0">
                <a:latin typeface="Arial"/>
                <a:cs typeface="Arial"/>
              </a:rPr>
              <a:t> </a:t>
            </a:r>
            <a:r>
              <a:rPr lang="cs-CZ" sz="2050" spc="5" dirty="0" smtClean="0">
                <a:latin typeface="Arial"/>
                <a:cs typeface="Arial"/>
              </a:rPr>
              <a:t>2030</a:t>
            </a:r>
          </a:p>
          <a:p>
            <a:pPr marL="469265" indent="-457200">
              <a:lnSpc>
                <a:spcPct val="100000"/>
              </a:lnSpc>
              <a:buAutoNum type="arabicPeriod" startAt="5"/>
              <a:tabLst>
                <a:tab pos="577850" algn="l"/>
                <a:tab pos="578485" algn="l"/>
              </a:tabLst>
            </a:pPr>
            <a:endParaRPr lang="cs-CZ" sz="2050" spc="5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tabLst>
                <a:tab pos="577850" algn="l"/>
                <a:tab pos="578485" algn="l"/>
              </a:tabLst>
            </a:pPr>
            <a:r>
              <a:rPr lang="cs-CZ" sz="2050" b="1" spc="5" dirty="0" smtClean="0">
                <a:solidFill>
                  <a:srgbClr val="FF0000"/>
                </a:solidFill>
                <a:latin typeface="Arial"/>
                <a:cs typeface="Arial"/>
              </a:rPr>
              <a:t>06. </a:t>
            </a:r>
            <a:r>
              <a:rPr lang="cs-CZ" sz="2050" spc="5" dirty="0" smtClean="0">
                <a:latin typeface="Arial"/>
                <a:cs typeface="Arial"/>
              </a:rPr>
              <a:t>  Hydrogen </a:t>
            </a:r>
            <a:r>
              <a:rPr lang="cs-CZ" sz="2050" spc="5" dirty="0" err="1" smtClean="0">
                <a:latin typeface="Arial"/>
                <a:cs typeface="Arial"/>
              </a:rPr>
              <a:t>Eagle</a:t>
            </a:r>
            <a:endParaRPr lang="cs-CZ" sz="20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745854" y="5156780"/>
            <a:ext cx="53530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050" spc="5" dirty="0" smtClean="0">
                <a:latin typeface="Arial"/>
                <a:cs typeface="Arial"/>
              </a:rPr>
              <a:t>s</a:t>
            </a:r>
            <a:r>
              <a:rPr sz="2050" spc="5" dirty="0" smtClean="0">
                <a:latin typeface="Arial"/>
                <a:cs typeface="Arial"/>
              </a:rPr>
              <a:t>.03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745854" y="5785083"/>
            <a:ext cx="53530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050" spc="5" dirty="0">
                <a:latin typeface="Arial"/>
                <a:cs typeface="Arial"/>
              </a:rPr>
              <a:t>s</a:t>
            </a:r>
            <a:r>
              <a:rPr sz="2050" spc="5" dirty="0" smtClean="0">
                <a:latin typeface="Arial"/>
                <a:cs typeface="Arial"/>
              </a:rPr>
              <a:t>.</a:t>
            </a:r>
            <a:r>
              <a:rPr lang="pl-PL" sz="2050" spc="5" dirty="0" smtClean="0">
                <a:latin typeface="Arial"/>
                <a:cs typeface="Arial"/>
              </a:rPr>
              <a:t>06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45854" y="6413387"/>
            <a:ext cx="53530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050" spc="5" dirty="0" smtClean="0">
                <a:latin typeface="Arial"/>
                <a:cs typeface="Arial"/>
              </a:rPr>
              <a:t>s</a:t>
            </a:r>
            <a:r>
              <a:rPr sz="2050" spc="5" dirty="0" smtClean="0">
                <a:latin typeface="Arial"/>
                <a:cs typeface="Arial"/>
              </a:rPr>
              <a:t>.</a:t>
            </a:r>
            <a:r>
              <a:rPr lang="pl-PL" sz="2050" spc="5" dirty="0" smtClean="0">
                <a:latin typeface="Arial"/>
                <a:cs typeface="Arial"/>
              </a:rPr>
              <a:t>09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45854" y="7041690"/>
            <a:ext cx="535305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050" spc="5" dirty="0" smtClean="0">
                <a:latin typeface="Arial"/>
                <a:cs typeface="Arial"/>
              </a:rPr>
              <a:t>s</a:t>
            </a:r>
            <a:r>
              <a:rPr sz="2050" spc="5" dirty="0" smtClean="0">
                <a:latin typeface="Arial"/>
                <a:cs typeface="Arial"/>
              </a:rPr>
              <a:t>.</a:t>
            </a:r>
            <a:r>
              <a:rPr lang="en-US" sz="2050" spc="5" dirty="0" smtClean="0">
                <a:latin typeface="Arial"/>
                <a:cs typeface="Arial"/>
              </a:rPr>
              <a:t>12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929314" y="4277200"/>
            <a:ext cx="34613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cs-CZ" sz="3300" b="1" spc="-55" dirty="0" smtClean="0">
                <a:latin typeface="Arial"/>
                <a:cs typeface="Arial"/>
              </a:rPr>
              <a:t>Obsah</a:t>
            </a:r>
            <a:endParaRPr lang="cs-CZ" sz="3300" dirty="0">
              <a:latin typeface="Arial"/>
              <a:cs typeface="Arial"/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02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1253" cy="11309350"/>
          </a:xfrm>
          <a:prstGeom prst="rect">
            <a:avLst/>
          </a:prstGeom>
        </p:spPr>
      </p:pic>
      <p:sp>
        <p:nvSpPr>
          <p:cNvPr id="13" name="object 7"/>
          <p:cNvSpPr txBox="1"/>
          <p:nvPr/>
        </p:nvSpPr>
        <p:spPr>
          <a:xfrm>
            <a:off x="17745854" y="7712075"/>
            <a:ext cx="53530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050" spc="5" dirty="0">
                <a:latin typeface="Arial"/>
                <a:cs typeface="Arial"/>
              </a:rPr>
              <a:t>s</a:t>
            </a:r>
            <a:r>
              <a:rPr sz="2050" spc="5" dirty="0" smtClean="0">
                <a:latin typeface="Arial"/>
                <a:cs typeface="Arial"/>
              </a:rPr>
              <a:t>.1</a:t>
            </a:r>
            <a:r>
              <a:rPr lang="en-US" sz="2050" spc="5" dirty="0">
                <a:latin typeface="Arial"/>
                <a:cs typeface="Arial"/>
              </a:rPr>
              <a:t>6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17745854" y="8376555"/>
            <a:ext cx="53530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050" spc="5" dirty="0">
                <a:latin typeface="Arial"/>
                <a:cs typeface="Arial"/>
              </a:rPr>
              <a:t>s</a:t>
            </a:r>
            <a:r>
              <a:rPr sz="2050" spc="5" dirty="0" smtClean="0">
                <a:latin typeface="Arial"/>
                <a:cs typeface="Arial"/>
              </a:rPr>
              <a:t>.</a:t>
            </a:r>
            <a:r>
              <a:rPr lang="pl-PL" sz="2050" spc="5" dirty="0" smtClean="0">
                <a:latin typeface="Arial"/>
                <a:cs typeface="Arial"/>
              </a:rPr>
              <a:t>24</a:t>
            </a:r>
            <a:endParaRPr sz="2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2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kt 1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57794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0" name="Objekt 1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object 2"/>
          <p:cNvGrpSpPr/>
          <p:nvPr/>
        </p:nvGrpSpPr>
        <p:grpSpPr>
          <a:xfrm>
            <a:off x="0" y="0"/>
            <a:ext cx="20104100" cy="11308542"/>
            <a:chOff x="0" y="0"/>
            <a:chExt cx="20104100" cy="11308542"/>
          </a:xfrm>
        </p:grpSpPr>
        <p:pic>
          <p:nvPicPr>
            <p:cNvPr id="3" name="object 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19897" y="10491827"/>
              <a:ext cx="1727696" cy="4816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20104100" cy="1130854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1821" y="792469"/>
            <a:ext cx="14642621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cs-CZ" sz="3300" spc="-100" dirty="0" smtClean="0">
                <a:solidFill>
                  <a:srgbClr val="E3241B"/>
                </a:solidFill>
                <a:latin typeface="Futura PT Demi"/>
                <a:cs typeface="Futura PT Demi"/>
              </a:rPr>
              <a:t>Petrochemie: </a:t>
            </a:r>
            <a:r>
              <a:rPr lang="cs-CZ" sz="3300" spc="-95" dirty="0">
                <a:latin typeface="Futura PT Demi"/>
                <a:cs typeface="Futura PT Demi"/>
              </a:rPr>
              <a:t>Plánujeme </a:t>
            </a:r>
            <a:r>
              <a:rPr lang="cs-CZ" sz="3300" spc="-95" dirty="0" smtClean="0">
                <a:latin typeface="Futura PT Demi"/>
                <a:cs typeface="Futura PT Demi"/>
              </a:rPr>
              <a:t>pokračovat v investicích do posílení pozice na trhu se zaměřením na recyklaci a produkty s vysokou přidanou hodnotou</a:t>
            </a:r>
            <a:endParaRPr lang="cs-CZ" sz="3300" dirty="0">
              <a:latin typeface="Futura PT Demi"/>
              <a:cs typeface="Futura PT Demi"/>
            </a:endParaRPr>
          </a:p>
        </p:txBody>
      </p:sp>
      <p:pic>
        <p:nvPicPr>
          <p:cNvPr id="7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0156" y="2294145"/>
            <a:ext cx="1110074" cy="3140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171500" y="4773985"/>
            <a:ext cx="2732019" cy="12866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lang="cs-CZ" sz="2050" b="1" spc="5" dirty="0" smtClean="0">
                <a:latin typeface="Roboto"/>
                <a:cs typeface="Roboto"/>
              </a:rPr>
              <a:t>Integrovaný petrochemický výrobce dbající na udržitelnost</a:t>
            </a:r>
            <a:endParaRPr lang="cs-CZ" sz="2050" dirty="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04406" y="6564582"/>
            <a:ext cx="2110043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Rozšíření hodnotového řetězce např. o výrobu </a:t>
            </a:r>
            <a:r>
              <a:rPr lang="cs-CZ" sz="1650" dirty="0">
                <a:solidFill>
                  <a:srgbClr val="808D9D"/>
                </a:solidFill>
                <a:latin typeface="Roboto"/>
                <a:cs typeface="Roboto"/>
              </a:rPr>
              <a:t>směsí, </a:t>
            </a: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aditiv a koncentrátů</a:t>
            </a:r>
            <a:endParaRPr lang="cs-CZ" sz="1650" dirty="0">
              <a:solidFill>
                <a:srgbClr val="808D9D"/>
              </a:solidFill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43708" y="6365664"/>
            <a:ext cx="3598942" cy="24596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9440">
              <a:lnSpc>
                <a:spcPct val="100000"/>
              </a:lnSpc>
              <a:spcBef>
                <a:spcPts val="100"/>
              </a:spcBef>
            </a:pPr>
            <a:r>
              <a:rPr lang="cs-CZ" sz="1650" dirty="0">
                <a:solidFill>
                  <a:srgbClr val="808D9D"/>
                </a:solidFill>
                <a:latin typeface="Roboto"/>
                <a:cs typeface="Roboto"/>
              </a:rPr>
              <a:t>Rozšíření </a:t>
            </a: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portfolia</a:t>
            </a:r>
            <a:b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</a:b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o udržitelné</a:t>
            </a:r>
            <a:b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</a:b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petrochemické produkty</a:t>
            </a:r>
          </a:p>
          <a:p>
            <a:pPr marL="12700" marR="599440">
              <a:lnSpc>
                <a:spcPct val="100000"/>
              </a:lnSpc>
              <a:spcBef>
                <a:spcPts val="100"/>
              </a:spcBef>
            </a:pPr>
            <a:endParaRPr lang="cs-CZ" sz="1650" dirty="0">
              <a:solidFill>
                <a:srgbClr val="808D9D"/>
              </a:solidFill>
              <a:latin typeface="Roboto"/>
              <a:cs typeface="Roboto"/>
            </a:endParaRPr>
          </a:p>
          <a:p>
            <a:pPr marL="12700" marR="599440">
              <a:lnSpc>
                <a:spcPct val="100000"/>
              </a:lnSpc>
              <a:spcBef>
                <a:spcPts val="100"/>
              </a:spcBef>
            </a:pP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Posílení integrace </a:t>
            </a:r>
            <a:b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</a:b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- bilance základních chemikálií</a:t>
            </a:r>
          </a:p>
          <a:p>
            <a:pPr marL="12700">
              <a:lnSpc>
                <a:spcPts val="1980"/>
              </a:lnSpc>
              <a:spcBef>
                <a:spcPts val="985"/>
              </a:spcBef>
            </a:pP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Doplnění stávajících hodnotových řetězců (zavření  hodnotového řetězce)</a:t>
            </a:r>
            <a:endParaRPr lang="cs-CZ" sz="1650" dirty="0">
              <a:solidFill>
                <a:srgbClr val="808D9D"/>
              </a:solidFill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21542" y="4773985"/>
            <a:ext cx="2392908" cy="1452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165">
              <a:lnSpc>
                <a:spcPct val="100600"/>
              </a:lnSpc>
              <a:spcBef>
                <a:spcPts val="95"/>
              </a:spcBef>
            </a:pPr>
            <a:r>
              <a:rPr lang="cs-CZ" sz="2050" b="1" spc="5" dirty="0" smtClean="0">
                <a:latin typeface="Roboto"/>
                <a:cs typeface="Roboto"/>
              </a:rPr>
              <a:t>Silná pozice v oblasti polymerů</a:t>
            </a:r>
          </a:p>
          <a:p>
            <a:pPr marL="295275" marR="5080">
              <a:lnSpc>
                <a:spcPct val="100000"/>
              </a:lnSpc>
              <a:spcBef>
                <a:spcPts val="2310"/>
              </a:spcBef>
            </a:pP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Rozvoj stávajícího portfolia polymerů</a:t>
            </a:r>
            <a:endParaRPr lang="cs-CZ" sz="1650" dirty="0">
              <a:solidFill>
                <a:srgbClr val="808D9D"/>
              </a:solidFill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464442" y="4773985"/>
            <a:ext cx="4189718" cy="2915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94740">
              <a:lnSpc>
                <a:spcPct val="100600"/>
              </a:lnSpc>
              <a:spcBef>
                <a:spcPts val="95"/>
              </a:spcBef>
            </a:pPr>
            <a:r>
              <a:rPr lang="cs-CZ" sz="2050" b="1" spc="5" dirty="0" smtClean="0">
                <a:latin typeface="Roboto"/>
                <a:cs typeface="Roboto"/>
              </a:rPr>
              <a:t>Silná pozice v oblasti mechanické a chemické recyklace</a:t>
            </a:r>
          </a:p>
          <a:p>
            <a:pPr marL="12700" marR="1094740">
              <a:lnSpc>
                <a:spcPct val="100600"/>
              </a:lnSpc>
              <a:spcBef>
                <a:spcPts val="95"/>
              </a:spcBef>
            </a:pPr>
            <a:endParaRPr lang="cs-CZ" sz="2050" b="1" spc="5" dirty="0" smtClean="0">
              <a:solidFill>
                <a:srgbClr val="808D9D"/>
              </a:solidFill>
              <a:latin typeface="Roboto"/>
              <a:cs typeface="Roboto"/>
            </a:endParaRPr>
          </a:p>
          <a:p>
            <a:pPr marL="12700" marR="1094740">
              <a:lnSpc>
                <a:spcPct val="100600"/>
              </a:lnSpc>
              <a:spcBef>
                <a:spcPts val="95"/>
              </a:spcBef>
            </a:pP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      Vybudování silné pozice pro</a:t>
            </a:r>
          </a:p>
          <a:p>
            <a:pPr marL="12700" marR="1094740">
              <a:lnSpc>
                <a:spcPct val="100600"/>
              </a:lnSpc>
              <a:spcBef>
                <a:spcPts val="95"/>
              </a:spcBef>
            </a:pP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      další rozvoj udržitelné</a:t>
            </a:r>
          </a:p>
          <a:p>
            <a:pPr marL="12700" marR="1094740">
              <a:lnSpc>
                <a:spcPct val="100600"/>
              </a:lnSpc>
              <a:spcBef>
                <a:spcPts val="95"/>
              </a:spcBef>
            </a:pP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      výroby: </a:t>
            </a:r>
            <a:r>
              <a:rPr lang="pt-BR" sz="1650" dirty="0">
                <a:solidFill>
                  <a:srgbClr val="808D9D"/>
                </a:solidFill>
                <a:latin typeface="Roboto"/>
                <a:cs typeface="Roboto"/>
              </a:rPr>
              <a:t>recyklace </a:t>
            </a:r>
            <a:r>
              <a:rPr lang="pt-BR" sz="1650" dirty="0" smtClean="0">
                <a:solidFill>
                  <a:srgbClr val="808D9D"/>
                </a:solidFill>
                <a:latin typeface="Roboto"/>
                <a:cs typeface="Roboto"/>
              </a:rPr>
              <a:t>plastů,</a:t>
            </a:r>
            <a:endParaRPr lang="pl-PL" sz="1650" dirty="0" smtClean="0">
              <a:solidFill>
                <a:srgbClr val="808D9D"/>
              </a:solidFill>
              <a:latin typeface="Roboto"/>
              <a:cs typeface="Roboto"/>
            </a:endParaRPr>
          </a:p>
          <a:p>
            <a:pPr marL="12700" marR="1094740">
              <a:lnSpc>
                <a:spcPct val="100600"/>
              </a:lnSpc>
              <a:spcBef>
                <a:spcPts val="95"/>
              </a:spcBef>
            </a:pPr>
            <a:r>
              <a:rPr lang="pl-PL" sz="1650" dirty="0">
                <a:solidFill>
                  <a:srgbClr val="808D9D"/>
                </a:solidFill>
                <a:latin typeface="Roboto"/>
                <a:cs typeface="Roboto"/>
              </a:rPr>
              <a:t>      </a:t>
            </a:r>
            <a:r>
              <a:rPr lang="pt-BR" sz="1650" dirty="0">
                <a:solidFill>
                  <a:srgbClr val="808D9D"/>
                </a:solidFill>
                <a:latin typeface="Roboto"/>
                <a:cs typeface="Roboto"/>
              </a:rPr>
              <a:t>zaměření se na</a:t>
            </a:r>
            <a:r>
              <a:rPr lang="cs-CZ" sz="1650" dirty="0">
                <a:solidFill>
                  <a:srgbClr val="808D9D"/>
                </a:solidFill>
                <a:latin typeface="Roboto"/>
                <a:cs typeface="Roboto"/>
              </a:rPr>
              <a:t> </a:t>
            </a: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relevantní         </a:t>
            </a:r>
          </a:p>
          <a:p>
            <a:pPr marL="12700" marR="1094740">
              <a:lnSpc>
                <a:spcPct val="100600"/>
              </a:lnSpc>
              <a:spcBef>
                <a:spcPts val="95"/>
              </a:spcBef>
            </a:pPr>
            <a:r>
              <a:rPr lang="cs-CZ" sz="1650" dirty="0">
                <a:solidFill>
                  <a:srgbClr val="808D9D"/>
                </a:solidFill>
                <a:latin typeface="Roboto"/>
                <a:cs typeface="Roboto"/>
              </a:rPr>
              <a:t> </a:t>
            </a: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     trhy </a:t>
            </a:r>
            <a:r>
              <a:rPr lang="cs-CZ" sz="1650" dirty="0">
                <a:solidFill>
                  <a:srgbClr val="808D9D"/>
                </a:solidFill>
                <a:latin typeface="Roboto"/>
                <a:cs typeface="Roboto"/>
              </a:rPr>
              <a:t>poblíž našich výrobních </a:t>
            </a: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   </a:t>
            </a:r>
          </a:p>
          <a:p>
            <a:pPr marL="12700" marR="1094740">
              <a:lnSpc>
                <a:spcPct val="100600"/>
              </a:lnSpc>
              <a:spcBef>
                <a:spcPts val="95"/>
              </a:spcBef>
            </a:pPr>
            <a:r>
              <a:rPr lang="cs-CZ" sz="1650" dirty="0" smtClean="0">
                <a:solidFill>
                  <a:srgbClr val="808D9D"/>
                </a:solidFill>
                <a:latin typeface="Roboto"/>
                <a:cs typeface="Roboto"/>
              </a:rPr>
              <a:t>      závodů</a:t>
            </a:r>
            <a:endParaRPr lang="cs-CZ" sz="1650" dirty="0">
              <a:solidFill>
                <a:srgbClr val="808D9D"/>
              </a:solidFill>
              <a:latin typeface="Roboto"/>
              <a:cs typeface="Roboto"/>
            </a:endParaRPr>
          </a:p>
        </p:txBody>
      </p:sp>
      <p:pic>
        <p:nvPicPr>
          <p:cNvPr id="21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30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31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ORLEN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Unipetrol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2030</a:t>
            </a:r>
          </a:p>
        </p:txBody>
      </p:sp>
      <p:sp>
        <p:nvSpPr>
          <p:cNvPr id="32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33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20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34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97335" y="11203847"/>
            <a:ext cx="230354" cy="104698"/>
          </a:xfrm>
          <a:prstGeom prst="rect">
            <a:avLst/>
          </a:prstGeom>
        </p:spPr>
      </p:pic>
      <p:sp>
        <p:nvSpPr>
          <p:cNvPr id="22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23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24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74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object 2"/>
          <p:cNvGrpSpPr/>
          <p:nvPr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pic>
          <p:nvPicPr>
            <p:cNvPr id="3" name="object 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261465"/>
              <a:ext cx="20104100" cy="104709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1821" y="792469"/>
            <a:ext cx="12094425" cy="1038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sz="3300" b="1" spc="-105" dirty="0" err="1" smtClean="0">
                <a:solidFill>
                  <a:srgbClr val="E3241B"/>
                </a:solidFill>
                <a:latin typeface="Futura PT Demi"/>
                <a:cs typeface="Futura PT Demi"/>
              </a:rPr>
              <a:t>En</a:t>
            </a:r>
            <a:r>
              <a:rPr lang="cs-CZ" sz="3300" b="1" spc="-105" dirty="0" err="1" smtClean="0">
                <a:solidFill>
                  <a:srgbClr val="E3241B"/>
                </a:solidFill>
                <a:latin typeface="Futura PT Demi"/>
                <a:cs typeface="Futura PT Demi"/>
              </a:rPr>
              <a:t>ergetika</a:t>
            </a:r>
            <a:r>
              <a:rPr sz="3300" b="1" spc="-105" dirty="0" smtClean="0">
                <a:solidFill>
                  <a:srgbClr val="E3241B"/>
                </a:solidFill>
                <a:latin typeface="Futura PT Demi"/>
                <a:cs typeface="Futura PT Demi"/>
              </a:rPr>
              <a:t>:</a:t>
            </a:r>
            <a:r>
              <a:rPr sz="3300" b="1" spc="-80" dirty="0" smtClean="0">
                <a:solidFill>
                  <a:srgbClr val="E3241B"/>
                </a:solidFill>
                <a:latin typeface="Futura PT Demi"/>
                <a:cs typeface="Futura PT Demi"/>
              </a:rPr>
              <a:t> </a:t>
            </a:r>
            <a:r>
              <a:rPr lang="cs-CZ" sz="3300" b="1" spc="-75" dirty="0" smtClean="0">
                <a:latin typeface="Futura PT Demi"/>
                <a:cs typeface="Futura PT Demi"/>
              </a:rPr>
              <a:t>Bude hrát stěžejní roli v přechodu k větší udržitelnosti díky nižší emisní stopě produkované energie</a:t>
            </a:r>
            <a:endParaRPr sz="3300" dirty="0">
              <a:latin typeface="Futura PT Demi"/>
              <a:cs typeface="Futura PT Dem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58874" y="4920770"/>
            <a:ext cx="2493575" cy="6898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cs-CZ" sz="2200" b="1" spc="-50" dirty="0" smtClean="0">
                <a:latin typeface="Futura PT Demi"/>
                <a:cs typeface="Futura PT Demi"/>
              </a:rPr>
              <a:t>Nižší emisní</a:t>
            </a:r>
            <a:br>
              <a:rPr lang="cs-CZ" sz="2200" b="1" spc="-50" dirty="0" smtClean="0">
                <a:latin typeface="Futura PT Demi"/>
                <a:cs typeface="Futura PT Demi"/>
              </a:rPr>
            </a:br>
            <a:r>
              <a:rPr lang="cs-CZ" sz="2200" b="1" spc="-50" dirty="0" smtClean="0">
                <a:latin typeface="Futura PT Demi"/>
                <a:cs typeface="Futura PT Demi"/>
              </a:rPr>
              <a:t>stopa</a:t>
            </a:r>
            <a:endParaRPr sz="2200" dirty="0">
              <a:latin typeface="Futura PT Demi"/>
              <a:cs typeface="Futura PT Dem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39063" y="4920770"/>
            <a:ext cx="3462020" cy="2876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25"/>
              </a:spcBef>
            </a:pPr>
            <a:r>
              <a:rPr lang="cs-CZ" sz="2200" b="1" spc="-55" dirty="0" smtClean="0">
                <a:latin typeface="Futura PT Demi"/>
                <a:cs typeface="Futura PT Demi"/>
              </a:rPr>
              <a:t>Navýšení kapacit pro výrobu elektrické energie</a:t>
            </a:r>
          </a:p>
          <a:p>
            <a:pPr marL="83820">
              <a:lnSpc>
                <a:spcPct val="100000"/>
              </a:lnSpc>
              <a:spcBef>
                <a:spcPts val="125"/>
              </a:spcBef>
            </a:pPr>
            <a:endParaRPr sz="1900" dirty="0">
              <a:latin typeface="Futura PT Demi"/>
              <a:cs typeface="Futura PT Demi"/>
            </a:endParaRPr>
          </a:p>
          <a:p>
            <a:pPr marL="246379" marR="55880" indent="-183515">
              <a:lnSpc>
                <a:spcPct val="101800"/>
              </a:lnSpc>
              <a:buChar char="●"/>
              <a:tabLst>
                <a:tab pos="257810" algn="l"/>
              </a:tabLst>
            </a:pPr>
            <a:r>
              <a:rPr lang="cs-CZ" sz="1700" spc="10" dirty="0" smtClean="0">
                <a:solidFill>
                  <a:srgbClr val="808D9D"/>
                </a:solidFill>
                <a:latin typeface="Arial"/>
                <a:cs typeface="Arial"/>
              </a:rPr>
              <a:t>Nahrazení hlavního energetického zdroje v </a:t>
            </a:r>
            <a:r>
              <a:rPr lang="cs-CZ" sz="1700" spc="10" dirty="0">
                <a:solidFill>
                  <a:srgbClr val="808D9D"/>
                </a:solidFill>
                <a:latin typeface="Arial"/>
                <a:cs typeface="Arial"/>
              </a:rPr>
              <a:t>L</a:t>
            </a:r>
            <a:r>
              <a:rPr lang="cs-CZ" sz="1700" spc="10" dirty="0" smtClean="0">
                <a:solidFill>
                  <a:srgbClr val="808D9D"/>
                </a:solidFill>
                <a:latin typeface="Arial"/>
                <a:cs typeface="Arial"/>
              </a:rPr>
              <a:t>itvínově paroplynovým zdrojem s vyšší produkcí elektrické energie</a:t>
            </a:r>
            <a:endParaRPr sz="1700" dirty="0">
              <a:solidFill>
                <a:srgbClr val="808D9D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●"/>
            </a:pPr>
            <a:endParaRPr sz="1800" dirty="0">
              <a:solidFill>
                <a:srgbClr val="808D9D"/>
              </a:solidFill>
              <a:latin typeface="Arial"/>
              <a:cs typeface="Arial"/>
            </a:endParaRPr>
          </a:p>
          <a:p>
            <a:pPr marL="246379" marR="299085" indent="-183515">
              <a:lnSpc>
                <a:spcPct val="101800"/>
              </a:lnSpc>
              <a:spcBef>
                <a:spcPts val="5"/>
              </a:spcBef>
              <a:buChar char="●"/>
              <a:tabLst>
                <a:tab pos="257810" algn="l"/>
              </a:tabLst>
            </a:pPr>
            <a:r>
              <a:rPr lang="cs-CZ" sz="1700" spc="10" dirty="0" smtClean="0">
                <a:solidFill>
                  <a:srgbClr val="808D9D"/>
                </a:solidFill>
                <a:latin typeface="Arial"/>
                <a:cs typeface="Arial"/>
              </a:rPr>
              <a:t>Investice do solární elektrárny v Litvínově</a:t>
            </a:r>
            <a:endParaRPr sz="170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58875" y="5915584"/>
            <a:ext cx="3117215" cy="1079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5580" marR="5080" indent="-183515">
              <a:lnSpc>
                <a:spcPct val="101800"/>
              </a:lnSpc>
              <a:spcBef>
                <a:spcPts val="95"/>
              </a:spcBef>
              <a:buChar char="●"/>
              <a:tabLst>
                <a:tab pos="207010" algn="l"/>
              </a:tabLst>
            </a:pPr>
            <a:r>
              <a:rPr lang="cs-CZ" sz="1700" spc="15" dirty="0" smtClean="0">
                <a:solidFill>
                  <a:srgbClr val="808D9D"/>
                </a:solidFill>
                <a:latin typeface="Arial"/>
                <a:cs typeface="Arial"/>
              </a:rPr>
              <a:t>Snížení emisní stopy nahrazením uhlí palivy </a:t>
            </a:r>
            <a:br>
              <a:rPr lang="cs-CZ" sz="1700" spc="1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700" spc="15" dirty="0" smtClean="0">
                <a:solidFill>
                  <a:srgbClr val="808D9D"/>
                </a:solidFill>
                <a:latin typeface="Arial"/>
                <a:cs typeface="Arial"/>
              </a:rPr>
              <a:t>s nižším emisním faktorem </a:t>
            </a:r>
            <a:br>
              <a:rPr lang="cs-CZ" sz="1700" spc="1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700" spc="15" dirty="0" smtClean="0">
                <a:solidFill>
                  <a:srgbClr val="808D9D"/>
                </a:solidFill>
                <a:latin typeface="Arial"/>
                <a:cs typeface="Arial"/>
              </a:rPr>
              <a:t>a zelenou elektřinou</a:t>
            </a:r>
            <a:endParaRPr sz="170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pic>
        <p:nvPicPr>
          <p:cNvPr id="18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0156" y="2294145"/>
            <a:ext cx="1110074" cy="31406"/>
          </a:xfrm>
          <a:prstGeom prst="rect">
            <a:avLst/>
          </a:prstGeom>
        </p:spPr>
      </p:pic>
      <p:pic>
        <p:nvPicPr>
          <p:cNvPr id="19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28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29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ORLEN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Unipetrol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2030</a:t>
            </a:r>
          </a:p>
        </p:txBody>
      </p:sp>
      <p:sp>
        <p:nvSpPr>
          <p:cNvPr id="30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31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21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32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97335" y="11203847"/>
            <a:ext cx="230354" cy="104698"/>
          </a:xfrm>
          <a:prstGeom prst="rect">
            <a:avLst/>
          </a:prstGeom>
        </p:spPr>
      </p:pic>
      <p:sp>
        <p:nvSpPr>
          <p:cNvPr id="20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21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64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kt 3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04145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1"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32" name="Objekt 3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1820" y="792469"/>
            <a:ext cx="1227823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cs-CZ" sz="3300" spc="-95" dirty="0" smtClean="0">
                <a:solidFill>
                  <a:srgbClr val="ED1C23"/>
                </a:solidFill>
                <a:latin typeface="Futura PT Demi"/>
                <a:cs typeface="Futura PT Demi"/>
              </a:rPr>
              <a:t>Maloobchod: </a:t>
            </a:r>
            <a:r>
              <a:rPr lang="cs-CZ" sz="3300" spc="-95" dirty="0" smtClean="0">
                <a:latin typeface="Futura PT Demi"/>
                <a:cs typeface="Futura PT Demi"/>
              </a:rPr>
              <a:t>Úspěch v maloobchodu bude zajištěn zaměřením na klíčov</a:t>
            </a:r>
            <a:r>
              <a:rPr lang="cs-CZ" sz="3300" spc="-95" dirty="0">
                <a:latin typeface="Futura PT Demi"/>
                <a:cs typeface="Futura PT Demi"/>
              </a:rPr>
              <a:t>é</a:t>
            </a:r>
            <a:r>
              <a:rPr lang="cs-CZ" sz="3300" spc="-95" dirty="0" smtClean="0">
                <a:latin typeface="Futura PT Demi"/>
                <a:cs typeface="Futura PT Demi"/>
              </a:rPr>
              <a:t> činnosti, rozšiřováním sítě a novými oblastmi růstu</a:t>
            </a:r>
            <a:endParaRPr lang="cs-CZ" sz="3300" dirty="0">
              <a:latin typeface="Futura PT Demi"/>
              <a:cs typeface="Futura PT Dem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283665"/>
            <a:ext cx="20104100" cy="9024890"/>
            <a:chOff x="0" y="2283665"/>
            <a:chExt cx="20104100" cy="9024890"/>
          </a:xfrm>
        </p:grpSpPr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0636" y="2283665"/>
              <a:ext cx="1110072" cy="314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0261465"/>
              <a:ext cx="20104100" cy="10470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062534" y="5412919"/>
            <a:ext cx="2507615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5" dirty="0" smtClean="0">
                <a:latin typeface="Futura PT Demi"/>
                <a:cs typeface="Futura PT Demi"/>
              </a:rPr>
              <a:t>KLÍČOVÉ ČINNOSTI</a:t>
            </a:r>
            <a:endParaRPr lang="cs-CZ" sz="1900" dirty="0">
              <a:latin typeface="Futura PT Demi"/>
              <a:cs typeface="Futura PT Dem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3837" y="5995029"/>
            <a:ext cx="2128613" cy="8348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Zvýšení výkonu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/>
            </a:r>
            <a:b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a efektivity stávajícího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maloobchodu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3837" y="7084219"/>
            <a:ext cx="2662013" cy="57387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Rozvoj nepalivového prodeje</a:t>
            </a:r>
            <a:endParaRPr lang="cs-CZ" sz="1450" spc="15" dirty="0">
              <a:solidFill>
                <a:srgbClr val="808D9D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= rozšíření nabídky obchodů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3836" y="7901109"/>
            <a:ext cx="2433413" cy="8348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Pokračování</a:t>
            </a:r>
          </a:p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v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nabídce prémiových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/>
            </a:r>
            <a:b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a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alternativních paliv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214255" y="5412919"/>
            <a:ext cx="13538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5" dirty="0" smtClean="0">
                <a:latin typeface="Futura PT Demi"/>
                <a:cs typeface="Futura PT Demi"/>
              </a:rPr>
              <a:t>EXPANZE</a:t>
            </a:r>
            <a:endParaRPr lang="cs-CZ" sz="1900" dirty="0">
              <a:latin typeface="Futura PT Demi"/>
              <a:cs typeface="Futura PT Dem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65556" y="5995029"/>
            <a:ext cx="2507615" cy="956031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Pokračování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růstu v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České republice prostřednictvím akvizic a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budováním nových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č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erpacích stanic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65556" y="7402596"/>
            <a:ext cx="2634494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Rychlá expanze na Slovensku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65556" y="7901109"/>
            <a:ext cx="1565275" cy="5604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cs-CZ" sz="1450" spc="10" dirty="0" smtClean="0">
                <a:solidFill>
                  <a:srgbClr val="808D9D"/>
                </a:solidFill>
                <a:latin typeface="Arial"/>
                <a:cs typeface="Arial"/>
              </a:rPr>
              <a:t>Případná expanze na nové trhy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365974" y="5412919"/>
            <a:ext cx="2913380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5" dirty="0" smtClean="0">
                <a:latin typeface="Futura PT Demi"/>
                <a:cs typeface="Futura PT Demi"/>
              </a:rPr>
              <a:t>NOVÉ OBLASTI RŮSTU</a:t>
            </a:r>
            <a:endParaRPr lang="cs-CZ" sz="1900" dirty="0">
              <a:latin typeface="Futura PT Demi"/>
              <a:cs typeface="Futura PT Dem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617276" y="5995029"/>
            <a:ext cx="2561225" cy="732893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lang="pl-PL" sz="1450" spc="15" dirty="0">
                <a:solidFill>
                  <a:srgbClr val="808D9D"/>
                </a:solidFill>
                <a:latin typeface="Arial"/>
                <a:cs typeface="Arial"/>
              </a:rPr>
              <a:t>Poskytování nových </a:t>
            </a:r>
            <a:r>
              <a:rPr lang="pl-PL" sz="1450" spc="15" dirty="0" smtClean="0">
                <a:solidFill>
                  <a:srgbClr val="808D9D"/>
                </a:solidFill>
                <a:latin typeface="Arial"/>
                <a:cs typeface="Arial"/>
              </a:rPr>
              <a:t>služeb na čerpacích </a:t>
            </a:r>
            <a:r>
              <a:rPr lang="pl-PL" sz="1450" spc="15" dirty="0">
                <a:solidFill>
                  <a:srgbClr val="808D9D"/>
                </a:solidFill>
                <a:latin typeface="Arial"/>
                <a:cs typeface="Arial"/>
              </a:rPr>
              <a:t>stanicích, ale </a:t>
            </a:r>
            <a:r>
              <a:rPr lang="pl-PL" sz="1450" spc="15" dirty="0" smtClean="0">
                <a:solidFill>
                  <a:srgbClr val="808D9D"/>
                </a:solidFill>
                <a:latin typeface="Arial"/>
                <a:cs typeface="Arial"/>
              </a:rPr>
              <a:t/>
            </a:r>
            <a:br>
              <a:rPr lang="pl-PL" sz="1450" spc="15" dirty="0" smtClean="0">
                <a:solidFill>
                  <a:srgbClr val="808D9D"/>
                </a:solidFill>
                <a:latin typeface="Arial"/>
                <a:cs typeface="Arial"/>
              </a:rPr>
            </a:br>
            <a:r>
              <a:rPr lang="pl-PL" sz="1450" spc="15" dirty="0" smtClean="0">
                <a:solidFill>
                  <a:srgbClr val="808D9D"/>
                </a:solidFill>
                <a:latin typeface="Arial"/>
                <a:cs typeface="Arial"/>
              </a:rPr>
              <a:t>i </a:t>
            </a:r>
            <a:r>
              <a:rPr lang="pl-PL" sz="1450" spc="15" dirty="0">
                <a:solidFill>
                  <a:srgbClr val="808D9D"/>
                </a:solidFill>
                <a:latin typeface="Arial"/>
                <a:cs typeface="Arial"/>
              </a:rPr>
              <a:t>mimo ně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3617277" y="7084219"/>
            <a:ext cx="2077720" cy="5604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Výroba a prodej elektřiny a vodíku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617277" y="7901109"/>
            <a:ext cx="2863215" cy="956031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Sjednocení a personalizace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maloobchodního prodeje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a </a:t>
            </a:r>
            <a:r>
              <a:rPr lang="cs-CZ" sz="1450" spc="15" dirty="0" smtClean="0">
                <a:solidFill>
                  <a:srgbClr val="808D9D"/>
                </a:solidFill>
                <a:latin typeface="Arial"/>
                <a:cs typeface="Arial"/>
              </a:rPr>
              <a:t>služeb </a:t>
            </a:r>
            <a:r>
              <a:rPr lang="cs-CZ" sz="1450" spc="15" dirty="0">
                <a:solidFill>
                  <a:srgbClr val="808D9D"/>
                </a:solidFill>
                <a:latin typeface="Arial"/>
                <a:cs typeface="Arial"/>
              </a:rPr>
              <a:t>prostřednictvím digitálních nástrojů</a:t>
            </a:r>
            <a:endParaRPr lang="cs-CZ" sz="1450" dirty="0">
              <a:solidFill>
                <a:srgbClr val="808D9D"/>
              </a:solidFill>
              <a:latin typeface="Arial"/>
              <a:cs typeface="Arial"/>
            </a:endParaRPr>
          </a:p>
        </p:txBody>
      </p:sp>
      <p:pic>
        <p:nvPicPr>
          <p:cNvPr id="33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37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38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ORLEN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Unipetrol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2030</a:t>
            </a:r>
          </a:p>
        </p:txBody>
      </p:sp>
      <p:sp>
        <p:nvSpPr>
          <p:cNvPr id="39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40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22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41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97335" y="11203847"/>
            <a:ext cx="230354" cy="104698"/>
          </a:xfrm>
          <a:prstGeom prst="rect">
            <a:avLst/>
          </a:prstGeom>
        </p:spPr>
      </p:pic>
      <p:sp>
        <p:nvSpPr>
          <p:cNvPr id="28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29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30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3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92370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g 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821821" y="792469"/>
            <a:ext cx="1201293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cs-CZ" sz="3300" spc="-95" dirty="0">
                <a:latin typeface="Futura PT Demi"/>
                <a:cs typeface="Futura PT Demi"/>
              </a:rPr>
              <a:t>Naplněním této strategie </a:t>
            </a:r>
            <a:r>
              <a:rPr lang="cs-CZ" sz="3300" spc="-95" dirty="0" smtClean="0">
                <a:latin typeface="Futura PT Demi"/>
                <a:cs typeface="Futura PT Demi"/>
              </a:rPr>
              <a:t>společnost </a:t>
            </a:r>
            <a:r>
              <a:rPr lang="cs-CZ" sz="3300" spc="-95" dirty="0">
                <a:latin typeface="Futura PT Demi"/>
                <a:cs typeface="Futura PT Demi"/>
              </a:rPr>
              <a:t>ORLEN Unipetrol využije příležitosti a přemění se na </a:t>
            </a:r>
            <a:r>
              <a:rPr lang="cs-CZ" sz="3300" spc="-95" dirty="0" smtClean="0">
                <a:latin typeface="Futura PT Demi"/>
                <a:cs typeface="Futura PT Demi"/>
              </a:rPr>
              <a:t>udržitelnější </a:t>
            </a:r>
            <a:r>
              <a:rPr lang="cs-CZ" sz="3300" spc="-95" dirty="0">
                <a:latin typeface="Futura PT Demi"/>
                <a:cs typeface="Futura PT Demi"/>
              </a:rPr>
              <a:t>společnost</a:t>
            </a:r>
            <a:endParaRPr sz="3300" spc="-105" dirty="0"/>
          </a:p>
        </p:txBody>
      </p:sp>
      <p:grpSp>
        <p:nvGrpSpPr>
          <p:cNvPr id="6" name="object 3"/>
          <p:cNvGrpSpPr/>
          <p:nvPr/>
        </p:nvGrpSpPr>
        <p:grpSpPr>
          <a:xfrm>
            <a:off x="0" y="2283665"/>
            <a:ext cx="20104100" cy="9025255"/>
            <a:chOff x="0" y="2283665"/>
            <a:chExt cx="20104100" cy="9025255"/>
          </a:xfrm>
        </p:grpSpPr>
        <p:pic>
          <p:nvPicPr>
            <p:cNvPr id="7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0156" y="2283665"/>
              <a:ext cx="1110074" cy="31406"/>
            </a:xfrm>
            <a:prstGeom prst="rect">
              <a:avLst/>
            </a:prstGeom>
          </p:spPr>
        </p:pic>
        <p:pic>
          <p:nvPicPr>
            <p:cNvPr id="8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0261465"/>
              <a:ext cx="20104100" cy="1047090"/>
            </a:xfrm>
            <a:prstGeom prst="rect">
              <a:avLst/>
            </a:prstGeom>
          </p:spPr>
        </p:pic>
      </p:grpSp>
      <p:pic>
        <p:nvPicPr>
          <p:cNvPr id="12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722075" y="2879484"/>
            <a:ext cx="1005188" cy="439781"/>
          </a:xfrm>
          <a:prstGeom prst="rect">
            <a:avLst/>
          </a:prstGeom>
        </p:spPr>
      </p:pic>
      <p:pic>
        <p:nvPicPr>
          <p:cNvPr id="13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831923" y="2879484"/>
            <a:ext cx="1172728" cy="439781"/>
          </a:xfrm>
          <a:prstGeom prst="rect">
            <a:avLst/>
          </a:prstGeom>
        </p:spPr>
      </p:pic>
      <p:pic>
        <p:nvPicPr>
          <p:cNvPr id="14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831923" y="3413516"/>
            <a:ext cx="1172728" cy="460708"/>
          </a:xfrm>
          <a:prstGeom prst="rect">
            <a:avLst/>
          </a:prstGeom>
        </p:spPr>
      </p:pic>
      <p:pic>
        <p:nvPicPr>
          <p:cNvPr id="15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905214" y="4293048"/>
            <a:ext cx="1099436" cy="460739"/>
          </a:xfrm>
          <a:prstGeom prst="rect">
            <a:avLst/>
          </a:prstGeom>
        </p:spPr>
      </p:pic>
      <p:pic>
        <p:nvPicPr>
          <p:cNvPr id="16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365921" y="4816600"/>
            <a:ext cx="638729" cy="460739"/>
          </a:xfrm>
          <a:prstGeom prst="rect">
            <a:avLst/>
          </a:prstGeom>
        </p:spPr>
      </p:pic>
      <p:pic>
        <p:nvPicPr>
          <p:cNvPr id="17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517796" y="5350632"/>
            <a:ext cx="1486855" cy="460708"/>
          </a:xfrm>
          <a:prstGeom prst="rect">
            <a:avLst/>
          </a:prstGeom>
        </p:spPr>
      </p:pic>
      <p:pic>
        <p:nvPicPr>
          <p:cNvPr id="18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057089" y="6240643"/>
            <a:ext cx="1947562" cy="460708"/>
          </a:xfrm>
          <a:prstGeom prst="rect">
            <a:avLst/>
          </a:prstGeom>
        </p:spPr>
      </p:pic>
      <p:pic>
        <p:nvPicPr>
          <p:cNvPr id="19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910050" y="6774673"/>
            <a:ext cx="2094600" cy="532745"/>
          </a:xfrm>
          <a:prstGeom prst="rect">
            <a:avLst/>
          </a:prstGeom>
        </p:spPr>
      </p:pic>
      <p:pic>
        <p:nvPicPr>
          <p:cNvPr id="20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8240297" y="7675165"/>
            <a:ext cx="764353" cy="460708"/>
          </a:xfrm>
          <a:prstGeom prst="rect">
            <a:avLst/>
          </a:prstGeom>
        </p:spPr>
      </p:pic>
      <p:pic>
        <p:nvPicPr>
          <p:cNvPr id="21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7852849" y="8198717"/>
            <a:ext cx="1151802" cy="460708"/>
          </a:xfrm>
          <a:prstGeom prst="rect">
            <a:avLst/>
          </a:prstGeom>
        </p:spPr>
      </p:pic>
      <p:pic>
        <p:nvPicPr>
          <p:cNvPr id="22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8240297" y="8753645"/>
            <a:ext cx="764354" cy="460739"/>
          </a:xfrm>
          <a:prstGeom prst="rect">
            <a:avLst/>
          </a:prstGeom>
        </p:spPr>
      </p:pic>
      <p:pic>
        <p:nvPicPr>
          <p:cNvPr id="23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5297961" y="9308604"/>
            <a:ext cx="429302" cy="460739"/>
          </a:xfrm>
          <a:prstGeom prst="rect">
            <a:avLst/>
          </a:prstGeom>
        </p:spPr>
      </p:pic>
      <p:pic>
        <p:nvPicPr>
          <p:cNvPr id="24" name="object 2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8460171" y="9308604"/>
            <a:ext cx="544479" cy="460739"/>
          </a:xfrm>
          <a:prstGeom prst="rect">
            <a:avLst/>
          </a:prstGeom>
        </p:spPr>
      </p:pic>
      <p:sp>
        <p:nvSpPr>
          <p:cNvPr id="30" name="object 27"/>
          <p:cNvSpPr txBox="1"/>
          <p:nvPr/>
        </p:nvSpPr>
        <p:spPr>
          <a:xfrm>
            <a:off x="2696126" y="3140804"/>
            <a:ext cx="164092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b="1" spc="-75" dirty="0" smtClean="0">
                <a:latin typeface="Futura PT Demi"/>
                <a:cs typeface="Futura PT Demi"/>
              </a:rPr>
              <a:t>Rafinérie</a:t>
            </a:r>
            <a:endParaRPr lang="cs-CZ" sz="2800" dirty="0">
              <a:latin typeface="Futura PT Demi"/>
              <a:cs typeface="Futura PT Demi"/>
            </a:endParaRPr>
          </a:p>
        </p:txBody>
      </p:sp>
      <p:sp>
        <p:nvSpPr>
          <p:cNvPr id="31" name="object 28"/>
          <p:cNvSpPr txBox="1"/>
          <p:nvPr/>
        </p:nvSpPr>
        <p:spPr>
          <a:xfrm>
            <a:off x="2696126" y="4847491"/>
            <a:ext cx="22885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b="1" spc="-85" dirty="0">
                <a:latin typeface="Futura PT Demi"/>
                <a:cs typeface="Futura PT Demi"/>
              </a:rPr>
              <a:t>Petrochemie</a:t>
            </a:r>
            <a:endParaRPr lang="cs-CZ" sz="2800" dirty="0">
              <a:latin typeface="Futura PT Demi"/>
              <a:cs typeface="Futura PT Demi"/>
            </a:endParaRPr>
          </a:p>
        </p:txBody>
      </p:sp>
      <p:sp>
        <p:nvSpPr>
          <p:cNvPr id="32" name="object 29"/>
          <p:cNvSpPr txBox="1"/>
          <p:nvPr/>
        </p:nvSpPr>
        <p:spPr>
          <a:xfrm>
            <a:off x="2696126" y="6512450"/>
            <a:ext cx="213803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b="1" spc="-75" dirty="0">
                <a:latin typeface="Futura PT Demi"/>
                <a:cs typeface="Futura PT Demi"/>
              </a:rPr>
              <a:t>Energetika</a:t>
            </a:r>
            <a:endParaRPr lang="cs-CZ" sz="2800" dirty="0">
              <a:latin typeface="Futura PT Demi"/>
              <a:cs typeface="Futura PT Demi"/>
            </a:endParaRPr>
          </a:p>
        </p:txBody>
      </p:sp>
      <p:sp>
        <p:nvSpPr>
          <p:cNvPr id="33" name="object 30"/>
          <p:cNvSpPr txBox="1"/>
          <p:nvPr/>
        </p:nvSpPr>
        <p:spPr>
          <a:xfrm>
            <a:off x="2696126" y="8321675"/>
            <a:ext cx="228854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b="1" spc="-75" dirty="0">
                <a:latin typeface="Futura PT Demi"/>
                <a:cs typeface="Futura PT Demi"/>
              </a:rPr>
              <a:t>Maloobchod</a:t>
            </a:r>
            <a:endParaRPr lang="cs-CZ" sz="2800" dirty="0">
              <a:latin typeface="Futura PT Demi"/>
              <a:cs typeface="Futura PT Demi"/>
            </a:endParaRPr>
          </a:p>
        </p:txBody>
      </p:sp>
      <p:sp>
        <p:nvSpPr>
          <p:cNvPr id="34" name="object 31"/>
          <p:cNvSpPr txBox="1"/>
          <p:nvPr/>
        </p:nvSpPr>
        <p:spPr>
          <a:xfrm>
            <a:off x="14811058" y="2229786"/>
            <a:ext cx="61404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1900" b="1" spc="-5" dirty="0">
                <a:latin typeface="Arial"/>
                <a:cs typeface="Arial"/>
              </a:rPr>
              <a:t>NYNÍ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5" name="object 32"/>
          <p:cNvSpPr txBox="1"/>
          <p:nvPr/>
        </p:nvSpPr>
        <p:spPr>
          <a:xfrm>
            <a:off x="17962777" y="2229786"/>
            <a:ext cx="5613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5" dirty="0">
                <a:solidFill>
                  <a:srgbClr val="689425"/>
                </a:solidFill>
                <a:latin typeface="Arial"/>
                <a:cs typeface="Arial"/>
              </a:rPr>
              <a:t>2030</a:t>
            </a:r>
            <a:endParaRPr sz="1900" b="1" dirty="0">
              <a:solidFill>
                <a:srgbClr val="689425"/>
              </a:solidFill>
              <a:latin typeface="Arial"/>
              <a:cs typeface="Arial"/>
            </a:endParaRPr>
          </a:p>
        </p:txBody>
      </p:sp>
      <p:pic>
        <p:nvPicPr>
          <p:cNvPr id="36" name="object 3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318920" y="3413516"/>
            <a:ext cx="408344" cy="460708"/>
          </a:xfrm>
          <a:prstGeom prst="rect">
            <a:avLst/>
          </a:prstGeom>
        </p:spPr>
      </p:pic>
      <p:pic>
        <p:nvPicPr>
          <p:cNvPr id="37" name="object 3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4711595" y="4293048"/>
            <a:ext cx="1015669" cy="460739"/>
          </a:xfrm>
          <a:prstGeom prst="rect">
            <a:avLst/>
          </a:prstGeom>
        </p:spPr>
      </p:pic>
      <p:pic>
        <p:nvPicPr>
          <p:cNvPr id="38" name="object 3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3968167" y="6240643"/>
            <a:ext cx="1759096" cy="460708"/>
          </a:xfrm>
          <a:prstGeom prst="rect">
            <a:avLst/>
          </a:prstGeom>
        </p:spPr>
      </p:pic>
      <p:pic>
        <p:nvPicPr>
          <p:cNvPr id="39" name="object 3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3810889" y="6774673"/>
            <a:ext cx="1916374" cy="532745"/>
          </a:xfrm>
          <a:prstGeom prst="rect">
            <a:avLst/>
          </a:prstGeom>
        </p:spPr>
      </p:pic>
      <p:pic>
        <p:nvPicPr>
          <p:cNvPr id="40" name="object 3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4962908" y="7675165"/>
            <a:ext cx="764355" cy="460708"/>
          </a:xfrm>
          <a:prstGeom prst="rect">
            <a:avLst/>
          </a:prstGeom>
        </p:spPr>
      </p:pic>
      <p:pic>
        <p:nvPicPr>
          <p:cNvPr id="41" name="object 3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4928850" y="8753645"/>
            <a:ext cx="798415" cy="460739"/>
          </a:xfrm>
          <a:prstGeom prst="rect">
            <a:avLst/>
          </a:prstGeom>
        </p:spPr>
      </p:pic>
      <p:pic>
        <p:nvPicPr>
          <p:cNvPr id="42" name="object 3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5067607" y="8198718"/>
            <a:ext cx="659657" cy="460708"/>
          </a:xfrm>
          <a:prstGeom prst="rect">
            <a:avLst/>
          </a:prstGeom>
        </p:spPr>
      </p:pic>
      <p:pic>
        <p:nvPicPr>
          <p:cNvPr id="43" name="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318920" y="4816600"/>
            <a:ext cx="408344" cy="460739"/>
          </a:xfrm>
          <a:prstGeom prst="rect">
            <a:avLst/>
          </a:prstGeom>
        </p:spPr>
      </p:pic>
      <p:pic>
        <p:nvPicPr>
          <p:cNvPr id="44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318920" y="5350631"/>
            <a:ext cx="408344" cy="460708"/>
          </a:xfrm>
          <a:prstGeom prst="rect">
            <a:avLst/>
          </a:prstGeom>
        </p:spPr>
      </p:pic>
      <p:graphicFrame>
        <p:nvGraphicFramePr>
          <p:cNvPr id="54" name="object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378901"/>
              </p:ext>
            </p:extLst>
          </p:nvPr>
        </p:nvGraphicFramePr>
        <p:xfrm>
          <a:off x="6729730" y="2993251"/>
          <a:ext cx="12192000" cy="6743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5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030">
                <a:tc>
                  <a:txBody>
                    <a:bodyPr/>
                    <a:lstStyle/>
                    <a:p>
                      <a:pPr marL="31750">
                        <a:lnSpc>
                          <a:spcPts val="1635"/>
                        </a:lnSpc>
                      </a:pPr>
                      <a:r>
                        <a:rPr lang="cs-CZ" sz="1450" spc="10" dirty="0" smtClean="0">
                          <a:latin typeface="Arial"/>
                          <a:cs typeface="Arial"/>
                        </a:rPr>
                        <a:t>Produkce</a:t>
                      </a:r>
                      <a:r>
                        <a:rPr lang="cs-CZ" sz="1450" spc="10" baseline="0" dirty="0" smtClean="0">
                          <a:latin typeface="Arial"/>
                          <a:cs typeface="Arial"/>
                        </a:rPr>
                        <a:t> fosilních paliv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6930" algn="r">
                        <a:lnSpc>
                          <a:spcPts val="1635"/>
                        </a:lnSpc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≈</a:t>
                      </a:r>
                      <a:r>
                        <a:rPr sz="1450" b="1" spc="-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450" b="1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mt/a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290" algn="r">
                        <a:lnSpc>
                          <a:spcPts val="1635"/>
                        </a:lnSpc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≈</a:t>
                      </a:r>
                      <a:r>
                        <a:rPr sz="1450" b="1" spc="-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450" b="1" spc="-2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cs-CZ"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450" b="1" spc="-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mt/a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91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cs-CZ" sz="1450" spc="10" dirty="0" smtClean="0">
                          <a:latin typeface="Arial"/>
                          <a:cs typeface="Arial"/>
                        </a:rPr>
                        <a:t>Produkce</a:t>
                      </a:r>
                      <a:r>
                        <a:rPr lang="cs-CZ" sz="1450" spc="10" baseline="0" dirty="0" smtClean="0">
                          <a:latin typeface="Arial"/>
                          <a:cs typeface="Arial"/>
                        </a:rPr>
                        <a:t> biopaliv</a:t>
                      </a:r>
                      <a:r>
                        <a:rPr sz="1450" spc="-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50" spc="15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cs-CZ" sz="1450" spc="15" dirty="0" smtClean="0">
                          <a:latin typeface="Arial"/>
                          <a:cs typeface="Arial"/>
                        </a:rPr>
                        <a:t>.</a:t>
                      </a:r>
                      <a:r>
                        <a:rPr lang="cs-CZ" sz="1450" spc="15" baseline="0" dirty="0" smtClean="0">
                          <a:latin typeface="Arial"/>
                          <a:cs typeface="Arial"/>
                        </a:rPr>
                        <a:t> generace</a:t>
                      </a:r>
                      <a:r>
                        <a:rPr sz="1450" spc="15" dirty="0" smtClean="0">
                          <a:latin typeface="Arial"/>
                          <a:cs typeface="Arial"/>
                        </a:rPr>
                        <a:t>)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153035" marB="0"/>
                </a:tc>
                <a:tc>
                  <a:txBody>
                    <a:bodyPr/>
                    <a:lstStyle/>
                    <a:p>
                      <a:pPr marR="845819" algn="r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45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28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≈</a:t>
                      </a:r>
                      <a:r>
                        <a:rPr sz="1450" b="1" spc="-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450" b="1" spc="-2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0,</a:t>
                      </a: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450" b="1" spc="-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mt/a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5303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450" spc="15" dirty="0" smtClean="0">
                          <a:latin typeface="Arial"/>
                          <a:cs typeface="Arial"/>
                        </a:rPr>
                        <a:t>Výrobní</a:t>
                      </a:r>
                      <a:r>
                        <a:rPr lang="cs-CZ" sz="1450" spc="15" baseline="0" dirty="0" smtClean="0">
                          <a:latin typeface="Arial"/>
                          <a:cs typeface="Arial"/>
                        </a:rPr>
                        <a:t> kapacita polymerů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845819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cs-CZ"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450" b="1" spc="-4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mt/a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3429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cs-CZ"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450" b="1" spc="-3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mt/a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cs-CZ" sz="1450" spc="15" dirty="0" smtClean="0">
                          <a:latin typeface="Arial"/>
                          <a:cs typeface="Arial"/>
                        </a:rPr>
                        <a:t>Podíl alternativních</a:t>
                      </a:r>
                      <a:r>
                        <a:rPr lang="cs-CZ" sz="1450" spc="15" baseline="0" dirty="0" smtClean="0">
                          <a:latin typeface="Arial"/>
                          <a:cs typeface="Arial"/>
                        </a:rPr>
                        <a:t> vstupních surovin do petrochemie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158750" marB="0"/>
                </a:tc>
                <a:tc>
                  <a:txBody>
                    <a:bodyPr/>
                    <a:lstStyle/>
                    <a:p>
                      <a:pPr marR="845819" algn="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5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3779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450" b="1" spc="-4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3779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cs-CZ" sz="1450" spc="15" dirty="0" smtClean="0">
                          <a:latin typeface="Arial"/>
                          <a:cs typeface="Arial"/>
                        </a:rPr>
                        <a:t>Recyklované produkty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153035" marB="0"/>
                </a:tc>
                <a:tc>
                  <a:txBody>
                    <a:bodyPr/>
                    <a:lstStyle/>
                    <a:p>
                      <a:pPr marR="845819" algn="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45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45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32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cs-CZ"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450" b="1" spc="-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1450" b="1" spc="-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cs-CZ"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,2</a:t>
                      </a:r>
                      <a:r>
                        <a:rPr lang="cs-CZ" sz="1450" b="1" spc="15" baseline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mt</a:t>
                      </a: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/a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287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5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450" spc="10" dirty="0" smtClean="0">
                          <a:latin typeface="Arial"/>
                          <a:cs typeface="Arial"/>
                        </a:rPr>
                        <a:t>Produkce elektřiny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814069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660</a:t>
                      </a:r>
                      <a:r>
                        <a:rPr sz="1450" b="1" spc="-3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GWh</a:t>
                      </a:r>
                      <a:r>
                        <a:rPr sz="1450" b="1" spc="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lang="pl-PL" sz="1450" b="1" spc="2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ročně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3429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450" b="1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500</a:t>
                      </a:r>
                      <a:r>
                        <a:rPr sz="1450" b="1" spc="-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GWh</a:t>
                      </a:r>
                      <a:r>
                        <a:rPr sz="1450" b="1" spc="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lang="pl-PL" sz="1450" b="1" spc="2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ročně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lang="cs-CZ" sz="1450" spc="15" dirty="0" smtClean="0">
                          <a:latin typeface="Arial"/>
                          <a:cs typeface="Arial"/>
                        </a:rPr>
                        <a:t>Emisní faktor</a:t>
                      </a:r>
                      <a:r>
                        <a:rPr lang="cs-CZ" sz="1450" spc="15" baseline="0" dirty="0" smtClean="0">
                          <a:latin typeface="Arial"/>
                          <a:cs typeface="Arial"/>
                        </a:rPr>
                        <a:t> produkované páry z primárního energetického zdroje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147955" marB="0"/>
                </a:tc>
                <a:tc>
                  <a:txBody>
                    <a:bodyPr/>
                    <a:lstStyle/>
                    <a:p>
                      <a:pPr marR="814069" algn="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cs-CZ"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450" b="1" spc="-3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450" b="1" spc="-3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lang="pl-PL" sz="1600" b="1" spc="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pl-PL" sz="1400" b="1" spc="7" baseline="-3065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pl-PL" sz="1400" b="1" spc="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/GJ </a:t>
                      </a:r>
                      <a:r>
                        <a:rPr lang="pl-PL" sz="1400" b="1" spc="5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tepla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7955" marB="0"/>
                </a:tc>
                <a:tc>
                  <a:txBody>
                    <a:bodyPr/>
                    <a:lstStyle/>
                    <a:p>
                      <a:pPr marR="34290" algn="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cs-CZ"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06</a:t>
                      </a:r>
                      <a:r>
                        <a:rPr sz="1450" b="1" spc="-3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pl-PL" sz="1400" b="1" spc="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pl-PL" sz="1200" b="1" spc="7" baseline="-3065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pl-PL" sz="1450" b="1" spc="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/GJ </a:t>
                      </a:r>
                      <a:r>
                        <a:rPr lang="pl-PL" sz="1450" b="1" spc="5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tepla</a:t>
                      </a:r>
                      <a:endParaRPr sz="145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79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450" spc="15" dirty="0" smtClean="0">
                          <a:latin typeface="Arial"/>
                          <a:cs typeface="Arial"/>
                        </a:rPr>
                        <a:t>Počet čerpacích stanic v</a:t>
                      </a:r>
                      <a:r>
                        <a:rPr sz="1450" spc="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20" dirty="0">
                          <a:latin typeface="Arial"/>
                          <a:cs typeface="Arial"/>
                        </a:rPr>
                        <a:t>CZ</a:t>
                      </a:r>
                      <a:r>
                        <a:rPr sz="14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5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14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20" dirty="0">
                          <a:latin typeface="Arial"/>
                          <a:cs typeface="Arial"/>
                        </a:rPr>
                        <a:t>SK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814069" algn="r">
                        <a:lnSpc>
                          <a:spcPct val="100000"/>
                        </a:lnSpc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≈</a:t>
                      </a:r>
                      <a:r>
                        <a:rPr sz="1450" b="1" spc="-3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440</a:t>
                      </a:r>
                      <a:endParaRPr sz="145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34290" algn="r">
                        <a:lnSpc>
                          <a:spcPct val="100000"/>
                        </a:lnSpc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≈</a:t>
                      </a:r>
                      <a:r>
                        <a:rPr sz="1450" b="1" spc="-3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570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19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cs-CZ" sz="1450" spc="15" dirty="0" smtClean="0">
                          <a:latin typeface="Arial"/>
                          <a:cs typeface="Arial"/>
                        </a:rPr>
                        <a:t>Počet nabíjecích</a:t>
                      </a:r>
                      <a:r>
                        <a:rPr lang="cs-CZ" sz="1450" spc="15" baseline="0" dirty="0" smtClean="0">
                          <a:latin typeface="Arial"/>
                          <a:cs typeface="Arial"/>
                        </a:rPr>
                        <a:t> stanic pro elektromobily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158750" marB="0"/>
                </a:tc>
                <a:tc>
                  <a:txBody>
                    <a:bodyPr/>
                    <a:lstStyle/>
                    <a:p>
                      <a:pPr marR="814069" algn="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≈</a:t>
                      </a:r>
                      <a:r>
                        <a:rPr sz="1450" b="1" spc="-4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7955" marB="0"/>
                </a:tc>
                <a:tc>
                  <a:txBody>
                    <a:bodyPr/>
                    <a:lstStyle/>
                    <a:p>
                      <a:pPr marR="34290" algn="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≈</a:t>
                      </a:r>
                      <a:r>
                        <a:rPr sz="1450" b="1" spc="-3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170-230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795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31750">
                        <a:lnSpc>
                          <a:spcPts val="1664"/>
                        </a:lnSpc>
                        <a:spcBef>
                          <a:spcPts val="1250"/>
                        </a:spcBef>
                      </a:pPr>
                      <a:r>
                        <a:rPr lang="cs-CZ" sz="1450" spc="15" dirty="0" smtClean="0">
                          <a:latin typeface="Arial"/>
                          <a:cs typeface="Arial"/>
                        </a:rPr>
                        <a:t>Podíl nepalivových produktů na marži Benziny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158750" marB="0"/>
                </a:tc>
                <a:tc>
                  <a:txBody>
                    <a:bodyPr/>
                    <a:lstStyle/>
                    <a:p>
                      <a:pPr marR="814069" algn="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≈</a:t>
                      </a:r>
                      <a:r>
                        <a:rPr sz="1450" b="1" spc="-4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24</a:t>
                      </a:r>
                      <a:r>
                        <a:rPr lang="pl-PL" sz="1450" b="1" spc="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7955" marB="0"/>
                </a:tc>
                <a:tc>
                  <a:txBody>
                    <a:bodyPr/>
                    <a:lstStyle/>
                    <a:p>
                      <a:pPr marR="34290" algn="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45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≈</a:t>
                      </a:r>
                      <a:r>
                        <a:rPr sz="1450" b="1" spc="-4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35</a:t>
                      </a:r>
                      <a:r>
                        <a:rPr lang="pl-PL" sz="1450" b="1" spc="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795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 marL="31750">
                        <a:lnSpc>
                          <a:spcPts val="1664"/>
                        </a:lnSpc>
                        <a:spcBef>
                          <a:spcPts val="1250"/>
                        </a:spcBef>
                      </a:pPr>
                      <a:r>
                        <a:rPr lang="cs-CZ" sz="1450" dirty="0" smtClean="0">
                          <a:latin typeface="Arial"/>
                          <a:cs typeface="Arial"/>
                        </a:rPr>
                        <a:t>Počet čerpacích stanic nabízejících</a:t>
                      </a:r>
                      <a:r>
                        <a:rPr lang="cs-CZ" sz="1450" baseline="0" dirty="0" smtClean="0">
                          <a:latin typeface="Arial"/>
                          <a:cs typeface="Arial"/>
                        </a:rPr>
                        <a:t> vodík v CZ+SK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158750" marB="0"/>
                </a:tc>
                <a:tc>
                  <a:txBody>
                    <a:bodyPr/>
                    <a:lstStyle/>
                    <a:p>
                      <a:pPr marR="814069" algn="r">
                        <a:lnSpc>
                          <a:spcPct val="150000"/>
                        </a:lnSpc>
                        <a:spcBef>
                          <a:spcPts val="1205"/>
                        </a:spcBef>
                      </a:pPr>
                      <a:r>
                        <a:rPr sz="145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53035" marB="0"/>
                </a:tc>
                <a:tc>
                  <a:txBody>
                    <a:bodyPr/>
                    <a:lstStyle/>
                    <a:p>
                      <a:pPr marR="34290" algn="r">
                        <a:lnSpc>
                          <a:spcPct val="150000"/>
                        </a:lnSpc>
                        <a:spcBef>
                          <a:spcPts val="1205"/>
                        </a:spcBef>
                      </a:pPr>
                      <a:r>
                        <a:rPr lang="pl-PL" sz="1450" b="1" spc="1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54</a:t>
                      </a:r>
                      <a:endParaRPr sz="145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5303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5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55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56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ORLEN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Unipetrol</a:t>
            </a:r>
            <a:r>
              <a:rPr sz="1650" spc="-50" dirty="0">
                <a:solidFill>
                  <a:srgbClr val="ED1C23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ED1C23"/>
                </a:solidFill>
                <a:latin typeface="Arial"/>
                <a:cs typeface="Arial"/>
              </a:rPr>
              <a:t>2030</a:t>
            </a:r>
          </a:p>
        </p:txBody>
      </p:sp>
      <p:sp>
        <p:nvSpPr>
          <p:cNvPr id="57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58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23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59" name="object 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1097335" y="11203847"/>
            <a:ext cx="230354" cy="104698"/>
          </a:xfrm>
          <a:prstGeom prst="rect">
            <a:avLst/>
          </a:prstGeom>
        </p:spPr>
      </p:pic>
      <p:sp>
        <p:nvSpPr>
          <p:cNvPr id="46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47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48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42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8" y="1587"/>
            <a:ext cx="20107275" cy="1130617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8699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140270" y="3123358"/>
            <a:ext cx="2587180" cy="5202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90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Investice do obnovitelných zdrojů energie a biopaliv</a:t>
            </a:r>
            <a:endParaRPr lang="cs-CZ"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0270" y="5577684"/>
            <a:ext cx="149288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Dekarbonizace</a:t>
            </a:r>
            <a:endParaRPr lang="cs-CZ"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4870" y="5958664"/>
            <a:ext cx="1910080" cy="98745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spcBef>
                <a:spcPts val="560"/>
              </a:spcBef>
            </a:pPr>
            <a:r>
              <a:rPr lang="cs-CZ" sz="1900" b="1" spc="-5" dirty="0" smtClean="0">
                <a:solidFill>
                  <a:schemeClr val="bg1"/>
                </a:solidFill>
                <a:latin typeface="Arial"/>
                <a:cs typeface="Arial"/>
              </a:rPr>
              <a:t>-20 %</a:t>
            </a:r>
            <a:endParaRPr lang="cs-CZ" sz="1900" b="1" spc="-45" dirty="0">
              <a:solidFill>
                <a:schemeClr val="bg1"/>
              </a:solidFill>
              <a:latin typeface="Arial"/>
              <a:cs typeface="Arial"/>
            </a:endParaRPr>
          </a:p>
          <a:p>
            <a:pPr marL="38100">
              <a:spcBef>
                <a:spcPts val="560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snížení emisí </a:t>
            </a:r>
            <a:r>
              <a:rPr lang="cs-CZ" sz="1600" b="1" spc="-5" dirty="0" smtClean="0">
                <a:solidFill>
                  <a:schemeClr val="bg1"/>
                </a:solidFill>
                <a:latin typeface="Arial"/>
                <a:cs typeface="Arial"/>
              </a:rPr>
              <a:t>CO</a:t>
            </a:r>
            <a:r>
              <a:rPr lang="cs-CZ" sz="1400" b="1" spc="-7" baseline="-32828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cs-CZ" sz="1400" baseline="-32828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60"/>
              </a:spcBef>
            </a:pPr>
            <a:endParaRPr lang="cs-CZ"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0270" y="8568742"/>
            <a:ext cx="2282380" cy="981679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lang="cs-CZ" sz="2000" b="1" spc="-5" dirty="0" smtClean="0">
                <a:solidFill>
                  <a:schemeClr val="bg1"/>
                </a:solidFill>
                <a:latin typeface="Arial"/>
                <a:cs typeface="Arial"/>
              </a:rPr>
              <a:t>&gt;0,1 mil</a:t>
            </a:r>
            <a:r>
              <a:rPr lang="cs-CZ" sz="2000" b="1" spc="-40" dirty="0" smtClean="0">
                <a:solidFill>
                  <a:schemeClr val="bg1"/>
                </a:solidFill>
                <a:latin typeface="Arial"/>
                <a:cs typeface="Arial"/>
              </a:rPr>
              <a:t> instalované recyklační kapacity</a:t>
            </a:r>
            <a:endParaRPr lang="cs-CZ" sz="2000" b="1" spc="-4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62722" y="3123358"/>
            <a:ext cx="2284327" cy="774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90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Pokračující snižování počtu pracovních úrazů (TRR)</a:t>
            </a:r>
            <a:endParaRPr lang="cs-CZ"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74721" y="3123358"/>
            <a:ext cx="2068129" cy="1296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61925">
              <a:lnSpc>
                <a:spcPct val="113700"/>
              </a:lnSpc>
              <a:spcBef>
                <a:spcPts val="90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Sledování hodnotového řetězce a dodavatelů</a:t>
            </a:r>
          </a:p>
          <a:p>
            <a:pPr marL="12700" marR="161925">
              <a:lnSpc>
                <a:spcPct val="113700"/>
              </a:lnSpc>
              <a:spcBef>
                <a:spcPts val="90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z hlediska souladu s ESG1</a:t>
            </a:r>
            <a:endParaRPr lang="cs-CZ"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74721" y="5531629"/>
            <a:ext cx="1744345" cy="934871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Posílení segmentového provozního modelu</a:t>
            </a:r>
            <a:endParaRPr lang="cs-CZ"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74721" y="7940012"/>
            <a:ext cx="1744345" cy="7797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90"/>
              </a:spcBef>
            </a:pPr>
            <a:r>
              <a:rPr lang="cs-CZ" sz="1450" b="1" spc="15" dirty="0">
                <a:solidFill>
                  <a:schemeClr val="bg1"/>
                </a:solidFill>
                <a:latin typeface="Arial"/>
                <a:cs typeface="Arial"/>
              </a:rPr>
              <a:t>Podpora </a:t>
            </a: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různorodosti</a:t>
            </a:r>
            <a:b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a rozvoj </a:t>
            </a:r>
            <a:r>
              <a:rPr lang="cs-CZ" sz="1450" b="1" spc="15" dirty="0">
                <a:solidFill>
                  <a:schemeClr val="bg1"/>
                </a:solidFill>
                <a:latin typeface="Arial"/>
                <a:cs typeface="Arial"/>
              </a:rPr>
              <a:t>talentů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5771431" y="4697344"/>
            <a:ext cx="2357819" cy="9345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95"/>
              </a:spcBef>
            </a:pPr>
            <a:r>
              <a:rPr lang="cs-CZ" spc="5" dirty="0" smtClean="0">
                <a:solidFill>
                  <a:schemeClr val="bg1"/>
                </a:solidFill>
                <a:latin typeface="Arial"/>
                <a:cs typeface="Arial"/>
              </a:rPr>
              <a:t>Skupina ORLEN Unipetrol se zavázala </a:t>
            </a:r>
            <a:br>
              <a:rPr lang="cs-CZ" spc="5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pc="5" dirty="0" smtClean="0">
                <a:solidFill>
                  <a:schemeClr val="bg1"/>
                </a:solidFill>
                <a:latin typeface="Arial"/>
                <a:cs typeface="Arial"/>
              </a:rPr>
              <a:t>k udržitelnému rozvoji</a:t>
            </a:r>
            <a:endParaRPr lang="cs-CZ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73177" y="5531629"/>
            <a:ext cx="2121473" cy="5202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90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Spolupráce s místními dodavateli</a:t>
            </a:r>
            <a:endParaRPr lang="cs-CZ"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73177" y="7940012"/>
            <a:ext cx="1817076" cy="5202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90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Podpora místních komunit</a:t>
            </a:r>
            <a:endParaRPr lang="cs-CZ" sz="1450" b="1" spc="1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62723" y="4122273"/>
            <a:ext cx="106299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solidFill>
                  <a:schemeClr val="bg1"/>
                </a:solidFill>
                <a:latin typeface="Arial"/>
                <a:cs typeface="Arial"/>
              </a:rPr>
              <a:t>TRR</a:t>
            </a:r>
            <a:r>
              <a:rPr lang="cs-CZ" sz="1900" b="1" spc="-7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900" b="1" spc="-5" dirty="0" smtClean="0">
                <a:solidFill>
                  <a:schemeClr val="bg1"/>
                </a:solidFill>
                <a:latin typeface="Arial"/>
                <a:cs typeface="Arial"/>
              </a:rPr>
              <a:t>&lt;1,5</a:t>
            </a:r>
            <a:endParaRPr lang="cs-CZ" sz="1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2294145"/>
            <a:ext cx="20104100" cy="9014410"/>
            <a:chOff x="0" y="2294145"/>
            <a:chExt cx="20104100" cy="901441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261465"/>
              <a:ext cx="20104100" cy="10470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0156" y="2294145"/>
              <a:ext cx="1110074" cy="31406"/>
            </a:xfrm>
            <a:prstGeom prst="rect">
              <a:avLst/>
            </a:prstGeom>
          </p:spPr>
        </p:pic>
      </p:grpSp>
      <p:pic>
        <p:nvPicPr>
          <p:cNvPr id="29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38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39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40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41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24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42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404850" y="11203857"/>
            <a:ext cx="230354" cy="104698"/>
          </a:xfrm>
          <a:prstGeom prst="rect">
            <a:avLst/>
          </a:prstGeom>
        </p:spPr>
      </p:pic>
      <p:sp>
        <p:nvSpPr>
          <p:cNvPr id="30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Hydrogen Eagle</a:t>
            </a:r>
            <a:endParaRPr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88" y="0"/>
            <a:ext cx="18380271" cy="10388849"/>
          </a:xfrm>
          <a:prstGeom prst="rect">
            <a:avLst/>
          </a:prstGeom>
        </p:spPr>
      </p:pic>
      <p:sp>
        <p:nvSpPr>
          <p:cNvPr id="31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32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87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4972"/>
            <a:ext cx="16300450" cy="7400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8" y="1587"/>
            <a:ext cx="20107275" cy="113061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50" y="2101849"/>
            <a:ext cx="15944850" cy="7105650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9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140270" y="5577684"/>
            <a:ext cx="149288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Dekarbonizace</a:t>
            </a:r>
            <a:endParaRPr lang="cs-CZ"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4870" y="5958664"/>
            <a:ext cx="1910080" cy="98745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spcBef>
                <a:spcPts val="560"/>
              </a:spcBef>
            </a:pPr>
            <a:r>
              <a:rPr lang="cs-CZ" sz="1900" b="1" spc="-5" dirty="0" smtClean="0">
                <a:solidFill>
                  <a:schemeClr val="bg1"/>
                </a:solidFill>
                <a:latin typeface="Arial"/>
                <a:cs typeface="Arial"/>
              </a:rPr>
              <a:t>-20 %</a:t>
            </a:r>
            <a:endParaRPr lang="cs-CZ" sz="1900" b="1" spc="-45" dirty="0">
              <a:solidFill>
                <a:schemeClr val="bg1"/>
              </a:solidFill>
              <a:latin typeface="Arial"/>
              <a:cs typeface="Arial"/>
            </a:endParaRPr>
          </a:p>
          <a:p>
            <a:pPr marL="38100">
              <a:spcBef>
                <a:spcPts val="560"/>
              </a:spcBef>
            </a:pPr>
            <a:r>
              <a:rPr lang="cs-CZ" sz="1450" b="1" spc="15" dirty="0" smtClean="0">
                <a:solidFill>
                  <a:schemeClr val="bg1"/>
                </a:solidFill>
                <a:latin typeface="Arial"/>
                <a:cs typeface="Arial"/>
              </a:rPr>
              <a:t>snížení emisí </a:t>
            </a:r>
            <a:r>
              <a:rPr lang="cs-CZ" sz="1600" b="1" spc="-5" dirty="0" smtClean="0">
                <a:solidFill>
                  <a:schemeClr val="bg1"/>
                </a:solidFill>
                <a:latin typeface="Arial"/>
                <a:cs typeface="Arial"/>
              </a:rPr>
              <a:t>CO</a:t>
            </a:r>
            <a:r>
              <a:rPr lang="cs-CZ" sz="1400" b="1" spc="-7" baseline="-32828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cs-CZ" sz="1400" baseline="-32828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60"/>
              </a:spcBef>
            </a:pPr>
            <a:endParaRPr lang="cs-CZ" sz="1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62723" y="4122273"/>
            <a:ext cx="106299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solidFill>
                  <a:schemeClr val="bg1"/>
                </a:solidFill>
                <a:latin typeface="Arial"/>
                <a:cs typeface="Arial"/>
              </a:rPr>
              <a:t>TRR</a:t>
            </a:r>
            <a:r>
              <a:rPr lang="cs-CZ" sz="1900" b="1" spc="-7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900" b="1" spc="-5" dirty="0" smtClean="0">
                <a:solidFill>
                  <a:schemeClr val="bg1"/>
                </a:solidFill>
                <a:latin typeface="Arial"/>
                <a:cs typeface="Arial"/>
              </a:rPr>
              <a:t>&lt;1,5</a:t>
            </a:r>
            <a:endParaRPr lang="cs-CZ" sz="1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9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38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39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40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41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25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42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04850" y="11203857"/>
            <a:ext cx="230354" cy="104698"/>
          </a:xfrm>
          <a:prstGeom prst="rect">
            <a:avLst/>
          </a:prstGeom>
        </p:spPr>
      </p:pic>
      <p:sp>
        <p:nvSpPr>
          <p:cNvPr id="30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Hydrogen Eagle</a:t>
            </a:r>
            <a:endParaRPr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0850" y="625475"/>
            <a:ext cx="189941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>
                <a:latin typeface="Futura PT Demi"/>
              </a:rPr>
              <a:t>Hydrogen Eagle je </a:t>
            </a:r>
            <a:r>
              <a:rPr lang="en-US" sz="3300" b="1" dirty="0" err="1" smtClean="0">
                <a:latin typeface="Futura PT Demi"/>
              </a:rPr>
              <a:t>komplexní</a:t>
            </a:r>
            <a:r>
              <a:rPr lang="en-US" sz="3300" b="1" dirty="0" smtClean="0">
                <a:latin typeface="Futura PT Demi"/>
              </a:rPr>
              <a:t> </a:t>
            </a:r>
            <a:r>
              <a:rPr lang="en-US" sz="3300" b="1" dirty="0" err="1" smtClean="0">
                <a:latin typeface="Futura PT Demi"/>
              </a:rPr>
              <a:t>infrastrukturní</a:t>
            </a:r>
            <a:r>
              <a:rPr lang="en-US" sz="3300" b="1" dirty="0" smtClean="0">
                <a:latin typeface="Futura PT Demi"/>
              </a:rPr>
              <a:t> project </a:t>
            </a:r>
            <a:r>
              <a:rPr lang="en-US" sz="3300" b="1" dirty="0" err="1" smtClean="0">
                <a:latin typeface="Futura PT Demi"/>
              </a:rPr>
              <a:t>skupiny</a:t>
            </a:r>
            <a:r>
              <a:rPr lang="en-US" sz="3300" b="1" dirty="0" smtClean="0">
                <a:latin typeface="Futura PT Demi"/>
              </a:rPr>
              <a:t> ORLEN </a:t>
            </a:r>
            <a:r>
              <a:rPr lang="en-US" sz="3300" b="1" dirty="0" err="1" smtClean="0">
                <a:latin typeface="Futura PT Demi"/>
              </a:rPr>
              <a:t>na</a:t>
            </a:r>
            <a:r>
              <a:rPr lang="en-US" sz="3300" b="1" dirty="0" smtClean="0">
                <a:latin typeface="Futura PT Demi"/>
              </a:rPr>
              <a:t> </a:t>
            </a:r>
            <a:r>
              <a:rPr lang="en-US" sz="3300" b="1" dirty="0" err="1" smtClean="0">
                <a:latin typeface="Futura PT Demi"/>
              </a:rPr>
              <a:t>území</a:t>
            </a:r>
            <a:r>
              <a:rPr lang="en-US" sz="3300" b="1" dirty="0" smtClean="0">
                <a:latin typeface="Futura PT Demi"/>
              </a:rPr>
              <a:t> </a:t>
            </a:r>
            <a:r>
              <a:rPr lang="en-US" sz="3300" b="1" dirty="0" err="1" smtClean="0">
                <a:latin typeface="Futura PT Demi"/>
              </a:rPr>
              <a:t>Polska</a:t>
            </a:r>
            <a:r>
              <a:rPr lang="en-US" sz="3300" b="1" dirty="0" smtClean="0">
                <a:latin typeface="Futura PT Demi"/>
              </a:rPr>
              <a:t>, </a:t>
            </a:r>
            <a:r>
              <a:rPr lang="en-US" sz="3300" b="1" dirty="0" err="1" smtClean="0">
                <a:latin typeface="Futura PT Demi"/>
              </a:rPr>
              <a:t>České</a:t>
            </a:r>
            <a:r>
              <a:rPr lang="en-US" sz="3300" b="1" dirty="0" smtClean="0">
                <a:latin typeface="Futura PT Demi"/>
              </a:rPr>
              <a:t> </a:t>
            </a:r>
            <a:r>
              <a:rPr lang="en-US" sz="3300" b="1" dirty="0" err="1" smtClean="0">
                <a:latin typeface="Futura PT Demi"/>
              </a:rPr>
              <a:t>republiky</a:t>
            </a:r>
            <a:r>
              <a:rPr lang="en-US" sz="3300" b="1" dirty="0" smtClean="0">
                <a:latin typeface="Futura PT Demi"/>
              </a:rPr>
              <a:t> a </a:t>
            </a:r>
            <a:r>
              <a:rPr lang="en-US" sz="3300" b="1" dirty="0" err="1" smtClean="0">
                <a:latin typeface="Futura PT Demi"/>
              </a:rPr>
              <a:t>Slovenska</a:t>
            </a:r>
            <a:endParaRPr lang="en-US" sz="3300" b="1" dirty="0">
              <a:latin typeface="Futura PT Dem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5050" y="7559675"/>
            <a:ext cx="12662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solidFill>
                  <a:schemeClr val="bg1"/>
                </a:solidFill>
              </a:rPr>
              <a:t>Vodíkových</a:t>
            </a:r>
            <a:r>
              <a:rPr lang="en-US" sz="1700" b="1" dirty="0">
                <a:solidFill>
                  <a:schemeClr val="bg1"/>
                </a:solidFill>
              </a:rPr>
              <a:t> </a:t>
            </a:r>
            <a:endParaRPr lang="en-US" sz="1700" b="1" dirty="0" smtClean="0">
              <a:solidFill>
                <a:schemeClr val="bg1"/>
              </a:solidFill>
            </a:endParaRPr>
          </a:p>
          <a:p>
            <a:r>
              <a:rPr lang="en-US" sz="1700" b="1" dirty="0" err="1" smtClean="0">
                <a:solidFill>
                  <a:schemeClr val="bg1"/>
                </a:solidFill>
              </a:rPr>
              <a:t>stanic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66050" y="7864475"/>
            <a:ext cx="1005205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700" b="1" dirty="0" smtClean="0">
                <a:solidFill>
                  <a:schemeClr val="bg1"/>
                </a:solidFill>
              </a:rPr>
              <a:t>Vodíkových</a:t>
            </a:r>
            <a:endParaRPr lang="en-US" sz="1700" b="1" dirty="0" smtClean="0">
              <a:solidFill>
                <a:schemeClr val="bg1"/>
              </a:solidFill>
            </a:endParaRPr>
          </a:p>
          <a:p>
            <a:r>
              <a:rPr lang="cs-CZ" sz="1700" b="1" dirty="0" smtClean="0">
                <a:solidFill>
                  <a:schemeClr val="bg1"/>
                </a:solidFill>
              </a:rPr>
              <a:t>stanic</a:t>
            </a:r>
            <a:endParaRPr lang="cs-CZ" sz="17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4800" y="2673945"/>
            <a:ext cx="100520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700" b="1" dirty="0">
                <a:solidFill>
                  <a:schemeClr val="bg1"/>
                </a:solidFill>
              </a:rPr>
              <a:t>Vodíkových </a:t>
            </a:r>
            <a:endParaRPr lang="en-US" sz="1700" b="1" dirty="0" smtClean="0">
              <a:solidFill>
                <a:schemeClr val="bg1"/>
              </a:solidFill>
            </a:endParaRPr>
          </a:p>
          <a:p>
            <a:r>
              <a:rPr lang="cs-CZ" sz="1700" b="1" dirty="0" smtClean="0">
                <a:solidFill>
                  <a:schemeClr val="bg1"/>
                </a:solidFill>
              </a:rPr>
              <a:t>stanic</a:t>
            </a:r>
            <a:endParaRPr lang="cs-CZ" sz="1700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9450" y="8849563"/>
            <a:ext cx="433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Instalace</a:t>
            </a:r>
            <a:r>
              <a:rPr lang="en-US" dirty="0"/>
              <a:t> </a:t>
            </a:r>
            <a:r>
              <a:rPr lang="en-US" dirty="0" err="1"/>
              <a:t>výroby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(</a:t>
            </a:r>
            <a:r>
              <a:rPr lang="en-US" dirty="0" err="1"/>
              <a:t>stávající</a:t>
            </a:r>
            <a:r>
              <a:rPr lang="en-US" dirty="0"/>
              <a:t> a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vývoji</a:t>
            </a:r>
            <a:r>
              <a:rPr lang="en-US" dirty="0"/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18234" y="8849563"/>
            <a:ext cx="371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Vodíkové</a:t>
            </a:r>
            <a:r>
              <a:rPr lang="en-US" dirty="0" smtClean="0"/>
              <a:t> </a:t>
            </a:r>
            <a:r>
              <a:rPr lang="en-US" dirty="0" err="1" smtClean="0"/>
              <a:t>stanice</a:t>
            </a:r>
            <a:r>
              <a:rPr lang="en-US" dirty="0" smtClean="0"/>
              <a:t> (</a:t>
            </a:r>
            <a:r>
              <a:rPr lang="en-US" dirty="0" err="1" smtClean="0"/>
              <a:t>stávající</a:t>
            </a:r>
            <a:r>
              <a:rPr lang="en-US" dirty="0" smtClean="0"/>
              <a:t> a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vývoji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041563" y="4154706"/>
            <a:ext cx="213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74E5E"/>
                </a:solidFill>
              </a:rPr>
              <a:t> </a:t>
            </a:r>
            <a:r>
              <a:rPr lang="en-US" b="1" dirty="0" err="1" smtClean="0">
                <a:solidFill>
                  <a:srgbClr val="474E5E"/>
                </a:solidFill>
              </a:rPr>
              <a:t>kapacita</a:t>
            </a:r>
            <a:r>
              <a:rPr lang="en-US" b="1" dirty="0" smtClean="0">
                <a:solidFill>
                  <a:srgbClr val="474E5E"/>
                </a:solidFill>
              </a:rPr>
              <a:t> </a:t>
            </a:r>
            <a:r>
              <a:rPr lang="en-US" b="1" dirty="0" err="1" smtClean="0">
                <a:solidFill>
                  <a:srgbClr val="474E5E"/>
                </a:solidFill>
              </a:rPr>
              <a:t>elektrolýzy</a:t>
            </a:r>
            <a:endParaRPr lang="en-US" b="1" dirty="0">
              <a:solidFill>
                <a:srgbClr val="474E5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889163" y="6225946"/>
            <a:ext cx="213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74E5E"/>
                </a:solidFill>
              </a:rPr>
              <a:t> </a:t>
            </a:r>
            <a:r>
              <a:rPr lang="en-US" b="1" dirty="0" err="1" smtClean="0">
                <a:solidFill>
                  <a:srgbClr val="474E5E"/>
                </a:solidFill>
              </a:rPr>
              <a:t>kapacita</a:t>
            </a:r>
            <a:r>
              <a:rPr lang="en-US" b="1" dirty="0" smtClean="0">
                <a:solidFill>
                  <a:srgbClr val="474E5E"/>
                </a:solidFill>
              </a:rPr>
              <a:t> </a:t>
            </a:r>
            <a:r>
              <a:rPr lang="en-US" b="1" dirty="0" err="1" smtClean="0">
                <a:solidFill>
                  <a:srgbClr val="474E5E"/>
                </a:solidFill>
              </a:rPr>
              <a:t>elektrolýzy</a:t>
            </a:r>
            <a:endParaRPr lang="en-US" b="1" dirty="0">
              <a:solidFill>
                <a:srgbClr val="474E5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889163" y="7876143"/>
            <a:ext cx="213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74E5E"/>
                </a:solidFill>
              </a:rPr>
              <a:t> </a:t>
            </a:r>
            <a:r>
              <a:rPr lang="en-US" b="1" dirty="0" err="1" smtClean="0">
                <a:solidFill>
                  <a:srgbClr val="474E5E"/>
                </a:solidFill>
              </a:rPr>
              <a:t>kapacita</a:t>
            </a:r>
            <a:r>
              <a:rPr lang="en-US" b="1" dirty="0" smtClean="0">
                <a:solidFill>
                  <a:srgbClr val="474E5E"/>
                </a:solidFill>
              </a:rPr>
              <a:t> </a:t>
            </a:r>
            <a:r>
              <a:rPr lang="en-US" b="1" dirty="0" err="1" smtClean="0">
                <a:solidFill>
                  <a:srgbClr val="474E5E"/>
                </a:solidFill>
              </a:rPr>
              <a:t>elektrolýzy</a:t>
            </a:r>
            <a:endParaRPr lang="en-US" b="1" dirty="0">
              <a:solidFill>
                <a:srgbClr val="474E5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966450" y="4514957"/>
            <a:ext cx="248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74E5E"/>
                </a:solidFill>
              </a:rPr>
              <a:t> z </a:t>
            </a:r>
            <a:r>
              <a:rPr lang="en-US" b="1" dirty="0" err="1">
                <a:solidFill>
                  <a:srgbClr val="474E5E"/>
                </a:solidFill>
              </a:rPr>
              <a:t>komunálního</a:t>
            </a:r>
            <a:r>
              <a:rPr lang="en-US" b="1" dirty="0">
                <a:solidFill>
                  <a:srgbClr val="474E5E"/>
                </a:solidFill>
              </a:rPr>
              <a:t> </a:t>
            </a:r>
            <a:r>
              <a:rPr lang="en-US" b="1" dirty="0" err="1" smtClean="0">
                <a:solidFill>
                  <a:srgbClr val="474E5E"/>
                </a:solidFill>
              </a:rPr>
              <a:t>odpadu</a:t>
            </a:r>
            <a:endParaRPr lang="en-US" b="1" dirty="0">
              <a:solidFill>
                <a:srgbClr val="474E5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37989" y="5108308"/>
            <a:ext cx="14574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Roboto-Regular"/>
              </a:rPr>
              <a:t>250 MW </a:t>
            </a:r>
            <a:r>
              <a:rPr lang="en-US" sz="1200" b="1" dirty="0" err="1" smtClean="0">
                <a:solidFill>
                  <a:schemeClr val="bg1"/>
                </a:solidFill>
                <a:latin typeface="Roboto-Regular"/>
              </a:rPr>
              <a:t>kapacita</a:t>
            </a:r>
            <a:r>
              <a:rPr lang="en-US" sz="1200" b="1" dirty="0" smtClean="0">
                <a:solidFill>
                  <a:schemeClr val="bg1"/>
                </a:solidFill>
                <a:latin typeface="Roboto-Regular"/>
              </a:rPr>
              <a:t> </a:t>
            </a:r>
          </a:p>
          <a:p>
            <a:r>
              <a:rPr lang="en-US" sz="1200" b="1" dirty="0" err="1" smtClean="0">
                <a:solidFill>
                  <a:schemeClr val="bg1"/>
                </a:solidFill>
                <a:latin typeface="Roboto-Regular"/>
              </a:rPr>
              <a:t>elektrolýzy</a:t>
            </a:r>
            <a:endParaRPr lang="en-US" sz="1200" b="1" dirty="0" smtClean="0">
              <a:solidFill>
                <a:schemeClr val="bg1"/>
              </a:solidFill>
              <a:latin typeface="Roboto-Regular"/>
            </a:endParaRPr>
          </a:p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3791339" y="5846972"/>
            <a:ext cx="263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Roboto-Regular"/>
              </a:rPr>
              <a:t>15 kt H2 / rok z </a:t>
            </a:r>
            <a:endParaRPr lang="en-US" sz="1200" b="1" dirty="0" smtClean="0">
              <a:solidFill>
                <a:schemeClr val="bg1"/>
              </a:solidFill>
              <a:latin typeface="Roboto-Regular"/>
            </a:endParaRPr>
          </a:p>
          <a:p>
            <a:r>
              <a:rPr lang="pl-PL" sz="1200" b="1" dirty="0" smtClean="0">
                <a:solidFill>
                  <a:schemeClr val="bg1"/>
                </a:solidFill>
                <a:latin typeface="Roboto-Regular"/>
              </a:rPr>
              <a:t>komunálního odpadu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13774829" y="6688202"/>
            <a:ext cx="263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Roboto-Regular"/>
              </a:rPr>
              <a:t>snížení emisí CO2 o </a:t>
            </a:r>
            <a:r>
              <a:rPr lang="pl-PL" sz="1200" b="1" dirty="0" smtClean="0">
                <a:solidFill>
                  <a:schemeClr val="bg1"/>
                </a:solidFill>
                <a:latin typeface="Roboto-Regular"/>
              </a:rPr>
              <a:t>vice</a:t>
            </a:r>
            <a:endParaRPr lang="en-US" sz="1200" b="1" dirty="0" smtClean="0">
              <a:solidFill>
                <a:schemeClr val="bg1"/>
              </a:solidFill>
              <a:latin typeface="Roboto-Regular"/>
            </a:endParaRPr>
          </a:p>
          <a:p>
            <a:r>
              <a:rPr lang="pl-PL" sz="1200" b="1" dirty="0" smtClean="0">
                <a:solidFill>
                  <a:schemeClr val="bg1"/>
                </a:solidFill>
                <a:latin typeface="Roboto-Regular"/>
              </a:rPr>
              <a:t>než </a:t>
            </a:r>
            <a:r>
              <a:rPr lang="pl-PL" sz="1200" b="1" dirty="0">
                <a:solidFill>
                  <a:schemeClr val="bg1"/>
                </a:solidFill>
                <a:latin typeface="Roboto-Regular"/>
              </a:rPr>
              <a:t>1 milion tun ročně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3596172" y="3187760"/>
            <a:ext cx="2758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Nejdůležitější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parametry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projektu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</p:txBody>
      </p:sp>
      <p:sp>
        <p:nvSpPr>
          <p:cNvPr id="32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33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39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5" y="6511"/>
            <a:ext cx="20107275" cy="1130617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5862723" y="4122273"/>
            <a:ext cx="106299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b="1" spc="-5" dirty="0" smtClean="0">
                <a:solidFill>
                  <a:schemeClr val="bg1"/>
                </a:solidFill>
                <a:latin typeface="Arial"/>
                <a:cs typeface="Arial"/>
              </a:rPr>
              <a:t>TRR</a:t>
            </a:r>
            <a:r>
              <a:rPr lang="cs-CZ" sz="1900" b="1" spc="-7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900" b="1" spc="-5" dirty="0" smtClean="0">
                <a:solidFill>
                  <a:schemeClr val="bg1"/>
                </a:solidFill>
                <a:latin typeface="Arial"/>
                <a:cs typeface="Arial"/>
              </a:rPr>
              <a:t>&lt;1,5</a:t>
            </a:r>
            <a:endParaRPr lang="cs-CZ" sz="1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9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38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39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40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41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26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42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04850" y="11203857"/>
            <a:ext cx="230354" cy="104698"/>
          </a:xfrm>
          <a:prstGeom prst="rect">
            <a:avLst/>
          </a:prstGeom>
        </p:spPr>
      </p:pic>
      <p:sp>
        <p:nvSpPr>
          <p:cNvPr id="30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Hydrogen Eagle</a:t>
            </a:r>
            <a:endParaRPr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6" name="Obráze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036"/>
            <a:ext cx="14695923" cy="929131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8450" y="835036"/>
            <a:ext cx="17221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300" b="1" dirty="0">
                <a:latin typeface="Futura PT Demi"/>
              </a:rPr>
              <a:t>Naše plány v </a:t>
            </a:r>
            <a:r>
              <a:rPr lang="cs-CZ" sz="3300" b="1" dirty="0" err="1" smtClean="0">
                <a:latin typeface="Futura PT Demi"/>
              </a:rPr>
              <a:t>Česk</a:t>
            </a:r>
            <a:r>
              <a:rPr lang="en-US" sz="3300" b="1" dirty="0" smtClean="0">
                <a:latin typeface="Futura PT Demi"/>
              </a:rPr>
              <a:t>u</a:t>
            </a:r>
            <a:r>
              <a:rPr lang="cs-CZ" sz="3300" b="1" dirty="0" smtClean="0">
                <a:latin typeface="Futura PT Demi"/>
              </a:rPr>
              <a:t> </a:t>
            </a:r>
            <a:r>
              <a:rPr lang="cs-CZ" sz="3300" b="1" dirty="0">
                <a:latin typeface="Futura PT Demi"/>
              </a:rPr>
              <a:t>do 2030</a:t>
            </a:r>
          </a:p>
        </p:txBody>
      </p:sp>
      <p:sp>
        <p:nvSpPr>
          <p:cNvPr id="74" name="Obdélník se zakulacenými rohy na opačné straně 20"/>
          <p:cNvSpPr/>
          <p:nvPr/>
        </p:nvSpPr>
        <p:spPr>
          <a:xfrm>
            <a:off x="13872819" y="3735611"/>
            <a:ext cx="2592288" cy="922372"/>
          </a:xfrm>
          <a:prstGeom prst="round2DiagRect">
            <a:avLst/>
          </a:prstGeom>
          <a:solidFill>
            <a:srgbClr val="019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31" b="1" dirty="0">
              <a:latin typeface="Arial monospaced for SAP" panose="020B0609020202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bdélník se zakulacenými rohy na opačné straně 21"/>
          <p:cNvSpPr/>
          <p:nvPr/>
        </p:nvSpPr>
        <p:spPr>
          <a:xfrm>
            <a:off x="13852963" y="4887739"/>
            <a:ext cx="2592288" cy="1008112"/>
          </a:xfrm>
          <a:prstGeom prst="round2DiagRect">
            <a:avLst/>
          </a:prstGeom>
          <a:solidFill>
            <a:srgbClr val="019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b="1" dirty="0">
              <a:latin typeface="Arial monospaced for SAP" panose="020B0609020202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ovéPole 4"/>
          <p:cNvSpPr txBox="1"/>
          <p:nvPr/>
        </p:nvSpPr>
        <p:spPr>
          <a:xfrm>
            <a:off x="13972328" y="4977631"/>
            <a:ext cx="627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2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77" name="TextovéPole 23"/>
          <p:cNvSpPr txBox="1"/>
          <p:nvPr/>
        </p:nvSpPr>
        <p:spPr>
          <a:xfrm>
            <a:off x="13981049" y="3842854"/>
            <a:ext cx="860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28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78" name="TextovéPole 40"/>
          <p:cNvSpPr txBox="1"/>
          <p:nvPr/>
        </p:nvSpPr>
        <p:spPr>
          <a:xfrm>
            <a:off x="14718768" y="3842854"/>
            <a:ext cx="160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Vodíkových stanic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79" name="TextovéPole 41"/>
          <p:cNvSpPr txBox="1"/>
          <p:nvPr/>
        </p:nvSpPr>
        <p:spPr>
          <a:xfrm>
            <a:off x="14637726" y="5037852"/>
            <a:ext cx="1683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Distribuční terminály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80" name="Obdélník se zakulacenými rohy na opačné straně 42"/>
          <p:cNvSpPr/>
          <p:nvPr/>
        </p:nvSpPr>
        <p:spPr>
          <a:xfrm>
            <a:off x="13862050" y="6111875"/>
            <a:ext cx="2592288" cy="1008112"/>
          </a:xfrm>
          <a:prstGeom prst="round2DiagRect">
            <a:avLst/>
          </a:prstGeom>
          <a:solidFill>
            <a:srgbClr val="019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b="1" dirty="0">
              <a:latin typeface="Arial monospaced for SAP" panose="020B0609020202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TextovéPole 43"/>
          <p:cNvSpPr txBox="1"/>
          <p:nvPr/>
        </p:nvSpPr>
        <p:spPr>
          <a:xfrm>
            <a:off x="13955259" y="6201767"/>
            <a:ext cx="860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80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82" name="TextovéPole 44"/>
          <p:cNvSpPr txBox="1"/>
          <p:nvPr/>
        </p:nvSpPr>
        <p:spPr>
          <a:xfrm>
            <a:off x="14673318" y="6261988"/>
            <a:ext cx="1863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MW kapacita elektrolýzy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26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1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03204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1"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-15081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72946" y="6264275"/>
            <a:ext cx="8758208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 rtl="0">
              <a:lnSpc>
                <a:spcPct val="100000"/>
              </a:lnSpc>
              <a:spcBef>
                <a:spcPts val="95"/>
              </a:spcBef>
            </a:pPr>
            <a:r>
              <a:rPr lang="cs-CZ" spc="-5" dirty="0" smtClean="0">
                <a:solidFill>
                  <a:schemeClr val="bg1"/>
                </a:solidFill>
              </a:rPr>
              <a:t>POHÁNÍME BUDOUCNOST. </a:t>
            </a:r>
            <a:r>
              <a:rPr lang="cs-CZ" spc="-1135" dirty="0" smtClean="0">
                <a:solidFill>
                  <a:schemeClr val="bg1"/>
                </a:solidFill>
              </a:rPr>
              <a:t> </a:t>
            </a:r>
            <a:r>
              <a:rPr lang="cs-CZ" spc="-55" dirty="0" smtClean="0">
                <a:solidFill>
                  <a:schemeClr val="bg1"/>
                </a:solidFill>
              </a:rPr>
              <a:t>UDRŽITELNĚ.</a:t>
            </a:r>
            <a:endParaRPr lang="cs-CZ" spc="-5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2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20104100" cy="11308557"/>
          </a:xfrm>
          <a:prstGeom prst="rect">
            <a:avLst/>
          </a:prstGeom>
        </p:spPr>
      </p:pic>
      <p:sp>
        <p:nvSpPr>
          <p:cNvPr id="3" name="object 5"/>
          <p:cNvSpPr txBox="1"/>
          <p:nvPr/>
        </p:nvSpPr>
        <p:spPr>
          <a:xfrm>
            <a:off x="2374660" y="7302487"/>
            <a:ext cx="9125190" cy="1112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lang="pl-PL" sz="7150" b="1" spc="-15" dirty="0" smtClean="0">
                <a:solidFill>
                  <a:schemeClr val="bg1"/>
                </a:solidFill>
                <a:latin typeface="Futura PT Bold"/>
                <a:ea typeface="+mj-ea"/>
                <a:cs typeface="Futura PT Bold"/>
              </a:rPr>
              <a:t>SKUPINA ORLEN</a:t>
            </a:r>
            <a:endParaRPr lang="pl-PL" sz="7150" b="1" spc="-15" dirty="0">
              <a:solidFill>
                <a:schemeClr val="bg1"/>
              </a:solidFill>
              <a:latin typeface="Futura PT Bold"/>
              <a:ea typeface="+mj-ea"/>
              <a:cs typeface="Futura PT Bold"/>
            </a:endParaRPr>
          </a:p>
        </p:txBody>
      </p:sp>
      <p:pic>
        <p:nvPicPr>
          <p:cNvPr id="4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3923" y="8889781"/>
            <a:ext cx="1110074" cy="31406"/>
          </a:xfrm>
          <a:prstGeom prst="rect">
            <a:avLst/>
          </a:prstGeom>
        </p:spPr>
      </p:pic>
      <p:pic>
        <p:nvPicPr>
          <p:cNvPr id="14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18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19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20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 smtClean="0">
                <a:solidFill>
                  <a:srgbClr val="ED1C23"/>
                </a:solidFill>
                <a:latin typeface="Arial"/>
                <a:cs typeface="Arial"/>
              </a:rPr>
              <a:t>Skupina ORLEN</a:t>
            </a:r>
            <a:endParaRPr sz="1650" dirty="0">
              <a:solidFill>
                <a:srgbClr val="ED1C23"/>
              </a:solidFill>
              <a:latin typeface="Arial"/>
              <a:cs typeface="Arial"/>
            </a:endParaRPr>
          </a:p>
        </p:txBody>
      </p:sp>
      <p:sp>
        <p:nvSpPr>
          <p:cNvPr id="21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03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22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64590" y="11203847"/>
            <a:ext cx="230354" cy="104698"/>
          </a:xfrm>
          <a:prstGeom prst="rect">
            <a:avLst/>
          </a:prstGeom>
        </p:spPr>
      </p:pic>
      <p:sp>
        <p:nvSpPr>
          <p:cNvPr id="13" name="object 24"/>
          <p:cNvSpPr txBox="1"/>
          <p:nvPr/>
        </p:nvSpPr>
        <p:spPr>
          <a:xfrm>
            <a:off x="12753727" y="10683875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28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29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6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3247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821820" y="792469"/>
            <a:ext cx="1654543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3300" spc="-95" dirty="0" err="1"/>
              <a:t>Skupina</a:t>
            </a:r>
            <a:r>
              <a:rPr lang="en-US" sz="3300" spc="-95" dirty="0"/>
              <a:t> </a:t>
            </a:r>
            <a:r>
              <a:rPr lang="en-US" sz="3300" spc="-95" dirty="0" smtClean="0"/>
              <a:t>ORLEN</a:t>
            </a:r>
            <a:r>
              <a:rPr lang="pl-PL" sz="3300" spc="-95" dirty="0" smtClean="0"/>
              <a:t> </a:t>
            </a:r>
            <a:r>
              <a:rPr lang="en-US" sz="3300" spc="-95" dirty="0" smtClean="0"/>
              <a:t>– </a:t>
            </a:r>
            <a:r>
              <a:rPr lang="en-US" sz="3300" spc="-95" dirty="0" err="1"/>
              <a:t>největší</a:t>
            </a:r>
            <a:r>
              <a:rPr lang="en-US" sz="3300" spc="-95" dirty="0"/>
              <a:t> </a:t>
            </a:r>
            <a:r>
              <a:rPr lang="en-US" sz="3300" spc="-95" dirty="0" err="1" smtClean="0"/>
              <a:t>více</a:t>
            </a:r>
            <a:r>
              <a:rPr lang="cs-CZ" sz="3300" spc="-95" dirty="0" smtClean="0"/>
              <a:t>odvětvová</a:t>
            </a:r>
            <a:r>
              <a:rPr lang="en-US" sz="3300" spc="-95" dirty="0" smtClean="0"/>
              <a:t> </a:t>
            </a:r>
            <a:r>
              <a:rPr lang="en-US" sz="3300" spc="-95" dirty="0" err="1"/>
              <a:t>společnost</a:t>
            </a:r>
            <a:r>
              <a:rPr lang="en-US" sz="3300" spc="-95" dirty="0"/>
              <a:t> </a:t>
            </a:r>
            <a:r>
              <a:rPr lang="en-US" sz="3300" spc="-95" dirty="0" err="1" smtClean="0"/>
              <a:t>ve</a:t>
            </a:r>
            <a:r>
              <a:rPr lang="en-US" sz="3300" spc="-95" dirty="0" smtClean="0"/>
              <a:t> </a:t>
            </a:r>
            <a:r>
              <a:rPr lang="en-US" sz="3300" spc="-95" dirty="0" err="1"/>
              <a:t>střední</a:t>
            </a:r>
            <a:r>
              <a:rPr lang="en-US" sz="3300" spc="-95" dirty="0"/>
              <a:t> a </a:t>
            </a:r>
            <a:r>
              <a:rPr lang="en-US" sz="3300" spc="-95" dirty="0" err="1"/>
              <a:t>východní</a:t>
            </a:r>
            <a:r>
              <a:rPr lang="en-US" sz="3300" spc="-95" dirty="0"/>
              <a:t> </a:t>
            </a:r>
            <a:r>
              <a:rPr lang="en-US" sz="3300" spc="-95" dirty="0" err="1"/>
              <a:t>Evropě</a:t>
            </a:r>
            <a:endParaRPr sz="3300" spc="-105" dirty="0"/>
          </a:p>
        </p:txBody>
      </p:sp>
      <p:pic>
        <p:nvPicPr>
          <p:cNvPr id="101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5322" y="1992550"/>
            <a:ext cx="17993732" cy="1524108"/>
          </a:xfrm>
          <a:prstGeom prst="rect">
            <a:avLst/>
          </a:prstGeom>
        </p:spPr>
      </p:pic>
      <p:pic>
        <p:nvPicPr>
          <p:cNvPr id="49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0156" y="1791519"/>
            <a:ext cx="1110074" cy="31437"/>
          </a:xfrm>
          <a:prstGeom prst="rect">
            <a:avLst/>
          </a:prstGeom>
        </p:spPr>
      </p:pic>
      <p:sp>
        <p:nvSpPr>
          <p:cNvPr id="76" name="object 2"/>
          <p:cNvSpPr txBox="1"/>
          <p:nvPr/>
        </p:nvSpPr>
        <p:spPr>
          <a:xfrm>
            <a:off x="2459098" y="2513970"/>
            <a:ext cx="2144921" cy="3904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2450" b="1" spc="-65" dirty="0" smtClean="0">
                <a:latin typeface="Futura PT Demi"/>
                <a:cs typeface="Futura PT Demi"/>
              </a:rPr>
              <a:t>Rafinérie</a:t>
            </a:r>
            <a:endParaRPr sz="2450" dirty="0">
              <a:latin typeface="Futura PT Demi"/>
              <a:cs typeface="Futura PT Demi"/>
            </a:endParaRPr>
          </a:p>
        </p:txBody>
      </p:sp>
      <p:sp>
        <p:nvSpPr>
          <p:cNvPr id="77" name="object 3"/>
          <p:cNvSpPr txBox="1"/>
          <p:nvPr/>
        </p:nvSpPr>
        <p:spPr>
          <a:xfrm>
            <a:off x="5929066" y="2155828"/>
            <a:ext cx="787082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Rafinérie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v Polsku,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Litvě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České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republice s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kapacitou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zpracování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ropy 35,2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ročně</a:t>
            </a:r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bject 4"/>
          <p:cNvSpPr txBox="1"/>
          <p:nvPr/>
        </p:nvSpPr>
        <p:spPr>
          <a:xfrm>
            <a:off x="5929066" y="3092403"/>
            <a:ext cx="25609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300" dirty="0" err="1">
                <a:latin typeface="Arial"/>
                <a:cs typeface="Arial"/>
              </a:rPr>
              <a:t>Diverzifikace</a:t>
            </a:r>
            <a:r>
              <a:rPr lang="pl-PL" sz="1300" dirty="0">
                <a:latin typeface="Arial"/>
                <a:cs typeface="Arial"/>
              </a:rPr>
              <a:t> </a:t>
            </a:r>
            <a:r>
              <a:rPr lang="pl-PL" sz="1300" dirty="0" err="1">
                <a:latin typeface="Arial"/>
                <a:cs typeface="Arial"/>
              </a:rPr>
              <a:t>dodávek</a:t>
            </a:r>
            <a:r>
              <a:rPr lang="pl-PL" sz="1300" dirty="0">
                <a:latin typeface="Arial"/>
                <a:cs typeface="Arial"/>
              </a:rPr>
              <a:t> ropy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9" name="object 5"/>
          <p:cNvSpPr txBox="1"/>
          <p:nvPr/>
        </p:nvSpPr>
        <p:spPr>
          <a:xfrm>
            <a:off x="5929066" y="2624116"/>
            <a:ext cx="59690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300" dirty="0">
                <a:latin typeface="Arial"/>
                <a:cs typeface="Arial"/>
              </a:rPr>
              <a:t>Strategické umístění s přístupem k ropě, </a:t>
            </a:r>
            <a:r>
              <a:rPr lang="pl-PL" sz="1300" dirty="0" smtClean="0">
                <a:latin typeface="Arial"/>
                <a:cs typeface="Arial"/>
              </a:rPr>
              <a:t>produktovodům </a:t>
            </a:r>
            <a:r>
              <a:rPr lang="pl-PL" sz="1300" dirty="0">
                <a:latin typeface="Arial"/>
                <a:cs typeface="Arial"/>
              </a:rPr>
              <a:t>a námořním terminálům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80" name="object 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5322" y="3727827"/>
            <a:ext cx="17993732" cy="1083393"/>
          </a:xfrm>
          <a:prstGeom prst="rect">
            <a:avLst/>
          </a:prstGeom>
        </p:spPr>
      </p:pic>
      <p:sp>
        <p:nvSpPr>
          <p:cNvPr id="81" name="object 7"/>
          <p:cNvSpPr txBox="1"/>
          <p:nvPr/>
        </p:nvSpPr>
        <p:spPr>
          <a:xfrm>
            <a:off x="2459099" y="4056457"/>
            <a:ext cx="2009775" cy="3904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2450" b="1" dirty="0">
                <a:latin typeface="Futura PT Demi" panose="020B0702020204020303" pitchFamily="34" charset="-18"/>
              </a:rPr>
              <a:t>Petrochemie</a:t>
            </a:r>
            <a:endParaRPr sz="2450" b="1" dirty="0">
              <a:latin typeface="Futura PT Demi" panose="020B0702020204020303" pitchFamily="34" charset="-18"/>
            </a:endParaRPr>
          </a:p>
        </p:txBody>
      </p:sp>
      <p:sp>
        <p:nvSpPr>
          <p:cNvPr id="82" name="object 8"/>
          <p:cNvSpPr txBox="1"/>
          <p:nvPr/>
        </p:nvSpPr>
        <p:spPr>
          <a:xfrm>
            <a:off x="5929065" y="3900286"/>
            <a:ext cx="636770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300" dirty="0">
                <a:latin typeface="Arial"/>
                <a:cs typeface="Arial"/>
              </a:rPr>
              <a:t>Petrochemický segment plně provázaný s refinérským segmentem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83" name="object 9"/>
          <p:cNvSpPr txBox="1"/>
          <p:nvPr/>
        </p:nvSpPr>
        <p:spPr>
          <a:xfrm>
            <a:off x="5929066" y="4368574"/>
            <a:ext cx="419918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300" dirty="0" smtClean="0">
                <a:latin typeface="Arial"/>
                <a:cs typeface="Arial"/>
              </a:rPr>
              <a:t>Nová výrobní zařízení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84" name="object 1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85322" y="5013216"/>
            <a:ext cx="17993732" cy="1524107"/>
          </a:xfrm>
          <a:prstGeom prst="rect">
            <a:avLst/>
          </a:prstGeom>
        </p:spPr>
      </p:pic>
      <p:sp>
        <p:nvSpPr>
          <p:cNvPr id="85" name="object 11"/>
          <p:cNvSpPr txBox="1"/>
          <p:nvPr/>
        </p:nvSpPr>
        <p:spPr>
          <a:xfrm>
            <a:off x="2459099" y="5516279"/>
            <a:ext cx="2335151" cy="3904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2450" b="1" spc="-65" dirty="0" err="1">
                <a:latin typeface="Futura PT Demi"/>
                <a:cs typeface="Futura PT Demi"/>
              </a:rPr>
              <a:t>Energetika</a:t>
            </a:r>
            <a:endParaRPr sz="2450" dirty="0">
              <a:latin typeface="Futura PT Demi"/>
              <a:cs typeface="Futura PT Demi"/>
            </a:endParaRPr>
          </a:p>
        </p:txBody>
      </p:sp>
      <p:sp>
        <p:nvSpPr>
          <p:cNvPr id="86" name="object 12"/>
          <p:cNvSpPr txBox="1"/>
          <p:nvPr/>
        </p:nvSpPr>
        <p:spPr>
          <a:xfrm>
            <a:off x="5929066" y="5148977"/>
            <a:ext cx="1235258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300" dirty="0">
                <a:latin typeface="Arial"/>
                <a:cs typeface="Arial"/>
              </a:rPr>
              <a:t>6,7 GWt (teplo) / 3,2 GWe (elektřina), včetně: 1,1 GWe z moderních paroplynových bloků CCGT umístěných ve Włocławku a Płocku a 1,4 GWe skupiny ENERGA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87" name="object 13"/>
          <p:cNvSpPr txBox="1"/>
          <p:nvPr/>
        </p:nvSpPr>
        <p:spPr>
          <a:xfrm>
            <a:off x="5929066" y="6140624"/>
            <a:ext cx="58762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300" dirty="0">
                <a:latin typeface="Arial"/>
                <a:cs typeface="Arial"/>
              </a:rPr>
              <a:t>Projekt </a:t>
            </a:r>
            <a:r>
              <a:rPr lang="pl-PL" sz="1300" dirty="0" smtClean="0">
                <a:latin typeface="Arial"/>
                <a:cs typeface="Arial"/>
              </a:rPr>
              <a:t>větrné elektrárny </a:t>
            </a:r>
            <a:r>
              <a:rPr lang="pl-PL" sz="1300" dirty="0">
                <a:latin typeface="Arial"/>
                <a:cs typeface="Arial"/>
              </a:rPr>
              <a:t>v Baltském </a:t>
            </a:r>
            <a:r>
              <a:rPr lang="pl-PL" sz="1300" dirty="0" smtClean="0">
                <a:latin typeface="Arial"/>
                <a:cs typeface="Arial"/>
              </a:rPr>
              <a:t>moři s </a:t>
            </a:r>
            <a:r>
              <a:rPr lang="pl-PL" sz="1300" dirty="0">
                <a:latin typeface="Arial"/>
                <a:cs typeface="Arial"/>
              </a:rPr>
              <a:t>maximálním výkonem 1,2 </a:t>
            </a:r>
            <a:r>
              <a:rPr lang="pl-PL" sz="1300" dirty="0" smtClean="0">
                <a:latin typeface="Arial"/>
                <a:cs typeface="Arial"/>
              </a:rPr>
              <a:t>GWe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88" name="object 14"/>
          <p:cNvSpPr txBox="1"/>
          <p:nvPr/>
        </p:nvSpPr>
        <p:spPr>
          <a:xfrm>
            <a:off x="5929066" y="5626424"/>
            <a:ext cx="846638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300" dirty="0">
                <a:latin typeface="Arial"/>
                <a:cs typeface="Arial"/>
              </a:rPr>
              <a:t>Více než </a:t>
            </a:r>
            <a:r>
              <a:rPr lang="pl-PL" sz="1300" dirty="0" smtClean="0">
                <a:latin typeface="Arial"/>
                <a:cs typeface="Arial"/>
              </a:rPr>
              <a:t>70 % </a:t>
            </a:r>
            <a:r>
              <a:rPr lang="pl-PL" sz="1300" dirty="0">
                <a:latin typeface="Arial"/>
                <a:cs typeface="Arial"/>
              </a:rPr>
              <a:t>výroby elektřiny pochází z </a:t>
            </a:r>
            <a:r>
              <a:rPr lang="pl-PL" sz="1300" dirty="0" smtClean="0">
                <a:latin typeface="Arial"/>
                <a:cs typeface="Arial"/>
              </a:rPr>
              <a:t>nízkoemisních </a:t>
            </a:r>
            <a:r>
              <a:rPr lang="pl-PL" sz="1300" dirty="0">
                <a:latin typeface="Arial"/>
                <a:cs typeface="Arial"/>
              </a:rPr>
              <a:t>zdrojů </a:t>
            </a:r>
            <a:r>
              <a:rPr lang="pl-PL" sz="1300" dirty="0" smtClean="0">
                <a:latin typeface="Arial"/>
                <a:cs typeface="Arial"/>
              </a:rPr>
              <a:t>(obnovitelné </a:t>
            </a:r>
            <a:r>
              <a:rPr lang="pl-PL" sz="1300" dirty="0">
                <a:latin typeface="Arial"/>
                <a:cs typeface="Arial"/>
              </a:rPr>
              <a:t>zdroje a </a:t>
            </a:r>
            <a:r>
              <a:rPr lang="pl-PL" sz="1300" dirty="0" smtClean="0">
                <a:latin typeface="Arial"/>
                <a:cs typeface="Arial"/>
              </a:rPr>
              <a:t>plyn)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89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5322" y="6720973"/>
            <a:ext cx="17993732" cy="2056615"/>
          </a:xfrm>
          <a:prstGeom prst="rect">
            <a:avLst/>
          </a:prstGeom>
        </p:spPr>
      </p:pic>
      <p:sp>
        <p:nvSpPr>
          <p:cNvPr id="90" name="object 16"/>
          <p:cNvSpPr txBox="1"/>
          <p:nvPr/>
        </p:nvSpPr>
        <p:spPr>
          <a:xfrm>
            <a:off x="2459098" y="7536100"/>
            <a:ext cx="2144921" cy="3904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2450" b="1" spc="-65" dirty="0" err="1">
                <a:latin typeface="Futura PT Demi"/>
                <a:cs typeface="Futura PT Demi"/>
              </a:rPr>
              <a:t>Maloobchod</a:t>
            </a:r>
            <a:endParaRPr sz="2450" dirty="0">
              <a:latin typeface="Futura PT Demi"/>
              <a:cs typeface="Futura PT Demi"/>
            </a:endParaRPr>
          </a:p>
        </p:txBody>
      </p:sp>
      <p:sp>
        <p:nvSpPr>
          <p:cNvPr id="91" name="object 17"/>
          <p:cNvSpPr txBox="1"/>
          <p:nvPr/>
        </p:nvSpPr>
        <p:spPr>
          <a:xfrm>
            <a:off x="5929066" y="6921027"/>
            <a:ext cx="991418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300" dirty="0" smtClean="0">
                <a:latin typeface="Arial"/>
                <a:cs typeface="Arial"/>
              </a:rPr>
              <a:t>2 855 </a:t>
            </a:r>
            <a:r>
              <a:rPr lang="pl-PL" sz="1300" dirty="0">
                <a:latin typeface="Arial"/>
                <a:cs typeface="Arial"/>
              </a:rPr>
              <a:t>čerpacích stanic - největší maloobchodní síť v regionu střední a východní Evropy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92" name="object 18"/>
          <p:cNvSpPr txBox="1"/>
          <p:nvPr/>
        </p:nvSpPr>
        <p:spPr>
          <a:xfrm>
            <a:off x="5929066" y="7398475"/>
            <a:ext cx="56476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300" dirty="0" smtClean="0">
                <a:latin typeface="Arial"/>
                <a:cs typeface="Arial"/>
              </a:rPr>
              <a:t>2 218 </a:t>
            </a:r>
            <a:r>
              <a:rPr lang="pl-PL" sz="1300" dirty="0">
                <a:latin typeface="Arial"/>
                <a:cs typeface="Arial"/>
              </a:rPr>
              <a:t>Stop Cafe / </a:t>
            </a:r>
            <a:r>
              <a:rPr lang="pl-PL" sz="1300" dirty="0" smtClean="0">
                <a:latin typeface="Arial"/>
                <a:cs typeface="Arial"/>
              </a:rPr>
              <a:t>Star Connect </a:t>
            </a:r>
            <a:r>
              <a:rPr lang="pl-PL" sz="1300" dirty="0">
                <a:latin typeface="Arial"/>
                <a:cs typeface="Arial"/>
              </a:rPr>
              <a:t>(včetně samoobsluh)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93" name="object 19"/>
          <p:cNvSpPr txBox="1"/>
          <p:nvPr/>
        </p:nvSpPr>
        <p:spPr>
          <a:xfrm>
            <a:off x="5929066" y="7848329"/>
            <a:ext cx="358958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300" dirty="0">
                <a:latin typeface="Arial"/>
                <a:cs typeface="Arial"/>
              </a:rPr>
              <a:t>A</a:t>
            </a:r>
            <a:r>
              <a:rPr lang="pt-BR" sz="1300" dirty="0" smtClean="0">
                <a:latin typeface="Arial"/>
                <a:cs typeface="Arial"/>
              </a:rPr>
              <a:t>lternativní </a:t>
            </a:r>
            <a:r>
              <a:rPr lang="pt-BR" sz="1300" dirty="0">
                <a:latin typeface="Arial"/>
                <a:cs typeface="Arial"/>
              </a:rPr>
              <a:t>paliva v nabídce na 212 lokalitách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94" name="object 20"/>
          <p:cNvSpPr txBox="1"/>
          <p:nvPr/>
        </p:nvSpPr>
        <p:spPr>
          <a:xfrm>
            <a:off x="5929066" y="8307344"/>
            <a:ext cx="739958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300" dirty="0" err="1">
                <a:latin typeface="Arial"/>
                <a:cs typeface="Arial"/>
              </a:rPr>
              <a:t>Značka</a:t>
            </a:r>
            <a:r>
              <a:rPr lang="pl-PL" sz="1300" dirty="0">
                <a:latin typeface="Arial"/>
                <a:cs typeface="Arial"/>
              </a:rPr>
              <a:t> ORLEN </a:t>
            </a:r>
            <a:r>
              <a:rPr lang="pl-PL" sz="1300" dirty="0" err="1">
                <a:latin typeface="Arial"/>
                <a:cs typeface="Arial"/>
              </a:rPr>
              <a:t>přítomná</a:t>
            </a:r>
            <a:r>
              <a:rPr lang="pl-PL" sz="1300" dirty="0">
                <a:latin typeface="Arial"/>
                <a:cs typeface="Arial"/>
              </a:rPr>
              <a:t> na </a:t>
            </a:r>
            <a:r>
              <a:rPr lang="pl-PL" sz="1300" dirty="0" err="1">
                <a:latin typeface="Arial"/>
                <a:cs typeface="Arial"/>
              </a:rPr>
              <a:t>čerpacích</a:t>
            </a:r>
            <a:r>
              <a:rPr lang="pl-PL" sz="1300" dirty="0">
                <a:latin typeface="Arial"/>
                <a:cs typeface="Arial"/>
              </a:rPr>
              <a:t> </a:t>
            </a:r>
            <a:r>
              <a:rPr lang="pl-PL" sz="1300" dirty="0" err="1">
                <a:latin typeface="Arial"/>
                <a:cs typeface="Arial"/>
              </a:rPr>
              <a:t>stanicích</a:t>
            </a:r>
            <a:r>
              <a:rPr lang="pl-PL" sz="1300" dirty="0">
                <a:latin typeface="Arial"/>
                <a:cs typeface="Arial"/>
              </a:rPr>
              <a:t> v </a:t>
            </a:r>
            <a:r>
              <a:rPr lang="pl-PL" sz="1300" dirty="0" err="1">
                <a:latin typeface="Arial"/>
                <a:cs typeface="Arial"/>
              </a:rPr>
              <a:t>rámci</a:t>
            </a:r>
            <a:r>
              <a:rPr lang="pl-PL" sz="1300" dirty="0">
                <a:latin typeface="Arial"/>
                <a:cs typeface="Arial"/>
              </a:rPr>
              <a:t> skupiny ORLEN (co-</a:t>
            </a:r>
            <a:r>
              <a:rPr lang="pl-PL" sz="1300" dirty="0" err="1">
                <a:latin typeface="Arial"/>
                <a:cs typeface="Arial"/>
              </a:rPr>
              <a:t>branding</a:t>
            </a:r>
            <a:r>
              <a:rPr lang="pl-PL" sz="1300" dirty="0">
                <a:latin typeface="Arial"/>
                <a:cs typeface="Arial"/>
              </a:rPr>
              <a:t>)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95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85322" y="8966835"/>
            <a:ext cx="17993732" cy="1083424"/>
          </a:xfrm>
          <a:prstGeom prst="rect">
            <a:avLst/>
          </a:prstGeom>
          <a:ln>
            <a:noFill/>
          </a:ln>
        </p:spPr>
      </p:pic>
      <p:sp>
        <p:nvSpPr>
          <p:cNvPr id="96" name="object 22"/>
          <p:cNvSpPr txBox="1"/>
          <p:nvPr/>
        </p:nvSpPr>
        <p:spPr>
          <a:xfrm>
            <a:off x="2459099" y="9295372"/>
            <a:ext cx="2009775" cy="400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2450" b="1" spc="-90" dirty="0" err="1">
                <a:latin typeface="Futura PT Demi"/>
                <a:cs typeface="Futura PT Demi"/>
              </a:rPr>
              <a:t>Těžba</a:t>
            </a:r>
            <a:r>
              <a:rPr lang="pl-PL" sz="2450" b="1" spc="-90" dirty="0">
                <a:latin typeface="Futura PT Demi"/>
                <a:cs typeface="Futura PT Demi"/>
              </a:rPr>
              <a:t> ropy</a:t>
            </a:r>
            <a:endParaRPr sz="2450" dirty="0">
              <a:latin typeface="Futura PT Demi"/>
              <a:cs typeface="Futura PT Demi"/>
            </a:endParaRPr>
          </a:p>
        </p:txBody>
      </p:sp>
      <p:sp>
        <p:nvSpPr>
          <p:cNvPr id="97" name="object 23"/>
          <p:cNvSpPr txBox="1"/>
          <p:nvPr/>
        </p:nvSpPr>
        <p:spPr>
          <a:xfrm>
            <a:off x="5929066" y="9139315"/>
            <a:ext cx="1151438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300" dirty="0">
                <a:latin typeface="Arial"/>
                <a:cs typeface="Arial"/>
              </a:rPr>
              <a:t>Potvrzené a pravděpodobné zásoby ropy a zemního plynu ve </a:t>
            </a:r>
            <a:r>
              <a:rPr lang="pl-PL" sz="1300" dirty="0" err="1">
                <a:latin typeface="Arial"/>
                <a:cs typeface="Arial"/>
              </a:rPr>
              <a:t>výši</a:t>
            </a:r>
            <a:r>
              <a:rPr lang="pl-PL" sz="1300" dirty="0">
                <a:latin typeface="Arial"/>
                <a:cs typeface="Arial"/>
              </a:rPr>
              <a:t> </a:t>
            </a:r>
            <a:r>
              <a:rPr lang="pl-PL" sz="1300" dirty="0" smtClean="0">
                <a:latin typeface="Arial"/>
                <a:cs typeface="Arial"/>
              </a:rPr>
              <a:t>1</a:t>
            </a:r>
            <a:r>
              <a:rPr lang="en-US" sz="1300" dirty="0" smtClean="0">
                <a:latin typeface="Arial"/>
                <a:cs typeface="Arial"/>
              </a:rPr>
              <a:t>74</a:t>
            </a:r>
            <a:r>
              <a:rPr lang="pl-PL" sz="1300" dirty="0" smtClean="0">
                <a:latin typeface="Arial"/>
                <a:cs typeface="Arial"/>
              </a:rPr>
              <a:t> </a:t>
            </a:r>
            <a:r>
              <a:rPr lang="pl-PL" sz="1300" dirty="0">
                <a:latin typeface="Arial"/>
                <a:cs typeface="Arial"/>
              </a:rPr>
              <a:t>mil. </a:t>
            </a:r>
            <a:r>
              <a:rPr lang="pl-PL" sz="1300" dirty="0" err="1" smtClean="0">
                <a:latin typeface="Arial"/>
                <a:cs typeface="Arial"/>
              </a:rPr>
              <a:t>boe</a:t>
            </a:r>
            <a:r>
              <a:rPr lang="pl-PL" sz="1300" dirty="0" smtClean="0">
                <a:latin typeface="Arial"/>
                <a:cs typeface="Arial"/>
              </a:rPr>
              <a:t> (</a:t>
            </a:r>
            <a:r>
              <a:rPr lang="pl-PL" sz="1300" dirty="0" err="1" smtClean="0">
                <a:latin typeface="Arial"/>
                <a:cs typeface="Arial"/>
              </a:rPr>
              <a:t>barelů</a:t>
            </a:r>
            <a:r>
              <a:rPr lang="pl-PL" sz="1300" dirty="0" smtClean="0">
                <a:latin typeface="Arial"/>
                <a:cs typeface="Arial"/>
              </a:rPr>
              <a:t> </a:t>
            </a:r>
            <a:r>
              <a:rPr lang="pl-PL" sz="1300" dirty="0" err="1" smtClean="0">
                <a:latin typeface="Arial"/>
                <a:cs typeface="Arial"/>
              </a:rPr>
              <a:t>ropného</a:t>
            </a:r>
            <a:r>
              <a:rPr lang="pl-PL" sz="1300" dirty="0" smtClean="0">
                <a:latin typeface="Arial"/>
                <a:cs typeface="Arial"/>
              </a:rPr>
              <a:t> </a:t>
            </a:r>
            <a:r>
              <a:rPr lang="pl-PL" sz="1300" dirty="0" err="1" smtClean="0">
                <a:latin typeface="Arial"/>
                <a:cs typeface="Arial"/>
              </a:rPr>
              <a:t>ekvivalentu</a:t>
            </a:r>
            <a:r>
              <a:rPr lang="pl-PL" sz="1300" dirty="0" smtClean="0">
                <a:latin typeface="Arial"/>
                <a:cs typeface="Arial"/>
              </a:rPr>
              <a:t>) </a:t>
            </a:r>
            <a:r>
              <a:rPr lang="pl-PL" sz="1300" dirty="0">
                <a:latin typeface="Arial"/>
                <a:cs typeface="Arial"/>
              </a:rPr>
              <a:t>v Kanadě a Polsku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98" name="object 24"/>
          <p:cNvSpPr txBox="1"/>
          <p:nvPr/>
        </p:nvSpPr>
        <p:spPr>
          <a:xfrm>
            <a:off x="5929066" y="9607601"/>
            <a:ext cx="25152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300" dirty="0">
                <a:latin typeface="Arial"/>
                <a:cs typeface="Arial"/>
              </a:rPr>
              <a:t>18 </a:t>
            </a:r>
            <a:r>
              <a:rPr lang="pl-PL" sz="1300" dirty="0" err="1">
                <a:latin typeface="Arial"/>
                <a:cs typeface="Arial"/>
              </a:rPr>
              <a:t>tisíc</a:t>
            </a:r>
            <a:r>
              <a:rPr lang="pl-PL" sz="1300" dirty="0">
                <a:latin typeface="Arial"/>
                <a:cs typeface="Arial"/>
              </a:rPr>
              <a:t> </a:t>
            </a:r>
            <a:r>
              <a:rPr lang="pl-PL" sz="1300" dirty="0" err="1">
                <a:latin typeface="Arial"/>
                <a:cs typeface="Arial"/>
              </a:rPr>
              <a:t>boe</a:t>
            </a:r>
            <a:r>
              <a:rPr lang="pl-PL" sz="1300" dirty="0">
                <a:latin typeface="Arial"/>
                <a:cs typeface="Arial"/>
              </a:rPr>
              <a:t> </a:t>
            </a:r>
            <a:r>
              <a:rPr lang="pl-PL" sz="1300" dirty="0" err="1">
                <a:latin typeface="Arial"/>
                <a:cs typeface="Arial"/>
              </a:rPr>
              <a:t>denně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38" name="object 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10239506"/>
            <a:ext cx="20104100" cy="1047090"/>
          </a:xfrm>
          <a:prstGeom prst="rect">
            <a:avLst/>
          </a:prstGeom>
        </p:spPr>
      </p:pic>
      <p:sp>
        <p:nvSpPr>
          <p:cNvPr id="40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41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42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43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44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solidFill>
                  <a:srgbClr val="ED1C23"/>
                </a:solidFill>
                <a:latin typeface="Arial"/>
                <a:cs typeface="Arial"/>
              </a:rPr>
              <a:t>Skupina ORLEN</a:t>
            </a:r>
          </a:p>
        </p:txBody>
      </p:sp>
      <p:sp>
        <p:nvSpPr>
          <p:cNvPr id="45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04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47" name="object 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64590" y="11203847"/>
            <a:ext cx="230354" cy="104698"/>
          </a:xfrm>
          <a:prstGeom prst="rect">
            <a:avLst/>
          </a:prstGeom>
        </p:spPr>
      </p:pic>
      <p:sp>
        <p:nvSpPr>
          <p:cNvPr id="39" name="object 24"/>
          <p:cNvSpPr txBox="1"/>
          <p:nvPr/>
        </p:nvSpPr>
        <p:spPr>
          <a:xfrm>
            <a:off x="12753727" y="10673755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68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21" name="Object 2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ject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100" cy="1026146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442450" y="3519754"/>
            <a:ext cx="1497861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b="1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sz="4200" b="1" dirty="0" smtClean="0">
                <a:solidFill>
                  <a:schemeClr val="bg1"/>
                </a:solidFill>
                <a:latin typeface="Arial"/>
                <a:cs typeface="Arial"/>
              </a:rPr>
              <a:t>20</a:t>
            </a:r>
            <a:r>
              <a:rPr lang="pl-PL" sz="4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4200" b="1" dirty="0" smtClean="0">
                <a:solidFill>
                  <a:schemeClr val="bg1"/>
                </a:solidFill>
                <a:latin typeface="Arial"/>
                <a:cs typeface="Arial"/>
              </a:rPr>
              <a:t>%</a:t>
            </a:r>
            <a:endParaRPr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1393" y="3868886"/>
            <a:ext cx="794385" cy="70485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dirty="0">
                <a:solidFill>
                  <a:schemeClr val="bg1"/>
                </a:solidFill>
                <a:latin typeface="Arial"/>
                <a:cs typeface="Arial"/>
              </a:rPr>
              <a:t>ORLEN</a:t>
            </a:r>
            <a:endParaRPr sz="140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700" b="1" spc="10" dirty="0">
                <a:solidFill>
                  <a:schemeClr val="bg1"/>
                </a:solidFill>
                <a:latin typeface="Arial"/>
                <a:cs typeface="Arial"/>
              </a:rPr>
              <a:t>2030</a:t>
            </a:r>
            <a:endParaRPr sz="27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1393" y="7376688"/>
            <a:ext cx="794385" cy="70485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dirty="0">
                <a:solidFill>
                  <a:schemeClr val="bg1"/>
                </a:solidFill>
                <a:latin typeface="Arial"/>
                <a:cs typeface="Arial"/>
              </a:rPr>
              <a:t>ORLEN</a:t>
            </a:r>
            <a:endParaRPr sz="140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700" b="1" spc="10" dirty="0">
                <a:solidFill>
                  <a:schemeClr val="bg1"/>
                </a:solidFill>
                <a:latin typeface="Arial"/>
                <a:cs typeface="Arial"/>
              </a:rPr>
              <a:t>2050</a:t>
            </a:r>
            <a:endParaRPr sz="27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02441" y="7373031"/>
            <a:ext cx="3855720" cy="1180451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1005"/>
              </a:spcBef>
            </a:pPr>
            <a:r>
              <a:rPr lang="cs-CZ" sz="4200" b="1" dirty="0" smtClean="0">
                <a:solidFill>
                  <a:schemeClr val="bg1"/>
                </a:solidFill>
                <a:latin typeface="Roboto"/>
                <a:cs typeface="Roboto"/>
              </a:rPr>
              <a:t>Nulové emise uhlíku</a:t>
            </a:r>
            <a:endParaRPr sz="4200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79650" y="3507959"/>
            <a:ext cx="4840884" cy="1009892"/>
          </a:xfrm>
          <a:prstGeom prst="rect">
            <a:avLst/>
          </a:prstGeom>
        </p:spPr>
        <p:txBody>
          <a:bodyPr vert="horz" wrap="square" lIns="0" tIns="360045" rIns="0" bIns="0" rtlCol="0">
            <a:spAutoFit/>
          </a:bodyPr>
          <a:lstStyle/>
          <a:p>
            <a:pPr marL="243204">
              <a:lnSpc>
                <a:spcPct val="100000"/>
              </a:lnSpc>
              <a:spcBef>
                <a:spcPts val="2835"/>
              </a:spcBef>
            </a:pPr>
            <a:r>
              <a:rPr sz="4200" b="1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sz="4200" b="1" dirty="0" smtClean="0">
                <a:solidFill>
                  <a:schemeClr val="bg1"/>
                </a:solidFill>
                <a:latin typeface="Arial"/>
                <a:cs typeface="Arial"/>
              </a:rPr>
              <a:t>20</a:t>
            </a:r>
            <a:r>
              <a:rPr lang="pl-PL" sz="4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4200" b="1" dirty="0" smtClean="0">
                <a:solidFill>
                  <a:schemeClr val="bg1"/>
                </a:solidFill>
                <a:latin typeface="Arial"/>
                <a:cs typeface="Arial"/>
              </a:rPr>
              <a:t>%</a:t>
            </a:r>
            <a:endParaRPr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2033" y="1929657"/>
            <a:ext cx="170243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Carbon</a:t>
            </a:r>
            <a:r>
              <a:rPr sz="1650" spc="-8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emissions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40713" y="3322306"/>
            <a:ext cx="255651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cs-CZ" sz="1900" spc="-5" dirty="0" smtClean="0">
                <a:solidFill>
                  <a:schemeClr val="bg1"/>
                </a:solidFill>
                <a:latin typeface="Arial"/>
                <a:cs typeface="Arial"/>
              </a:rPr>
              <a:t>Provozní cíl</a:t>
            </a:r>
            <a:r>
              <a:rPr sz="1900" spc="-2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chemeClr val="bg1"/>
                </a:solidFill>
                <a:latin typeface="Arial"/>
                <a:cs typeface="Arial"/>
              </a:rPr>
              <a:t>2030</a:t>
            </a:r>
            <a:endParaRPr sz="1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750563" y="6086569"/>
            <a:ext cx="1725930" cy="6097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cs-CZ" sz="1900" spc="-5" dirty="0" smtClean="0">
                <a:solidFill>
                  <a:schemeClr val="bg1"/>
                </a:solidFill>
                <a:latin typeface="Arial"/>
                <a:cs typeface="Arial"/>
              </a:rPr>
              <a:t>Nulové emise uhlíku</a:t>
            </a:r>
            <a:endParaRPr sz="1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79650" y="5204242"/>
            <a:ext cx="3759835" cy="1009892"/>
          </a:xfrm>
          <a:prstGeom prst="rect">
            <a:avLst/>
          </a:prstGeom>
        </p:spPr>
        <p:txBody>
          <a:bodyPr vert="horz" wrap="square" lIns="0" tIns="360045" rIns="0" bIns="0" rtlCol="0">
            <a:spAutoFit/>
          </a:bodyPr>
          <a:lstStyle/>
          <a:p>
            <a:pPr marL="217804">
              <a:lnSpc>
                <a:spcPct val="100000"/>
              </a:lnSpc>
              <a:spcBef>
                <a:spcPts val="2835"/>
              </a:spcBef>
            </a:pPr>
            <a:r>
              <a:rPr sz="4200" b="1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sz="4200" b="1" dirty="0" smtClean="0">
                <a:solidFill>
                  <a:schemeClr val="bg1"/>
                </a:solidFill>
                <a:latin typeface="Arial"/>
                <a:cs typeface="Arial"/>
              </a:rPr>
              <a:t>33</a:t>
            </a:r>
            <a:r>
              <a:rPr lang="pl-PL" sz="4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4200" b="1" dirty="0" smtClean="0">
                <a:solidFill>
                  <a:schemeClr val="bg1"/>
                </a:solidFill>
                <a:latin typeface="Arial"/>
                <a:cs typeface="Arial"/>
              </a:rPr>
              <a:t>%</a:t>
            </a:r>
            <a:endParaRPr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16120" y="8871866"/>
            <a:ext cx="5613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5" dirty="0">
                <a:solidFill>
                  <a:schemeClr val="bg1"/>
                </a:solidFill>
                <a:latin typeface="Arial"/>
                <a:cs typeface="Arial"/>
              </a:rPr>
              <a:t>2020</a:t>
            </a:r>
            <a:endParaRPr sz="19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64730" y="8871866"/>
            <a:ext cx="5613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5" dirty="0">
                <a:solidFill>
                  <a:schemeClr val="bg1"/>
                </a:solidFill>
                <a:latin typeface="Arial"/>
                <a:cs typeface="Arial"/>
              </a:rPr>
              <a:t>2030</a:t>
            </a:r>
            <a:endParaRPr sz="19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124213" y="8871866"/>
            <a:ext cx="5613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5" dirty="0">
                <a:solidFill>
                  <a:schemeClr val="bg1"/>
                </a:solidFill>
                <a:latin typeface="Arial"/>
                <a:cs typeface="Arial"/>
              </a:rPr>
              <a:t>2050</a:t>
            </a:r>
            <a:endParaRPr sz="19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96977" y="9822600"/>
            <a:ext cx="1863873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15" baseline="34188" dirty="0">
                <a:solidFill>
                  <a:schemeClr val="bg1"/>
                </a:solidFill>
                <a:latin typeface="Arial"/>
                <a:cs typeface="Arial"/>
              </a:rPr>
              <a:t>1 </a:t>
            </a:r>
            <a:r>
              <a:rPr lang="cs-CZ" sz="1200" dirty="0" smtClean="0">
                <a:solidFill>
                  <a:schemeClr val="bg1"/>
                </a:solidFill>
                <a:latin typeface="Arial"/>
                <a:cs typeface="Arial"/>
              </a:rPr>
              <a:t>Ze současných aktiv</a:t>
            </a:r>
            <a:endParaRPr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21820" y="855344"/>
            <a:ext cx="8239629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3300" b="1" spc="-155" dirty="0" err="1" smtClean="0">
                <a:solidFill>
                  <a:schemeClr val="bg1"/>
                </a:solidFill>
                <a:latin typeface="Futura PT Demi"/>
                <a:cs typeface="Futura PT Demi"/>
              </a:rPr>
              <a:t>Skupina</a:t>
            </a:r>
            <a:r>
              <a:rPr sz="3300" b="1" spc="-90" dirty="0" smtClean="0">
                <a:solidFill>
                  <a:schemeClr val="bg1"/>
                </a:solidFill>
                <a:latin typeface="Futura PT Demi"/>
                <a:cs typeface="Futura PT Demi"/>
              </a:rPr>
              <a:t> </a:t>
            </a:r>
            <a:r>
              <a:rPr sz="3300" b="1" spc="-95" dirty="0">
                <a:solidFill>
                  <a:schemeClr val="bg1"/>
                </a:solidFill>
                <a:latin typeface="Futura PT Demi"/>
                <a:cs typeface="Futura PT Demi"/>
              </a:rPr>
              <a:t>ORLEN</a:t>
            </a:r>
            <a:r>
              <a:rPr sz="3300" b="1" spc="-90" dirty="0">
                <a:solidFill>
                  <a:schemeClr val="bg1"/>
                </a:solidFill>
                <a:latin typeface="Futura PT Demi"/>
                <a:cs typeface="Futura PT Demi"/>
              </a:rPr>
              <a:t> </a:t>
            </a:r>
            <a:r>
              <a:rPr lang="en-US" sz="3300" b="1" spc="-100" dirty="0" smtClean="0">
                <a:solidFill>
                  <a:schemeClr val="bg1"/>
                </a:solidFill>
                <a:latin typeface="Futura PT Demi"/>
                <a:cs typeface="Futura PT Demi"/>
              </a:rPr>
              <a:t>s</a:t>
            </a:r>
            <a:r>
              <a:rPr lang="cs-CZ" sz="3300" b="1" spc="-90" dirty="0" smtClean="0">
                <a:solidFill>
                  <a:schemeClr val="bg1"/>
                </a:solidFill>
                <a:latin typeface="Futura PT Demi"/>
                <a:cs typeface="Futura PT Demi"/>
              </a:rPr>
              <a:t>i klade za cíl dosažení nulových emisí uhlíku do roku 2050</a:t>
            </a:r>
            <a:endParaRPr sz="3300" dirty="0">
              <a:solidFill>
                <a:schemeClr val="bg1"/>
              </a:solidFill>
              <a:latin typeface="Futura PT Demi"/>
              <a:cs typeface="Futura PT Dem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0156" y="2294145"/>
            <a:ext cx="1110074" cy="31406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2359731" y="4664075"/>
            <a:ext cx="4650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230"/>
              </a:spcBef>
            </a:pPr>
            <a:r>
              <a:rPr lang="pl-PL" spc="-5" dirty="0" err="1" smtClean="0">
                <a:solidFill>
                  <a:schemeClr val="bg1"/>
                </a:solidFill>
                <a:latin typeface="Arial"/>
                <a:cs typeface="Arial"/>
              </a:rPr>
              <a:t>Cílové</a:t>
            </a:r>
            <a:r>
              <a:rPr lang="pl-PL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pc="-5" dirty="0" err="1">
                <a:solidFill>
                  <a:schemeClr val="bg1"/>
                </a:solidFill>
                <a:latin typeface="Arial"/>
                <a:cs typeface="Arial"/>
              </a:rPr>
              <a:t>snížení</a:t>
            </a:r>
            <a:r>
              <a:rPr lang="pl-PL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pc="-5" dirty="0" err="1">
                <a:solidFill>
                  <a:schemeClr val="bg1"/>
                </a:solidFill>
                <a:latin typeface="Arial"/>
                <a:cs typeface="Arial"/>
              </a:rPr>
              <a:t>emisí</a:t>
            </a:r>
            <a:r>
              <a:rPr lang="pl-PL" spc="-5" dirty="0">
                <a:solidFill>
                  <a:schemeClr val="bg1"/>
                </a:solidFill>
                <a:latin typeface="Arial"/>
                <a:cs typeface="Arial"/>
              </a:rPr>
              <a:t> CO</a:t>
            </a:r>
            <a:r>
              <a:rPr lang="pl-PL" sz="1600" spc="-7" baseline="-32828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pl-PL" dirty="0">
                <a:solidFill>
                  <a:schemeClr val="bg1"/>
                </a:solidFill>
                <a:latin typeface="Arial"/>
                <a:cs typeface="Arial"/>
              </a:rPr>
              <a:t> ze </a:t>
            </a:r>
            <a:r>
              <a:rPr lang="pl-PL" dirty="0" err="1" smtClean="0">
                <a:solidFill>
                  <a:schemeClr val="bg1"/>
                </a:solidFill>
                <a:latin typeface="Arial"/>
                <a:cs typeface="Arial"/>
              </a:rPr>
              <a:t>zpracování</a:t>
            </a:r>
            <a:r>
              <a:rPr lang="pl-PL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pl-PL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l-PL" dirty="0" smtClean="0">
                <a:solidFill>
                  <a:schemeClr val="bg1"/>
                </a:solidFill>
                <a:latin typeface="Arial"/>
                <a:cs typeface="Arial"/>
              </a:rPr>
              <a:t>ropy </a:t>
            </a:r>
            <a:r>
              <a:rPr lang="pl-PL" dirty="0">
                <a:solidFill>
                  <a:schemeClr val="bg1"/>
                </a:solidFill>
                <a:latin typeface="Arial"/>
                <a:cs typeface="Arial"/>
              </a:rPr>
              <a:t>a z </a:t>
            </a:r>
            <a:r>
              <a:rPr lang="pl-PL" dirty="0" err="1">
                <a:solidFill>
                  <a:schemeClr val="bg1"/>
                </a:solidFill>
                <a:latin typeface="Arial"/>
                <a:cs typeface="Arial"/>
              </a:rPr>
              <a:t>výroby</a:t>
            </a:r>
            <a:r>
              <a:rPr lang="pl-PL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/>
                <a:cs typeface="Arial"/>
              </a:rPr>
              <a:t>petrochemických</a:t>
            </a:r>
            <a:r>
              <a:rPr lang="pl-PL" dirty="0">
                <a:solidFill>
                  <a:schemeClr val="bg1"/>
                </a:solidFill>
                <a:latin typeface="Arial"/>
                <a:cs typeface="Arial"/>
              </a:rPr>
              <a:t> produktů</a:t>
            </a:r>
            <a:r>
              <a:rPr lang="pl-PL" sz="1600" spc="-7" baseline="32828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pl-PL" sz="1600" baseline="3282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2370148" y="6379944"/>
            <a:ext cx="3681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30"/>
              </a:spcBef>
            </a:pPr>
            <a:r>
              <a:rPr lang="cs-CZ" spc="-5" dirty="0">
                <a:solidFill>
                  <a:schemeClr val="bg1"/>
                </a:solidFill>
                <a:latin typeface="Arial"/>
                <a:cs typeface="Arial"/>
              </a:rPr>
              <a:t>Cílové </a:t>
            </a:r>
            <a:r>
              <a:rPr lang="cs-CZ" spc="-5" dirty="0" smtClean="0">
                <a:solidFill>
                  <a:schemeClr val="bg1"/>
                </a:solidFill>
                <a:latin typeface="Arial"/>
                <a:cs typeface="Arial"/>
              </a:rPr>
              <a:t>snížení </a:t>
            </a:r>
            <a:r>
              <a:rPr lang="cs-CZ" spc="-5" dirty="0">
                <a:solidFill>
                  <a:schemeClr val="bg1"/>
                </a:solidFill>
                <a:latin typeface="Arial"/>
                <a:cs typeface="Arial"/>
              </a:rPr>
              <a:t>emisí CO</a:t>
            </a:r>
            <a:r>
              <a:rPr lang="cs-CZ" sz="1600" spc="-7" baseline="-32828" dirty="0">
                <a:solidFill>
                  <a:schemeClr val="bg1"/>
                </a:solidFill>
                <a:latin typeface="Arial"/>
                <a:cs typeface="Arial"/>
              </a:rPr>
              <a:t>2  </a:t>
            </a:r>
            <a:r>
              <a:rPr lang="cs-CZ" spc="-5" dirty="0">
                <a:solidFill>
                  <a:schemeClr val="bg1"/>
                </a:solidFill>
                <a:latin typeface="Arial"/>
                <a:cs typeface="Arial"/>
              </a:rPr>
              <a:t>na</a:t>
            </a:r>
            <a:r>
              <a:rPr lang="cs-CZ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pc="-5" dirty="0" smtClean="0">
                <a:solidFill>
                  <a:schemeClr val="bg1"/>
                </a:solidFill>
                <a:latin typeface="Arial"/>
                <a:cs typeface="Arial"/>
              </a:rPr>
              <a:t>MWh</a:t>
            </a:r>
            <a:br>
              <a:rPr lang="cs-CZ" spc="-5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s-CZ" spc="-5" dirty="0" smtClean="0">
                <a:solidFill>
                  <a:schemeClr val="bg1"/>
                </a:solidFill>
                <a:latin typeface="Arial"/>
                <a:cs typeface="Arial"/>
              </a:rPr>
              <a:t>vyrobené </a:t>
            </a:r>
            <a:r>
              <a:rPr lang="cs-CZ" spc="-5" dirty="0">
                <a:solidFill>
                  <a:schemeClr val="bg1"/>
                </a:solidFill>
                <a:latin typeface="Arial"/>
                <a:cs typeface="Arial"/>
              </a:rPr>
              <a:t>elektřiny</a:t>
            </a:r>
            <a:endParaRPr lang="cs-CZ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4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48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49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50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solidFill>
                  <a:srgbClr val="ED1C23"/>
                </a:solidFill>
                <a:latin typeface="Arial"/>
                <a:cs typeface="Arial"/>
              </a:rPr>
              <a:t>Skupina ORLEN</a:t>
            </a:r>
          </a:p>
        </p:txBody>
      </p:sp>
      <p:sp>
        <p:nvSpPr>
          <p:cNvPr id="51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05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52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64590" y="11203847"/>
            <a:ext cx="230354" cy="104698"/>
          </a:xfrm>
          <a:prstGeom prst="rect">
            <a:avLst/>
          </a:prstGeom>
        </p:spPr>
      </p:pic>
      <p:sp>
        <p:nvSpPr>
          <p:cNvPr id="29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30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31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4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100" cy="109734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79650" y="6256198"/>
            <a:ext cx="12630389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7150" b="1" spc="10" dirty="0" smtClean="0">
                <a:solidFill>
                  <a:schemeClr val="bg1"/>
                </a:solidFill>
                <a:latin typeface="Futura PT Bold"/>
                <a:cs typeface="Futura PT Bold"/>
              </a:rPr>
              <a:t>ORLEN</a:t>
            </a:r>
            <a:r>
              <a:rPr lang="cs-CZ" sz="7150" b="1" spc="-35" dirty="0" smtClean="0">
                <a:solidFill>
                  <a:schemeClr val="bg1"/>
                </a:solidFill>
                <a:latin typeface="Futura PT Bold"/>
                <a:cs typeface="Futura PT Bold"/>
              </a:rPr>
              <a:t> </a:t>
            </a:r>
            <a:r>
              <a:rPr lang="cs-CZ" sz="7150" b="1" spc="30" dirty="0" smtClean="0">
                <a:solidFill>
                  <a:schemeClr val="bg1"/>
                </a:solidFill>
                <a:latin typeface="Futura PT Bold"/>
                <a:cs typeface="Futura PT Bold"/>
              </a:rPr>
              <a:t>UNIPETROL</a:t>
            </a:r>
            <a:r>
              <a:rPr lang="cs-CZ" sz="7150" b="1" spc="-30" dirty="0" smtClean="0">
                <a:solidFill>
                  <a:schemeClr val="bg1"/>
                </a:solidFill>
                <a:latin typeface="Futura PT Bold"/>
                <a:cs typeface="Futura PT Bold"/>
              </a:rPr>
              <a:t> </a:t>
            </a:r>
            <a:r>
              <a:rPr lang="cs-CZ" sz="7150" b="1" spc="-150" dirty="0" smtClean="0">
                <a:solidFill>
                  <a:schemeClr val="bg1"/>
                </a:solidFill>
                <a:latin typeface="Futura PT Bold"/>
                <a:cs typeface="Futura PT Bold"/>
              </a:rPr>
              <a:t>DNES</a:t>
            </a:r>
            <a:endParaRPr lang="cs-CZ" sz="7150" dirty="0">
              <a:solidFill>
                <a:schemeClr val="bg1"/>
              </a:solidFill>
              <a:latin typeface="Futura PT Bold"/>
              <a:cs typeface="Futura PT Bold"/>
            </a:endParaRPr>
          </a:p>
        </p:txBody>
      </p:sp>
      <p:pic>
        <p:nvPicPr>
          <p:cNvPr id="20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23923" y="8889781"/>
            <a:ext cx="1110074" cy="31406"/>
          </a:xfrm>
          <a:prstGeom prst="rect">
            <a:avLst/>
          </a:prstGeom>
        </p:spPr>
      </p:pic>
      <p:pic>
        <p:nvPicPr>
          <p:cNvPr id="21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25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26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27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28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06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29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92112" y="11203857"/>
            <a:ext cx="230354" cy="104698"/>
          </a:xfrm>
          <a:prstGeom prst="rect">
            <a:avLst/>
          </a:prstGeom>
        </p:spPr>
      </p:pic>
      <p:sp>
        <p:nvSpPr>
          <p:cNvPr id="14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5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16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solidFill>
                  <a:srgbClr val="FF0000"/>
                </a:solidFill>
                <a:latin typeface="Arial"/>
                <a:cs typeface="Arial"/>
              </a:rPr>
              <a:t>ORLEN</a:t>
            </a:r>
            <a:r>
              <a:rPr lang="pl-PL" sz="165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pl-PL" sz="1650" dirty="0">
                <a:solidFill>
                  <a:srgbClr val="FF0000"/>
                </a:solidFill>
                <a:latin typeface="Arial"/>
                <a:cs typeface="Arial"/>
              </a:rPr>
              <a:t>Unipetrol</a:t>
            </a:r>
            <a:r>
              <a:rPr lang="pl-PL" sz="165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pl-PL" sz="1650" dirty="0" err="1">
                <a:solidFill>
                  <a:srgbClr val="FF0000"/>
                </a:solidFill>
                <a:latin typeface="Arial"/>
                <a:cs typeface="Arial"/>
              </a:rPr>
              <a:t>dnes</a:t>
            </a:r>
            <a:endParaRPr lang="pl-PL"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21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796949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6350" y="110222"/>
            <a:ext cx="20104100" cy="1025098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1820" y="792469"/>
            <a:ext cx="4963029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95" dirty="0">
                <a:latin typeface="Futura PT Demi"/>
                <a:cs typeface="Futura PT Demi"/>
              </a:rPr>
              <a:t>ORLEN</a:t>
            </a:r>
            <a:r>
              <a:rPr sz="3300" b="1" spc="-114" dirty="0">
                <a:latin typeface="Futura PT Demi"/>
                <a:cs typeface="Futura PT Demi"/>
              </a:rPr>
              <a:t> </a:t>
            </a:r>
            <a:r>
              <a:rPr sz="3300" b="1" spc="-95" dirty="0" err="1">
                <a:latin typeface="Futura PT Demi"/>
                <a:cs typeface="Futura PT Demi"/>
              </a:rPr>
              <a:t>Unipetrol</a:t>
            </a:r>
            <a:r>
              <a:rPr sz="3300" b="1" spc="-114" dirty="0">
                <a:latin typeface="Futura PT Demi"/>
                <a:cs typeface="Futura PT Demi"/>
              </a:rPr>
              <a:t> </a:t>
            </a:r>
            <a:r>
              <a:rPr lang="cs-CZ" sz="3300" spc="-95" dirty="0" smtClean="0">
                <a:latin typeface="Futura PT Demi"/>
                <a:cs typeface="Futura PT Demi"/>
              </a:rPr>
              <a:t>dnes</a:t>
            </a:r>
            <a:endParaRPr sz="3300" dirty="0">
              <a:latin typeface="Futura PT Demi"/>
              <a:cs typeface="Futura PT Demi"/>
            </a:endParaRPr>
          </a:p>
        </p:txBody>
      </p:sp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0156" y="1843883"/>
            <a:ext cx="1110074" cy="3140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53538" y="4179382"/>
            <a:ext cx="1964312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spc="-5" dirty="0" smtClean="0">
                <a:latin typeface="Futura PT Bold" panose="020B0902020204020203" pitchFamily="34" charset="-18"/>
                <a:cs typeface="Arial"/>
              </a:rPr>
              <a:t>Rafinérie</a:t>
            </a:r>
            <a:endParaRPr sz="3300" dirty="0">
              <a:latin typeface="Futura PT Bold" panose="020B0902020204020203" pitchFamily="34" charset="-18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91188" y="4179382"/>
            <a:ext cx="312166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 err="1" smtClean="0">
                <a:latin typeface="Futura PT Bold" panose="020B0902020204020203" pitchFamily="34" charset="-18"/>
                <a:cs typeface="Arial"/>
              </a:rPr>
              <a:t>Petroche</a:t>
            </a:r>
            <a:r>
              <a:rPr lang="cs-CZ" sz="3300" spc="-5" dirty="0" err="1" smtClean="0">
                <a:latin typeface="Futura PT Bold" panose="020B0902020204020203" pitchFamily="34" charset="-18"/>
                <a:cs typeface="Arial"/>
              </a:rPr>
              <a:t>mie</a:t>
            </a:r>
            <a:endParaRPr sz="3300" dirty="0">
              <a:latin typeface="Futura PT Bold" panose="020B0902020204020203" pitchFamily="34" charset="-18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02986" y="4179382"/>
            <a:ext cx="2397064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 err="1" smtClean="0">
                <a:latin typeface="Futura PT Bold" panose="020B0902020204020203" pitchFamily="34" charset="-18"/>
                <a:cs typeface="Arial"/>
              </a:rPr>
              <a:t>Energ</a:t>
            </a:r>
            <a:r>
              <a:rPr lang="cs-CZ" sz="3300" spc="-5" dirty="0" smtClean="0">
                <a:latin typeface="Futura PT Bold" panose="020B0902020204020203" pitchFamily="34" charset="-18"/>
                <a:cs typeface="Arial"/>
              </a:rPr>
              <a:t>etika</a:t>
            </a:r>
            <a:endParaRPr sz="3300" dirty="0">
              <a:latin typeface="Futura PT Bold" panose="020B0902020204020203" pitchFamily="34" charset="-18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666286" y="4179382"/>
            <a:ext cx="2787159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spc="-5" dirty="0" smtClean="0">
                <a:latin typeface="Futura PT Bold" panose="020B0902020204020203" pitchFamily="34" charset="-18"/>
                <a:cs typeface="Arial"/>
              </a:rPr>
              <a:t>Maloobchod</a:t>
            </a:r>
            <a:endParaRPr sz="3300" dirty="0">
              <a:latin typeface="Futura PT Bold" panose="020B0902020204020203" pitchFamily="34" charset="-18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82926" y="5124810"/>
            <a:ext cx="1534160" cy="39305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b="1" spc="1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sz="2450" b="1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rafinérie</a:t>
            </a:r>
            <a:endParaRPr sz="2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93754" y="5124810"/>
            <a:ext cx="182880" cy="39305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b="1" spc="10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endParaRPr sz="2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9666" y="6623786"/>
            <a:ext cx="2810510" cy="92845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5904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chemeClr val="bg1"/>
                </a:solidFill>
                <a:latin typeface="Arial"/>
                <a:cs typeface="Arial"/>
              </a:rPr>
              <a:t>~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8</a:t>
            </a:r>
            <a:r>
              <a:rPr lang="pl-PL" sz="2450" b="1" spc="1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7</a:t>
            </a:r>
            <a:r>
              <a:rPr lang="en-US"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il.</a:t>
            </a:r>
            <a:r>
              <a:rPr sz="2450" b="1" spc="-2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cs-CZ" sz="2450" b="1" spc="10" dirty="0" err="1" smtClean="0">
                <a:solidFill>
                  <a:schemeClr val="bg1"/>
                </a:solidFill>
                <a:latin typeface="Arial"/>
                <a:cs typeface="Arial"/>
              </a:rPr>
              <a:t>un</a:t>
            </a:r>
            <a:endParaRPr sz="24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5"/>
              </a:spcBef>
            </a:pPr>
            <a:r>
              <a:rPr lang="cs-CZ" sz="1900" spc="-5" dirty="0">
                <a:latin typeface="Arial"/>
                <a:cs typeface="Arial"/>
              </a:rPr>
              <a:t>Kapacita </a:t>
            </a:r>
            <a:r>
              <a:rPr lang="cs-CZ" sz="1900" spc="-5" dirty="0" smtClean="0">
                <a:latin typeface="Arial"/>
                <a:cs typeface="Arial"/>
              </a:rPr>
              <a:t>zpracování ropy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98022" y="5731104"/>
            <a:ext cx="3444428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900" spc="-5" dirty="0">
                <a:latin typeface="Arial"/>
                <a:cs typeface="Arial"/>
              </a:rPr>
              <a:t>Polymerační výrobní jednotky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98023" y="6644707"/>
            <a:ext cx="3145155" cy="943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120"/>
              </a:spcBef>
            </a:pP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0</a:t>
            </a:r>
            <a:r>
              <a:rPr lang="en-US"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9</a:t>
            </a:r>
            <a:r>
              <a:rPr sz="2450" b="1" spc="-2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50" b="1" spc="20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450" b="1" spc="20" dirty="0" smtClean="0">
                <a:solidFill>
                  <a:schemeClr val="bg1"/>
                </a:solidFill>
                <a:latin typeface="Arial"/>
                <a:cs typeface="Arial"/>
              </a:rPr>
              <a:t>il.</a:t>
            </a:r>
            <a:r>
              <a:rPr sz="2450" b="1" spc="-2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cs-CZ" sz="2450" b="1" spc="10" dirty="0" err="1" smtClean="0">
                <a:solidFill>
                  <a:schemeClr val="bg1"/>
                </a:solidFill>
                <a:latin typeface="Arial"/>
                <a:cs typeface="Arial"/>
              </a:rPr>
              <a:t>un</a:t>
            </a:r>
            <a:endParaRPr sz="24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85"/>
              </a:spcBef>
            </a:pPr>
            <a:r>
              <a:rPr lang="cs-CZ" sz="1900" spc="-5" dirty="0" smtClean="0">
                <a:latin typeface="Arial"/>
                <a:cs typeface="Arial"/>
              </a:rPr>
              <a:t>Výrobní kapacita polymerů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0121" y="8157313"/>
            <a:ext cx="2275205" cy="9226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4511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chemeClr val="bg1"/>
                </a:solidFill>
                <a:latin typeface="Arial"/>
                <a:cs typeface="Arial"/>
              </a:rPr>
              <a:t>~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pl-PL" sz="2450" b="1" spc="1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lang="en-US"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il.</a:t>
            </a:r>
            <a:r>
              <a:rPr sz="2450" b="1" spc="-5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cs-CZ" sz="2450" b="1" spc="10" dirty="0" err="1" smtClean="0">
                <a:solidFill>
                  <a:schemeClr val="bg1"/>
                </a:solidFill>
                <a:latin typeface="Arial"/>
                <a:cs typeface="Arial"/>
              </a:rPr>
              <a:t>un</a:t>
            </a:r>
            <a:endParaRPr sz="2450" b="1" spc="1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20"/>
              </a:spcBef>
            </a:pPr>
            <a:r>
              <a:rPr lang="cs-CZ" sz="1900" spc="-5" dirty="0">
                <a:latin typeface="Arial"/>
                <a:cs typeface="Arial"/>
              </a:rPr>
              <a:t>Vyrobená paliva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89114" y="5124810"/>
            <a:ext cx="2791936" cy="92845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chemeClr val="bg1"/>
                </a:solidFill>
                <a:latin typeface="Arial"/>
                <a:cs typeface="Arial"/>
              </a:rPr>
              <a:t>660</a:t>
            </a:r>
            <a:r>
              <a:rPr sz="2450" b="1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50" b="1" spc="15" dirty="0" err="1" smtClean="0">
                <a:solidFill>
                  <a:schemeClr val="bg1"/>
                </a:solidFill>
                <a:latin typeface="Arial"/>
                <a:cs typeface="Arial"/>
              </a:rPr>
              <a:t>GWh</a:t>
            </a:r>
            <a:endParaRPr sz="24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lang="cs-CZ" sz="1900" spc="-5" dirty="0">
                <a:latin typeface="Arial"/>
                <a:cs typeface="Arial"/>
              </a:rPr>
              <a:t>Vyrobená elektřina ročně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689114" y="6638261"/>
            <a:ext cx="3486785" cy="9290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120"/>
              </a:spcBef>
            </a:pP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0</a:t>
            </a:r>
            <a:r>
              <a:rPr lang="cs-CZ"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107</a:t>
            </a:r>
            <a:r>
              <a:rPr sz="2450" b="1" spc="-1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2450" b="1" spc="-15" dirty="0" smtClean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pl-PL" sz="2450" b="1" spc="5" dirty="0" smtClean="0">
                <a:solidFill>
                  <a:schemeClr val="bg1"/>
                </a:solidFill>
                <a:latin typeface="Arial"/>
                <a:cs typeface="Arial"/>
              </a:rPr>
              <a:t>CO</a:t>
            </a:r>
            <a:r>
              <a:rPr lang="pl-PL" sz="2175" b="1" spc="7" baseline="-30651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pl-PL" sz="2450" b="1" spc="-10" dirty="0" smtClean="0">
                <a:solidFill>
                  <a:schemeClr val="bg1"/>
                </a:solidFill>
                <a:latin typeface="Arial"/>
                <a:cs typeface="Arial"/>
              </a:rPr>
              <a:t>/GJ </a:t>
            </a:r>
            <a:r>
              <a:rPr lang="pl-PL"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tepla</a:t>
            </a:r>
            <a:endParaRPr sz="245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lang="cs-CZ" sz="1900" spc="-5" dirty="0" smtClean="0">
                <a:latin typeface="Arial"/>
                <a:cs typeface="Arial"/>
              </a:rPr>
              <a:t>Emisní faktor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683576" y="5124810"/>
            <a:ext cx="2715260" cy="9290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120"/>
              </a:spcBef>
            </a:pP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~420</a:t>
            </a:r>
            <a:r>
              <a:rPr sz="2450" b="1" spc="-1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2450" b="1" spc="-15" dirty="0" smtClean="0">
                <a:solidFill>
                  <a:schemeClr val="bg1"/>
                </a:solidFill>
                <a:latin typeface="Arial"/>
                <a:cs typeface="Arial"/>
              </a:rPr>
              <a:t>CZ</a:t>
            </a:r>
            <a:r>
              <a:rPr sz="2450" b="1" spc="-1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+</a:t>
            </a:r>
            <a:r>
              <a:rPr sz="2450" b="1" spc="-1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50" b="1" spc="10" dirty="0" smtClean="0">
                <a:solidFill>
                  <a:schemeClr val="bg1"/>
                </a:solidFill>
                <a:latin typeface="Arial"/>
                <a:cs typeface="Arial"/>
              </a:rPr>
              <a:t>20</a:t>
            </a:r>
            <a:r>
              <a:rPr sz="2450" b="1" spc="-1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50" b="1" spc="15" dirty="0" smtClean="0">
                <a:solidFill>
                  <a:schemeClr val="bg1"/>
                </a:solidFill>
                <a:latin typeface="Arial"/>
                <a:cs typeface="Arial"/>
              </a:rPr>
              <a:t>SK</a:t>
            </a:r>
            <a:endParaRPr sz="245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lang="cs-CZ" sz="1900" spc="-5" dirty="0">
                <a:latin typeface="Arial"/>
                <a:cs typeface="Arial"/>
              </a:rPr>
              <a:t>Počet čerpacích stanic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683575" y="7231670"/>
            <a:ext cx="3628319" cy="6001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35"/>
              </a:spcBef>
            </a:pPr>
            <a:r>
              <a:rPr lang="cs-CZ" sz="1900" spc="-5" dirty="0">
                <a:latin typeface="Arial"/>
                <a:cs typeface="Arial"/>
              </a:rPr>
              <a:t>Tržní podíl na </a:t>
            </a:r>
            <a:r>
              <a:rPr lang="cs-CZ" sz="1900" spc="-5" dirty="0" smtClean="0">
                <a:latin typeface="Arial"/>
                <a:cs typeface="Arial"/>
              </a:rPr>
              <a:t>českém maloobchodním trhu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683576" y="8702062"/>
            <a:ext cx="2944495" cy="6001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lang="cs-CZ" sz="1900" spc="-5" dirty="0" smtClean="0">
                <a:latin typeface="Arial"/>
                <a:cs typeface="Arial"/>
              </a:rPr>
              <a:t>Podíl nepalivových tržeb na celkových tržbách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15538450" y="6599555"/>
            <a:ext cx="1156086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6379">
              <a:spcBef>
                <a:spcPts val="120"/>
              </a:spcBef>
            </a:pPr>
            <a:r>
              <a:rPr lang="pl-PL" sz="2450" b="1" spc="15" dirty="0">
                <a:solidFill>
                  <a:schemeClr val="bg1"/>
                </a:solidFill>
                <a:latin typeface="Arial"/>
                <a:cs typeface="Arial"/>
              </a:rPr>
              <a:t>25 %</a:t>
            </a:r>
            <a:endParaRPr lang="pl-PL" sz="2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5525364" y="8100799"/>
            <a:ext cx="1156086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6379">
              <a:spcBef>
                <a:spcPts val="120"/>
              </a:spcBef>
            </a:pPr>
            <a:r>
              <a:rPr lang="pl-PL" sz="2450" b="1" spc="15" dirty="0" smtClean="0">
                <a:solidFill>
                  <a:schemeClr val="bg1"/>
                </a:solidFill>
                <a:latin typeface="Arial"/>
                <a:cs typeface="Arial"/>
              </a:rPr>
              <a:t>24 %</a:t>
            </a:r>
            <a:endParaRPr lang="pl-PL" sz="24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5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39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40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41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42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07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sp>
        <p:nvSpPr>
          <p:cNvPr id="31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32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33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solidFill>
                  <a:srgbClr val="FF0000"/>
                </a:solidFill>
                <a:latin typeface="Arial"/>
                <a:cs typeface="Arial"/>
              </a:rPr>
              <a:t>ORLEN</a:t>
            </a:r>
            <a:r>
              <a:rPr lang="pl-PL" sz="165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pl-PL" sz="1650" dirty="0">
                <a:solidFill>
                  <a:srgbClr val="FF0000"/>
                </a:solidFill>
                <a:latin typeface="Arial"/>
                <a:cs typeface="Arial"/>
              </a:rPr>
              <a:t>Unipetrol</a:t>
            </a:r>
            <a:r>
              <a:rPr lang="pl-PL" sz="165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pl-PL" sz="1650" dirty="0" err="1">
                <a:solidFill>
                  <a:srgbClr val="FF0000"/>
                </a:solidFill>
                <a:latin typeface="Arial"/>
                <a:cs typeface="Arial"/>
              </a:rPr>
              <a:t>dnes</a:t>
            </a:r>
            <a:endParaRPr lang="pl-PL"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4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92112" y="11203857"/>
            <a:ext cx="230354" cy="1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35135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" name="bg 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1820" y="792469"/>
            <a:ext cx="14259429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3300" spc="-95" dirty="0">
                <a:latin typeface="Futura PT Demi"/>
                <a:cs typeface="Futura PT Demi"/>
              </a:rPr>
              <a:t>ORLEN Unipetrol </a:t>
            </a:r>
            <a:r>
              <a:rPr lang="pl-PL" sz="3300" spc="-95" dirty="0" smtClean="0">
                <a:latin typeface="Futura PT Demi"/>
                <a:cs typeface="Futura PT Demi"/>
              </a:rPr>
              <a:t>– </a:t>
            </a:r>
            <a:r>
              <a:rPr lang="pl-PL" sz="3300" spc="-95" dirty="0" err="1" smtClean="0">
                <a:latin typeface="Futura PT Demi"/>
                <a:cs typeface="Futura PT Demi"/>
              </a:rPr>
              <a:t>výrobní</a:t>
            </a:r>
            <a:r>
              <a:rPr lang="pl-PL" sz="3300" spc="-95" dirty="0" smtClean="0">
                <a:latin typeface="Futura PT Demi"/>
                <a:cs typeface="Futura PT Demi"/>
              </a:rPr>
              <a:t> </a:t>
            </a:r>
            <a:r>
              <a:rPr lang="pl-PL" sz="3300" spc="-95" dirty="0" err="1">
                <a:latin typeface="Futura PT Demi"/>
                <a:cs typeface="Futura PT Demi"/>
              </a:rPr>
              <a:t>místa</a:t>
            </a:r>
            <a:r>
              <a:rPr lang="pl-PL" sz="3300" spc="-95" dirty="0">
                <a:latin typeface="Futura PT Demi"/>
                <a:cs typeface="Futura PT Demi"/>
              </a:rPr>
              <a:t>, </a:t>
            </a:r>
            <a:r>
              <a:rPr lang="pl-PL" sz="3300" spc="-95" dirty="0" err="1">
                <a:latin typeface="Futura PT Demi"/>
                <a:cs typeface="Futura PT Demi"/>
              </a:rPr>
              <a:t>vývojové</a:t>
            </a:r>
            <a:r>
              <a:rPr lang="pl-PL" sz="3300" spc="-95" dirty="0">
                <a:latin typeface="Futura PT Demi"/>
                <a:cs typeface="Futura PT Demi"/>
              </a:rPr>
              <a:t> centrum a </a:t>
            </a:r>
            <a:r>
              <a:rPr lang="pl-PL" sz="3300" spc="-95" dirty="0" err="1">
                <a:latin typeface="Futura PT Demi"/>
                <a:cs typeface="Futura PT Demi"/>
              </a:rPr>
              <a:t>pobočky</a:t>
            </a:r>
            <a:endParaRPr sz="3300" dirty="0">
              <a:latin typeface="Futura PT Demi"/>
              <a:cs typeface="Futura PT Demi"/>
            </a:endParaRPr>
          </a:p>
        </p:txBody>
      </p:sp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0156" y="1843883"/>
            <a:ext cx="1110074" cy="31406"/>
          </a:xfrm>
          <a:prstGeom prst="rect">
            <a:avLst/>
          </a:prstGeom>
        </p:spPr>
      </p:pic>
      <p:grpSp>
        <p:nvGrpSpPr>
          <p:cNvPr id="46" name="Skupina 13">
            <a:extLst>
              <a:ext uri="{FF2B5EF4-FFF2-40B4-BE49-F238E27FC236}">
                <a16:creationId xmlns:a16="http://schemas.microsoft.com/office/drawing/2014/main" id="{6229EEC4-6B66-5448-A079-17957BE0B5A0}"/>
              </a:ext>
            </a:extLst>
          </p:cNvPr>
          <p:cNvGrpSpPr/>
          <p:nvPr/>
        </p:nvGrpSpPr>
        <p:grpSpPr>
          <a:xfrm>
            <a:off x="800230" y="2670507"/>
            <a:ext cx="8085906" cy="6386444"/>
            <a:chOff x="11208075" y="3238952"/>
            <a:chExt cx="8528987" cy="6736395"/>
          </a:xfrm>
        </p:grpSpPr>
        <p:pic>
          <p:nvPicPr>
            <p:cNvPr id="47" name="Obrázek 14">
              <a:extLst>
                <a:ext uri="{FF2B5EF4-FFF2-40B4-BE49-F238E27FC236}">
                  <a16:creationId xmlns:a16="http://schemas.microsoft.com/office/drawing/2014/main" id="{AE4521C1-5EE3-B546-9CDA-A45F2722B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8075" y="3238952"/>
              <a:ext cx="8322480" cy="6736395"/>
            </a:xfrm>
            <a:prstGeom prst="rect">
              <a:avLst/>
            </a:prstGeom>
          </p:spPr>
        </p:pic>
        <p:sp>
          <p:nvSpPr>
            <p:cNvPr id="48" name="TextovéPole 15">
              <a:extLst>
                <a:ext uri="{FF2B5EF4-FFF2-40B4-BE49-F238E27FC236}">
                  <a16:creationId xmlns:a16="http://schemas.microsoft.com/office/drawing/2014/main" id="{D4380878-5B3C-5441-B8C8-70FB24462568}"/>
                </a:ext>
              </a:extLst>
            </p:cNvPr>
            <p:cNvSpPr txBox="1"/>
            <p:nvPr/>
          </p:nvSpPr>
          <p:spPr>
            <a:xfrm>
              <a:off x="11417101" y="9413964"/>
              <a:ext cx="1428752" cy="27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69" dirty="0" err="1">
                  <a:solidFill>
                    <a:srgbClr val="ED1C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Langen</a:t>
              </a:r>
              <a:endParaRPr lang="cs-CZ" sz="1069" dirty="0">
                <a:solidFill>
                  <a:srgbClr val="ED1C2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ovéPole 16">
              <a:extLst>
                <a:ext uri="{FF2B5EF4-FFF2-40B4-BE49-F238E27FC236}">
                  <a16:creationId xmlns:a16="http://schemas.microsoft.com/office/drawing/2014/main" id="{A256F2B9-9671-A84A-A535-D417FCBA63CB}"/>
                </a:ext>
              </a:extLst>
            </p:cNvPr>
            <p:cNvSpPr txBox="1"/>
            <p:nvPr/>
          </p:nvSpPr>
          <p:spPr>
            <a:xfrm>
              <a:off x="14059838" y="9413964"/>
              <a:ext cx="1428752" cy="27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69" dirty="0">
                  <a:solidFill>
                    <a:srgbClr val="ED1C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Prague</a:t>
              </a:r>
            </a:p>
          </p:txBody>
        </p:sp>
        <p:sp>
          <p:nvSpPr>
            <p:cNvPr id="50" name="TextovéPole 17">
              <a:extLst>
                <a:ext uri="{FF2B5EF4-FFF2-40B4-BE49-F238E27FC236}">
                  <a16:creationId xmlns:a16="http://schemas.microsoft.com/office/drawing/2014/main" id="{0133A685-C93E-1942-8BE5-786AAC7197A2}"/>
                </a:ext>
              </a:extLst>
            </p:cNvPr>
            <p:cNvSpPr txBox="1"/>
            <p:nvPr/>
          </p:nvSpPr>
          <p:spPr>
            <a:xfrm>
              <a:off x="15200560" y="9413964"/>
              <a:ext cx="1428752" cy="27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69" dirty="0">
                  <a:solidFill>
                    <a:srgbClr val="ED1C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Bratislava</a:t>
              </a:r>
            </a:p>
          </p:txBody>
        </p:sp>
        <p:sp>
          <p:nvSpPr>
            <p:cNvPr id="51" name="TextovéPole 18">
              <a:extLst>
                <a:ext uri="{FF2B5EF4-FFF2-40B4-BE49-F238E27FC236}">
                  <a16:creationId xmlns:a16="http://schemas.microsoft.com/office/drawing/2014/main" id="{40230DB8-1A1E-F548-9175-42008DC8519D}"/>
                </a:ext>
              </a:extLst>
            </p:cNvPr>
            <p:cNvSpPr txBox="1"/>
            <p:nvPr/>
          </p:nvSpPr>
          <p:spPr>
            <a:xfrm>
              <a:off x="18308310" y="9413964"/>
              <a:ext cx="1428752" cy="27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69" dirty="0" err="1">
                  <a:solidFill>
                    <a:srgbClr val="ED1C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Budapest</a:t>
              </a:r>
              <a:endParaRPr lang="cs-CZ" sz="1069" dirty="0">
                <a:solidFill>
                  <a:srgbClr val="ED1C2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ál 19">
              <a:extLst>
                <a:ext uri="{FF2B5EF4-FFF2-40B4-BE49-F238E27FC236}">
                  <a16:creationId xmlns:a16="http://schemas.microsoft.com/office/drawing/2014/main" id="{BCC0A8D2-41FC-264E-84FF-A0DD1A593D00}"/>
                </a:ext>
              </a:extLst>
            </p:cNvPr>
            <p:cNvSpPr/>
            <p:nvPr/>
          </p:nvSpPr>
          <p:spPr>
            <a:xfrm>
              <a:off x="12719840" y="7023212"/>
              <a:ext cx="252027" cy="252027"/>
            </a:xfrm>
            <a:prstGeom prst="ellipse">
              <a:avLst/>
            </a:prstGeom>
            <a:solidFill>
              <a:srgbClr val="ED1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69"/>
            </a:p>
          </p:txBody>
        </p:sp>
        <p:cxnSp>
          <p:nvCxnSpPr>
            <p:cNvPr id="53" name="Přímá spojnice 20">
              <a:extLst>
                <a:ext uri="{FF2B5EF4-FFF2-40B4-BE49-F238E27FC236}">
                  <a16:creationId xmlns:a16="http://schemas.microsoft.com/office/drawing/2014/main" id="{6E331DC7-B5AD-6840-A1FA-ECB4F6036904}"/>
                </a:ext>
              </a:extLst>
            </p:cNvPr>
            <p:cNvCxnSpPr/>
            <p:nvPr/>
          </p:nvCxnSpPr>
          <p:spPr>
            <a:xfrm flipH="1">
              <a:off x="11962841" y="7222600"/>
              <a:ext cx="859928" cy="2256183"/>
            </a:xfrm>
            <a:prstGeom prst="line">
              <a:avLst/>
            </a:prstGeom>
            <a:ln w="19050">
              <a:solidFill>
                <a:srgbClr val="ED1C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ál 21">
              <a:extLst>
                <a:ext uri="{FF2B5EF4-FFF2-40B4-BE49-F238E27FC236}">
                  <a16:creationId xmlns:a16="http://schemas.microsoft.com/office/drawing/2014/main" id="{353FE1B0-C4BE-CF46-BD22-DC025C98D45A}"/>
                </a:ext>
              </a:extLst>
            </p:cNvPr>
            <p:cNvSpPr/>
            <p:nvPr/>
          </p:nvSpPr>
          <p:spPr>
            <a:xfrm>
              <a:off x="15256952" y="6951771"/>
              <a:ext cx="252027" cy="252027"/>
            </a:xfrm>
            <a:prstGeom prst="ellipse">
              <a:avLst/>
            </a:prstGeom>
            <a:solidFill>
              <a:srgbClr val="ED1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69"/>
            </a:p>
          </p:txBody>
        </p:sp>
        <p:sp>
          <p:nvSpPr>
            <p:cNvPr id="55" name="Ovál 22">
              <a:extLst>
                <a:ext uri="{FF2B5EF4-FFF2-40B4-BE49-F238E27FC236}">
                  <a16:creationId xmlns:a16="http://schemas.microsoft.com/office/drawing/2014/main" id="{BB1983D4-367B-6C49-937D-C9F93BD1CD31}"/>
                </a:ext>
              </a:extLst>
            </p:cNvPr>
            <p:cNvSpPr/>
            <p:nvPr/>
          </p:nvSpPr>
          <p:spPr>
            <a:xfrm>
              <a:off x="16488679" y="8125137"/>
              <a:ext cx="252027" cy="252027"/>
            </a:xfrm>
            <a:prstGeom prst="ellipse">
              <a:avLst/>
            </a:prstGeom>
            <a:solidFill>
              <a:srgbClr val="ED1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69"/>
            </a:p>
          </p:txBody>
        </p:sp>
        <p:sp>
          <p:nvSpPr>
            <p:cNvPr id="56" name="Ovál 23">
              <a:extLst>
                <a:ext uri="{FF2B5EF4-FFF2-40B4-BE49-F238E27FC236}">
                  <a16:creationId xmlns:a16="http://schemas.microsoft.com/office/drawing/2014/main" id="{E47CA785-FF4D-ED40-8F45-DBAB1A25ED96}"/>
                </a:ext>
              </a:extLst>
            </p:cNvPr>
            <p:cNvSpPr/>
            <p:nvPr/>
          </p:nvSpPr>
          <p:spPr>
            <a:xfrm>
              <a:off x="17344955" y="8595317"/>
              <a:ext cx="252027" cy="252027"/>
            </a:xfrm>
            <a:prstGeom prst="ellipse">
              <a:avLst/>
            </a:prstGeom>
            <a:solidFill>
              <a:srgbClr val="ED1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69"/>
            </a:p>
          </p:txBody>
        </p:sp>
        <p:cxnSp>
          <p:nvCxnSpPr>
            <p:cNvPr id="57" name="Přímá spojnice 24">
              <a:extLst>
                <a:ext uri="{FF2B5EF4-FFF2-40B4-BE49-F238E27FC236}">
                  <a16:creationId xmlns:a16="http://schemas.microsoft.com/office/drawing/2014/main" id="{EED38B69-8C2D-0B40-A9D6-E020BB929F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67299" y="7073596"/>
              <a:ext cx="922109" cy="2405187"/>
            </a:xfrm>
            <a:prstGeom prst="line">
              <a:avLst/>
            </a:prstGeom>
            <a:ln w="19050">
              <a:solidFill>
                <a:srgbClr val="ED1C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25">
              <a:extLst>
                <a:ext uri="{FF2B5EF4-FFF2-40B4-BE49-F238E27FC236}">
                  <a16:creationId xmlns:a16="http://schemas.microsoft.com/office/drawing/2014/main" id="{2F25D7CB-10E7-DB45-BEB6-1C8D2F78BA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36661" y="8350691"/>
              <a:ext cx="429964" cy="1128092"/>
            </a:xfrm>
            <a:prstGeom prst="line">
              <a:avLst/>
            </a:prstGeom>
            <a:ln w="19050">
              <a:solidFill>
                <a:srgbClr val="ED1C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26">
              <a:extLst>
                <a:ext uri="{FF2B5EF4-FFF2-40B4-BE49-F238E27FC236}">
                  <a16:creationId xmlns:a16="http://schemas.microsoft.com/office/drawing/2014/main" id="{9FDE4B1F-C4E6-AB4A-B7A6-E7E1C2616F49}"/>
                </a:ext>
              </a:extLst>
            </p:cNvPr>
            <p:cNvCxnSpPr>
              <a:cxnSpLocks/>
            </p:cNvCxnSpPr>
            <p:nvPr/>
          </p:nvCxnSpPr>
          <p:spPr>
            <a:xfrm>
              <a:off x="17438895" y="8694858"/>
              <a:ext cx="1257358" cy="783925"/>
            </a:xfrm>
            <a:prstGeom prst="line">
              <a:avLst/>
            </a:prstGeom>
            <a:ln w="19050">
              <a:solidFill>
                <a:srgbClr val="ED1C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ovéPole 27">
              <a:extLst>
                <a:ext uri="{FF2B5EF4-FFF2-40B4-BE49-F238E27FC236}">
                  <a16:creationId xmlns:a16="http://schemas.microsoft.com/office/drawing/2014/main" id="{373DFB3E-7420-6449-B0AA-14D2D7861D08}"/>
                </a:ext>
              </a:extLst>
            </p:cNvPr>
            <p:cNvSpPr txBox="1"/>
            <p:nvPr/>
          </p:nvSpPr>
          <p:spPr>
            <a:xfrm>
              <a:off x="12887071" y="5560142"/>
              <a:ext cx="2390229" cy="27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69" dirty="0">
                  <a:solidFill>
                    <a:srgbClr val="2D2D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Záluží u Litvínova</a:t>
              </a:r>
            </a:p>
          </p:txBody>
        </p:sp>
        <p:sp>
          <p:nvSpPr>
            <p:cNvPr id="61" name="TextovéPole 28">
              <a:extLst>
                <a:ext uri="{FF2B5EF4-FFF2-40B4-BE49-F238E27FC236}">
                  <a16:creationId xmlns:a16="http://schemas.microsoft.com/office/drawing/2014/main" id="{8C42DEBE-801B-B64F-9A91-06A6DABCBC22}"/>
                </a:ext>
              </a:extLst>
            </p:cNvPr>
            <p:cNvSpPr txBox="1"/>
            <p:nvPr/>
          </p:nvSpPr>
          <p:spPr>
            <a:xfrm>
              <a:off x="16132247" y="3473287"/>
              <a:ext cx="2390229" cy="27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69" dirty="0">
                  <a:solidFill>
                    <a:srgbClr val="2D2D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Ústí nad Labem</a:t>
              </a:r>
            </a:p>
          </p:txBody>
        </p:sp>
        <p:sp>
          <p:nvSpPr>
            <p:cNvPr id="62" name="TextovéPole 29">
              <a:extLst>
                <a:ext uri="{FF2B5EF4-FFF2-40B4-BE49-F238E27FC236}">
                  <a16:creationId xmlns:a16="http://schemas.microsoft.com/office/drawing/2014/main" id="{635B04AE-97D2-9A4D-B9FD-D46D14EEBD1F}"/>
                </a:ext>
              </a:extLst>
            </p:cNvPr>
            <p:cNvSpPr txBox="1"/>
            <p:nvPr/>
          </p:nvSpPr>
          <p:spPr>
            <a:xfrm>
              <a:off x="16132247" y="4205341"/>
              <a:ext cx="2390229" cy="27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69" dirty="0">
                  <a:solidFill>
                    <a:srgbClr val="2D2D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Kralupy nad Vltavou</a:t>
              </a:r>
            </a:p>
          </p:txBody>
        </p:sp>
        <p:sp>
          <p:nvSpPr>
            <p:cNvPr id="63" name="TextovéPole 30">
              <a:extLst>
                <a:ext uri="{FF2B5EF4-FFF2-40B4-BE49-F238E27FC236}">
                  <a16:creationId xmlns:a16="http://schemas.microsoft.com/office/drawing/2014/main" id="{8BC0650F-A424-204C-A47D-9BFF6C40BF90}"/>
                </a:ext>
              </a:extLst>
            </p:cNvPr>
            <p:cNvSpPr txBox="1"/>
            <p:nvPr/>
          </p:nvSpPr>
          <p:spPr>
            <a:xfrm>
              <a:off x="16132247" y="4923283"/>
              <a:ext cx="2390229" cy="27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69" dirty="0">
                  <a:solidFill>
                    <a:srgbClr val="2D2D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Neratovice</a:t>
              </a:r>
            </a:p>
          </p:txBody>
        </p:sp>
        <p:sp>
          <p:nvSpPr>
            <p:cNvPr id="65" name="TextovéPole 32">
              <a:extLst>
                <a:ext uri="{FF2B5EF4-FFF2-40B4-BE49-F238E27FC236}">
                  <a16:creationId xmlns:a16="http://schemas.microsoft.com/office/drawing/2014/main" id="{AAFF99DE-766C-E44B-86B4-C2278B213917}"/>
                </a:ext>
              </a:extLst>
            </p:cNvPr>
            <p:cNvSpPr txBox="1"/>
            <p:nvPr/>
          </p:nvSpPr>
          <p:spPr>
            <a:xfrm>
              <a:off x="16637847" y="6382330"/>
              <a:ext cx="2390229" cy="27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69" dirty="0">
                  <a:solidFill>
                    <a:srgbClr val="2D2D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Brno</a:t>
              </a:r>
            </a:p>
          </p:txBody>
        </p:sp>
        <p:sp>
          <p:nvSpPr>
            <p:cNvPr id="66" name="TextovéPole 33">
              <a:extLst>
                <a:ext uri="{FF2B5EF4-FFF2-40B4-BE49-F238E27FC236}">
                  <a16:creationId xmlns:a16="http://schemas.microsoft.com/office/drawing/2014/main" id="{C19FD72A-CD27-FB4C-89C9-49ACDC798570}"/>
                </a:ext>
              </a:extLst>
            </p:cNvPr>
            <p:cNvSpPr txBox="1"/>
            <p:nvPr/>
          </p:nvSpPr>
          <p:spPr>
            <a:xfrm>
              <a:off x="16132247" y="5984584"/>
              <a:ext cx="2390229" cy="27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69" dirty="0">
                  <a:solidFill>
                    <a:srgbClr val="2D2D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Pardubice</a:t>
              </a:r>
            </a:p>
          </p:txBody>
        </p:sp>
        <p:sp>
          <p:nvSpPr>
            <p:cNvPr id="67" name="Ovál 34">
              <a:extLst>
                <a:ext uri="{FF2B5EF4-FFF2-40B4-BE49-F238E27FC236}">
                  <a16:creationId xmlns:a16="http://schemas.microsoft.com/office/drawing/2014/main" id="{2A3DE0F4-8B12-0440-8CDE-C191A8F895F1}"/>
                </a:ext>
              </a:extLst>
            </p:cNvPr>
            <p:cNvSpPr/>
            <p:nvPr/>
          </p:nvSpPr>
          <p:spPr>
            <a:xfrm>
              <a:off x="14875645" y="6672059"/>
              <a:ext cx="180000" cy="180000"/>
            </a:xfrm>
            <a:prstGeom prst="ellipse">
              <a:avLst/>
            </a:prstGeom>
            <a:solidFill>
              <a:srgbClr val="2D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69"/>
            </a:p>
          </p:txBody>
        </p:sp>
        <p:cxnSp>
          <p:nvCxnSpPr>
            <p:cNvPr id="68" name="Přímá spojnice 35">
              <a:extLst>
                <a:ext uri="{FF2B5EF4-FFF2-40B4-BE49-F238E27FC236}">
                  <a16:creationId xmlns:a16="http://schemas.microsoft.com/office/drawing/2014/main" id="{E2C902EE-1370-EE46-98EF-B86F6D4C22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072038" y="3707655"/>
              <a:ext cx="1047807" cy="2816956"/>
            </a:xfrm>
            <a:prstGeom prst="line">
              <a:avLst/>
            </a:prstGeom>
            <a:ln w="19050">
              <a:solidFill>
                <a:srgbClr val="2D2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nice 36">
              <a:extLst>
                <a:ext uri="{FF2B5EF4-FFF2-40B4-BE49-F238E27FC236}">
                  <a16:creationId xmlns:a16="http://schemas.microsoft.com/office/drawing/2014/main" id="{DD7BAFD1-A667-2C4B-833D-AB7030419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80384" y="4494345"/>
              <a:ext cx="885926" cy="2381752"/>
            </a:xfrm>
            <a:prstGeom prst="line">
              <a:avLst/>
            </a:prstGeom>
            <a:ln w="19050">
              <a:solidFill>
                <a:srgbClr val="2D2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ál 37">
              <a:extLst>
                <a:ext uri="{FF2B5EF4-FFF2-40B4-BE49-F238E27FC236}">
                  <a16:creationId xmlns:a16="http://schemas.microsoft.com/office/drawing/2014/main" id="{48A9F568-773F-CC43-9265-78071714FF89}"/>
                </a:ext>
              </a:extLst>
            </p:cNvPr>
            <p:cNvSpPr/>
            <p:nvPr/>
          </p:nvSpPr>
          <p:spPr>
            <a:xfrm>
              <a:off x="15190851" y="6786181"/>
              <a:ext cx="180000" cy="180000"/>
            </a:xfrm>
            <a:prstGeom prst="ellipse">
              <a:avLst/>
            </a:prstGeom>
            <a:solidFill>
              <a:srgbClr val="2D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69"/>
            </a:p>
          </p:txBody>
        </p:sp>
        <p:sp>
          <p:nvSpPr>
            <p:cNvPr id="71" name="Ovál 38">
              <a:extLst>
                <a:ext uri="{FF2B5EF4-FFF2-40B4-BE49-F238E27FC236}">
                  <a16:creationId xmlns:a16="http://schemas.microsoft.com/office/drawing/2014/main" id="{A65A6CDF-CEAE-C048-9B0B-5D8F6165A559}"/>
                </a:ext>
              </a:extLst>
            </p:cNvPr>
            <p:cNvSpPr/>
            <p:nvPr/>
          </p:nvSpPr>
          <p:spPr>
            <a:xfrm>
              <a:off x="15408946" y="6790303"/>
              <a:ext cx="180000" cy="180000"/>
            </a:xfrm>
            <a:prstGeom prst="ellipse">
              <a:avLst/>
            </a:prstGeom>
            <a:solidFill>
              <a:srgbClr val="2D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69"/>
            </a:p>
          </p:txBody>
        </p:sp>
        <p:sp>
          <p:nvSpPr>
            <p:cNvPr id="73" name="Ovál 40">
              <a:extLst>
                <a:ext uri="{FF2B5EF4-FFF2-40B4-BE49-F238E27FC236}">
                  <a16:creationId xmlns:a16="http://schemas.microsoft.com/office/drawing/2014/main" id="{38F7ECB5-1F27-534A-BF23-E845532C3DA5}"/>
                </a:ext>
              </a:extLst>
            </p:cNvPr>
            <p:cNvSpPr/>
            <p:nvPr/>
          </p:nvSpPr>
          <p:spPr>
            <a:xfrm>
              <a:off x="15804713" y="6966388"/>
              <a:ext cx="180000" cy="180000"/>
            </a:xfrm>
            <a:prstGeom prst="ellipse">
              <a:avLst/>
            </a:prstGeom>
            <a:solidFill>
              <a:srgbClr val="2D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69"/>
            </a:p>
          </p:txBody>
        </p:sp>
        <p:sp>
          <p:nvSpPr>
            <p:cNvPr id="74" name="Ovál 41">
              <a:extLst>
                <a:ext uri="{FF2B5EF4-FFF2-40B4-BE49-F238E27FC236}">
                  <a16:creationId xmlns:a16="http://schemas.microsoft.com/office/drawing/2014/main" id="{99AB769A-BFEC-D24E-BCA6-F34830CF3159}"/>
                </a:ext>
              </a:extLst>
            </p:cNvPr>
            <p:cNvSpPr/>
            <p:nvPr/>
          </p:nvSpPr>
          <p:spPr>
            <a:xfrm>
              <a:off x="16272674" y="7481138"/>
              <a:ext cx="180000" cy="180000"/>
            </a:xfrm>
            <a:prstGeom prst="ellipse">
              <a:avLst/>
            </a:prstGeom>
            <a:solidFill>
              <a:srgbClr val="2D2D2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69"/>
            </a:p>
          </p:txBody>
        </p:sp>
        <p:cxnSp>
          <p:nvCxnSpPr>
            <p:cNvPr id="75" name="Přímá spojnice 42">
              <a:extLst>
                <a:ext uri="{FF2B5EF4-FFF2-40B4-BE49-F238E27FC236}">
                  <a16:creationId xmlns:a16="http://schemas.microsoft.com/office/drawing/2014/main" id="{C150111E-3D8C-EA49-BB64-2ACF47FDFA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86650" y="6282027"/>
              <a:ext cx="299917" cy="806310"/>
            </a:xfrm>
            <a:prstGeom prst="line">
              <a:avLst/>
            </a:prstGeom>
            <a:ln w="19050">
              <a:solidFill>
                <a:srgbClr val="2D2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43">
              <a:extLst>
                <a:ext uri="{FF2B5EF4-FFF2-40B4-BE49-F238E27FC236}">
                  <a16:creationId xmlns:a16="http://schemas.microsoft.com/office/drawing/2014/main" id="{F61159AF-0B84-974F-8B51-C7D150D3FA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88523" y="6685179"/>
              <a:ext cx="299917" cy="806310"/>
            </a:xfrm>
            <a:prstGeom prst="line">
              <a:avLst/>
            </a:prstGeom>
            <a:ln w="19050">
              <a:solidFill>
                <a:srgbClr val="2D2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nice 45">
              <a:extLst>
                <a:ext uri="{FF2B5EF4-FFF2-40B4-BE49-F238E27FC236}">
                  <a16:creationId xmlns:a16="http://schemas.microsoft.com/office/drawing/2014/main" id="{63E64009-57E8-4A4E-8751-4F6223DF5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05977" y="5204234"/>
              <a:ext cx="636275" cy="1662267"/>
            </a:xfrm>
            <a:prstGeom prst="line">
              <a:avLst/>
            </a:prstGeom>
            <a:ln w="19050">
              <a:solidFill>
                <a:srgbClr val="2D2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ál 46">
              <a:extLst>
                <a:ext uri="{FF2B5EF4-FFF2-40B4-BE49-F238E27FC236}">
                  <a16:creationId xmlns:a16="http://schemas.microsoft.com/office/drawing/2014/main" id="{E6716E42-BA59-5547-9087-CE6F11EAF410}"/>
                </a:ext>
              </a:extLst>
            </p:cNvPr>
            <p:cNvSpPr/>
            <p:nvPr/>
          </p:nvSpPr>
          <p:spPr>
            <a:xfrm>
              <a:off x="14982045" y="6451771"/>
              <a:ext cx="180000" cy="180000"/>
            </a:xfrm>
            <a:prstGeom prst="ellipse">
              <a:avLst/>
            </a:prstGeom>
            <a:solidFill>
              <a:srgbClr val="2D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69"/>
            </a:p>
          </p:txBody>
        </p:sp>
        <p:cxnSp>
          <p:nvCxnSpPr>
            <p:cNvPr id="80" name="Přímá spojnice 47">
              <a:extLst>
                <a:ext uri="{FF2B5EF4-FFF2-40B4-BE49-F238E27FC236}">
                  <a16:creationId xmlns:a16="http://schemas.microsoft.com/office/drawing/2014/main" id="{40318D64-3210-C94E-AD66-3B0A0FBF16A8}"/>
                </a:ext>
              </a:extLst>
            </p:cNvPr>
            <p:cNvCxnSpPr>
              <a:cxnSpLocks/>
            </p:cNvCxnSpPr>
            <p:nvPr/>
          </p:nvCxnSpPr>
          <p:spPr>
            <a:xfrm>
              <a:off x="13670997" y="5938103"/>
              <a:ext cx="1257359" cy="783925"/>
            </a:xfrm>
            <a:prstGeom prst="line">
              <a:avLst/>
            </a:prstGeom>
            <a:ln w="19050">
              <a:solidFill>
                <a:srgbClr val="2D2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a 22"/>
          <p:cNvGrpSpPr/>
          <p:nvPr/>
        </p:nvGrpSpPr>
        <p:grpSpPr>
          <a:xfrm>
            <a:off x="10052050" y="3338848"/>
            <a:ext cx="9753600" cy="3518220"/>
            <a:chOff x="9777316" y="3569398"/>
            <a:chExt cx="9753600" cy="3518220"/>
          </a:xfrm>
        </p:grpSpPr>
        <p:sp>
          <p:nvSpPr>
            <p:cNvPr id="82" name="object 5"/>
            <p:cNvSpPr txBox="1"/>
            <p:nvPr/>
          </p:nvSpPr>
          <p:spPr>
            <a:xfrm>
              <a:off x="9779499" y="5553849"/>
              <a:ext cx="2436217" cy="2988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220979" indent="-208915">
                <a:lnSpc>
                  <a:spcPct val="100000"/>
                </a:lnSpc>
                <a:spcBef>
                  <a:spcPts val="110"/>
                </a:spcBef>
                <a:buClr>
                  <a:srgbClr val="ED1C23"/>
                </a:buClr>
                <a:buChar char="●"/>
                <a:tabLst>
                  <a:tab pos="221615" algn="l"/>
                </a:tabLst>
              </a:pPr>
              <a:r>
                <a:rPr lang="pl-PL" sz="1850" spc="5" dirty="0">
                  <a:latin typeface="Arial"/>
                  <a:cs typeface="Arial"/>
                </a:rPr>
                <a:t>Kralupy nad </a:t>
              </a:r>
              <a:r>
                <a:rPr lang="pl-PL" sz="1850" spc="5" dirty="0" err="1">
                  <a:latin typeface="Arial"/>
                  <a:cs typeface="Arial"/>
                </a:rPr>
                <a:t>Vltavou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83" name="object 6"/>
            <p:cNvSpPr txBox="1"/>
            <p:nvPr/>
          </p:nvSpPr>
          <p:spPr>
            <a:xfrm>
              <a:off x="9779500" y="6158429"/>
              <a:ext cx="1365250" cy="30988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220979" indent="-208915">
                <a:lnSpc>
                  <a:spcPct val="100000"/>
                </a:lnSpc>
                <a:spcBef>
                  <a:spcPts val="110"/>
                </a:spcBef>
                <a:buClr>
                  <a:srgbClr val="ED1C23"/>
                </a:buClr>
                <a:buChar char="●"/>
                <a:tabLst>
                  <a:tab pos="221615" algn="l"/>
                </a:tabLst>
              </a:pPr>
              <a:r>
                <a:rPr sz="1850" spc="5" dirty="0">
                  <a:latin typeface="Arial"/>
                  <a:cs typeface="Arial"/>
                </a:rPr>
                <a:t>Neratovice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84" name="object 7"/>
            <p:cNvSpPr txBox="1"/>
            <p:nvPr/>
          </p:nvSpPr>
          <p:spPr>
            <a:xfrm>
              <a:off x="9779500" y="6763011"/>
              <a:ext cx="1299845" cy="30988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220979" indent="-208915">
                <a:lnSpc>
                  <a:spcPct val="100000"/>
                </a:lnSpc>
                <a:spcBef>
                  <a:spcPts val="110"/>
                </a:spcBef>
                <a:buClr>
                  <a:srgbClr val="ED1C23"/>
                </a:buClr>
                <a:buChar char="●"/>
                <a:tabLst>
                  <a:tab pos="221615" algn="l"/>
                </a:tabLst>
              </a:pPr>
              <a:r>
                <a:rPr sz="1850" spc="5" dirty="0">
                  <a:latin typeface="Arial"/>
                  <a:cs typeface="Arial"/>
                </a:rPr>
                <a:t>Pardubice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86" name="object 9"/>
            <p:cNvSpPr txBox="1"/>
            <p:nvPr/>
          </p:nvSpPr>
          <p:spPr>
            <a:xfrm>
              <a:off x="13316977" y="3569398"/>
              <a:ext cx="1527175" cy="168973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25400">
                <a:lnSpc>
                  <a:spcPts val="6030"/>
                </a:lnSpc>
                <a:spcBef>
                  <a:spcPts val="125"/>
                </a:spcBef>
              </a:pPr>
              <a:r>
                <a:rPr sz="5250" b="1" spc="-130" dirty="0">
                  <a:latin typeface="Futura PT Demi"/>
                  <a:cs typeface="Futura PT Demi"/>
                </a:rPr>
                <a:t>4</a:t>
              </a:r>
              <a:endParaRPr sz="5250" dirty="0">
                <a:latin typeface="Futura PT Demi"/>
                <a:cs typeface="Futura PT Demi"/>
              </a:endParaRPr>
            </a:p>
            <a:p>
              <a:pPr marL="25400">
                <a:lnSpc>
                  <a:spcPts val="2550"/>
                </a:lnSpc>
              </a:pPr>
              <a:r>
                <a:rPr lang="pl-PL" sz="2000" b="1" spc="-50" dirty="0" smtClean="0">
                  <a:latin typeface="Futura PT Demi"/>
                  <a:cs typeface="Futura PT Demi"/>
                </a:rPr>
                <a:t>POBOČKY</a:t>
              </a:r>
              <a:endParaRPr lang="pl-PL" sz="2000" dirty="0" smtClean="0">
                <a:latin typeface="Futura PT Demi"/>
                <a:cs typeface="Futura PT Demi"/>
              </a:endParaRPr>
            </a:p>
            <a:p>
              <a:pPr marL="220979" indent="-208915">
                <a:lnSpc>
                  <a:spcPct val="100000"/>
                </a:lnSpc>
                <a:spcBef>
                  <a:spcPts val="2275"/>
                </a:spcBef>
                <a:buClr>
                  <a:srgbClr val="ED1C23"/>
                </a:buClr>
                <a:buChar char="●"/>
                <a:tabLst>
                  <a:tab pos="221615" algn="l"/>
                </a:tabLst>
              </a:pPr>
              <a:r>
                <a:rPr sz="1850" spc="5" dirty="0" err="1" smtClean="0">
                  <a:latin typeface="Arial"/>
                  <a:cs typeface="Arial"/>
                </a:rPr>
                <a:t>Pra</a:t>
              </a:r>
              <a:r>
                <a:rPr lang="pl-PL" sz="1850" spc="5" dirty="0" smtClean="0">
                  <a:latin typeface="Arial"/>
                  <a:cs typeface="Arial"/>
                </a:rPr>
                <a:t>ha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87" name="object 10"/>
            <p:cNvSpPr txBox="1"/>
            <p:nvPr/>
          </p:nvSpPr>
          <p:spPr>
            <a:xfrm>
              <a:off x="13316976" y="5553850"/>
              <a:ext cx="2378075" cy="2988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220979" indent="-208915">
                <a:lnSpc>
                  <a:spcPct val="100000"/>
                </a:lnSpc>
                <a:spcBef>
                  <a:spcPts val="110"/>
                </a:spcBef>
                <a:buClr>
                  <a:srgbClr val="ED1C23"/>
                </a:buClr>
                <a:buChar char="●"/>
                <a:tabLst>
                  <a:tab pos="221615" algn="l"/>
                </a:tabLst>
              </a:pPr>
              <a:r>
                <a:rPr lang="pl-PL" sz="1850" spc="5" dirty="0" smtClean="0">
                  <a:latin typeface="Arial"/>
                  <a:cs typeface="Arial"/>
                </a:rPr>
                <a:t>Langen - Německo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88" name="object 11"/>
            <p:cNvSpPr txBox="1"/>
            <p:nvPr/>
          </p:nvSpPr>
          <p:spPr>
            <a:xfrm>
              <a:off x="13316977" y="6158429"/>
              <a:ext cx="2808081" cy="2988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220979" indent="-208915">
                <a:lnSpc>
                  <a:spcPct val="100000"/>
                </a:lnSpc>
                <a:spcBef>
                  <a:spcPts val="110"/>
                </a:spcBef>
                <a:buClr>
                  <a:srgbClr val="ED1C23"/>
                </a:buClr>
                <a:buChar char="●"/>
                <a:tabLst>
                  <a:tab pos="221615" algn="l"/>
                </a:tabLst>
              </a:pPr>
              <a:r>
                <a:rPr lang="pl-PL" sz="1850" spc="5" dirty="0" smtClean="0">
                  <a:latin typeface="Arial"/>
                  <a:cs typeface="Arial"/>
                </a:rPr>
                <a:t>Bratislava - Slovensko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89" name="object 12"/>
            <p:cNvSpPr txBox="1"/>
            <p:nvPr/>
          </p:nvSpPr>
          <p:spPr>
            <a:xfrm>
              <a:off x="13316977" y="6763011"/>
              <a:ext cx="2808081" cy="2988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220979" indent="-208915">
                <a:lnSpc>
                  <a:spcPct val="100000"/>
                </a:lnSpc>
                <a:spcBef>
                  <a:spcPts val="110"/>
                </a:spcBef>
                <a:buClr>
                  <a:srgbClr val="ED1C23"/>
                </a:buClr>
                <a:buChar char="●"/>
                <a:tabLst>
                  <a:tab pos="221615" algn="l"/>
                </a:tabLst>
              </a:pPr>
              <a:r>
                <a:rPr lang="pl-PL" sz="1850" spc="5" dirty="0" smtClean="0">
                  <a:latin typeface="Arial"/>
                  <a:cs typeface="Arial"/>
                </a:rPr>
                <a:t>Budapešť - Maďarsko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90" name="object 13"/>
            <p:cNvSpPr txBox="1"/>
            <p:nvPr/>
          </p:nvSpPr>
          <p:spPr>
            <a:xfrm>
              <a:off x="16728308" y="3569398"/>
              <a:ext cx="2802608" cy="1452321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ts val="6030"/>
                </a:lnSpc>
                <a:spcBef>
                  <a:spcPts val="125"/>
                </a:spcBef>
              </a:pPr>
              <a:r>
                <a:rPr sz="5250" b="1" spc="-130" dirty="0" smtClean="0">
                  <a:latin typeface="Futura PT Demi"/>
                  <a:cs typeface="Futura PT Demi"/>
                </a:rPr>
                <a:t>3</a:t>
              </a:r>
              <a:endParaRPr sz="5250" dirty="0" smtClean="0">
                <a:latin typeface="Futura PT Demi"/>
                <a:cs typeface="Futura PT Demi"/>
              </a:endParaRPr>
            </a:p>
            <a:p>
              <a:pPr marL="12700">
                <a:lnSpc>
                  <a:spcPts val="2550"/>
                </a:lnSpc>
              </a:pPr>
              <a:r>
                <a:rPr lang="pl-PL" sz="2000" b="1" spc="-50" dirty="0" smtClean="0">
                  <a:latin typeface="Futura PT Demi"/>
                  <a:cs typeface="Futura PT Demi"/>
                </a:rPr>
                <a:t>VÝZKUMNĚ</a:t>
              </a:r>
              <a:br>
                <a:rPr lang="pl-PL" sz="2000" b="1" spc="-50" dirty="0" smtClean="0">
                  <a:latin typeface="Futura PT Demi"/>
                  <a:cs typeface="Futura PT Demi"/>
                </a:rPr>
              </a:br>
              <a:r>
                <a:rPr lang="pl-PL" sz="2000" b="1" spc="-50" dirty="0" smtClean="0">
                  <a:latin typeface="Futura PT Demi"/>
                  <a:cs typeface="Futura PT Demi"/>
                </a:rPr>
                <a:t>-VZDĚLÁVACÍ CENTRA</a:t>
              </a:r>
              <a:endParaRPr lang="pl-PL" sz="2000" dirty="0" smtClean="0">
                <a:latin typeface="Futura PT Demi"/>
                <a:cs typeface="Futura PT Demi"/>
              </a:endParaRPr>
            </a:p>
          </p:txBody>
        </p:sp>
        <p:sp>
          <p:nvSpPr>
            <p:cNvPr id="91" name="object 14"/>
            <p:cNvSpPr txBox="1"/>
            <p:nvPr/>
          </p:nvSpPr>
          <p:spPr>
            <a:xfrm>
              <a:off x="16728308" y="6128841"/>
              <a:ext cx="2497808" cy="2988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220979" indent="-208915">
                <a:lnSpc>
                  <a:spcPct val="100000"/>
                </a:lnSpc>
                <a:spcBef>
                  <a:spcPts val="110"/>
                </a:spcBef>
                <a:buClr>
                  <a:srgbClr val="ED1C23"/>
                </a:buClr>
                <a:buChar char="●"/>
                <a:tabLst>
                  <a:tab pos="221615" algn="l"/>
                </a:tabLst>
              </a:pPr>
              <a:r>
                <a:rPr lang="pl-PL" sz="1850" spc="5" dirty="0" err="1">
                  <a:latin typeface="Arial"/>
                  <a:cs typeface="Arial"/>
                </a:rPr>
                <a:t>Ústí</a:t>
              </a:r>
              <a:r>
                <a:rPr lang="pl-PL" sz="1850" spc="5" dirty="0">
                  <a:latin typeface="Arial"/>
                  <a:cs typeface="Arial"/>
                </a:rPr>
                <a:t> nad </a:t>
              </a:r>
              <a:r>
                <a:rPr lang="pl-PL" sz="1850" spc="5" dirty="0" err="1">
                  <a:latin typeface="Arial"/>
                  <a:cs typeface="Arial"/>
                </a:rPr>
                <a:t>Labem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92" name="object 15"/>
            <p:cNvSpPr txBox="1"/>
            <p:nvPr/>
          </p:nvSpPr>
          <p:spPr>
            <a:xfrm>
              <a:off x="16728308" y="6777738"/>
              <a:ext cx="734060" cy="30988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220979" indent="-208915">
                <a:lnSpc>
                  <a:spcPct val="100000"/>
                </a:lnSpc>
                <a:spcBef>
                  <a:spcPts val="110"/>
                </a:spcBef>
                <a:buClr>
                  <a:srgbClr val="ED1C23"/>
                </a:buClr>
                <a:buChar char="●"/>
                <a:tabLst>
                  <a:tab pos="221615" algn="l"/>
                </a:tabLst>
              </a:pPr>
              <a:r>
                <a:rPr sz="1850" spc="5" dirty="0">
                  <a:latin typeface="Arial"/>
                  <a:cs typeface="Arial"/>
                </a:rPr>
                <a:t>Brno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95" name="object 9"/>
            <p:cNvSpPr txBox="1"/>
            <p:nvPr/>
          </p:nvSpPr>
          <p:spPr>
            <a:xfrm>
              <a:off x="9777316" y="3597275"/>
              <a:ext cx="3598192" cy="1118896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25400">
                <a:lnSpc>
                  <a:spcPts val="6030"/>
                </a:lnSpc>
                <a:spcBef>
                  <a:spcPts val="125"/>
                </a:spcBef>
              </a:pPr>
              <a:r>
                <a:rPr lang="pl-PL" sz="5250" b="1" spc="-130" dirty="0">
                  <a:latin typeface="Futura PT Demi"/>
                  <a:cs typeface="Futura PT Demi"/>
                </a:rPr>
                <a:t>5</a:t>
              </a:r>
              <a:endParaRPr sz="5250" dirty="0">
                <a:latin typeface="Futura PT Demi"/>
                <a:cs typeface="Futura PT Demi"/>
              </a:endParaRPr>
            </a:p>
            <a:p>
              <a:pPr marL="25400">
                <a:lnSpc>
                  <a:spcPts val="2550"/>
                </a:lnSpc>
              </a:pPr>
              <a:r>
                <a:rPr lang="pl-PL" sz="2000" b="1" spc="-50" dirty="0" smtClean="0">
                  <a:latin typeface="Futura PT Demi"/>
                  <a:cs typeface="Futura PT Demi"/>
                </a:rPr>
                <a:t>VÝROBNÍCH ZÁVODŮ</a:t>
              </a:r>
              <a:endParaRPr lang="pl-PL" sz="1850" dirty="0">
                <a:latin typeface="Arial"/>
                <a:cs typeface="Arial"/>
              </a:endParaRPr>
            </a:p>
          </p:txBody>
        </p:sp>
      </p:grpSp>
      <p:pic>
        <p:nvPicPr>
          <p:cNvPr id="81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98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99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100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101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08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sp>
        <p:nvSpPr>
          <p:cNvPr id="103" name="object 5"/>
          <p:cNvSpPr txBox="1"/>
          <p:nvPr/>
        </p:nvSpPr>
        <p:spPr>
          <a:xfrm>
            <a:off x="10052049" y="4772073"/>
            <a:ext cx="2244725" cy="2988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20979" indent="-208915">
              <a:spcBef>
                <a:spcPts val="110"/>
              </a:spcBef>
              <a:buClr>
                <a:srgbClr val="ED1C23"/>
              </a:buClr>
              <a:buFontTx/>
              <a:buChar char="●"/>
              <a:tabLst>
                <a:tab pos="221615" algn="l"/>
              </a:tabLst>
            </a:pPr>
            <a:r>
              <a:rPr lang="pl-PL" sz="1850" spc="5" dirty="0" err="1">
                <a:latin typeface="Arial"/>
                <a:cs typeface="Arial"/>
              </a:rPr>
              <a:t>Záluží</a:t>
            </a:r>
            <a:r>
              <a:rPr lang="pl-PL" sz="1850" spc="5" dirty="0">
                <a:latin typeface="Arial"/>
                <a:cs typeface="Arial"/>
              </a:rPr>
              <a:t> u </a:t>
            </a:r>
            <a:r>
              <a:rPr lang="pl-PL" sz="1850" spc="5" dirty="0" err="1">
                <a:latin typeface="Arial"/>
                <a:cs typeface="Arial"/>
              </a:rPr>
              <a:t>Litvínova</a:t>
            </a:r>
            <a:endParaRPr lang="pl-PL" sz="1850" dirty="0">
              <a:latin typeface="Arial"/>
              <a:cs typeface="Arial"/>
            </a:endParaRPr>
          </a:p>
        </p:txBody>
      </p:sp>
      <p:sp>
        <p:nvSpPr>
          <p:cNvPr id="104" name="object 5"/>
          <p:cNvSpPr txBox="1"/>
          <p:nvPr/>
        </p:nvSpPr>
        <p:spPr>
          <a:xfrm>
            <a:off x="17003042" y="5256696"/>
            <a:ext cx="1707514" cy="2988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20979" indent="-208915">
              <a:spcBef>
                <a:spcPts val="110"/>
              </a:spcBef>
              <a:buClr>
                <a:srgbClr val="ED1C23"/>
              </a:buClr>
              <a:buFontTx/>
              <a:buChar char="●"/>
              <a:tabLst>
                <a:tab pos="221615" algn="l"/>
              </a:tabLst>
            </a:pPr>
            <a:r>
              <a:rPr lang="pl-PL" sz="1850" spc="5" dirty="0" err="1" smtClean="0">
                <a:latin typeface="Arial"/>
                <a:cs typeface="Arial"/>
              </a:rPr>
              <a:t>Litvínov</a:t>
            </a:r>
            <a:endParaRPr lang="pl-PL" sz="1850" dirty="0">
              <a:latin typeface="Arial"/>
              <a:cs typeface="Arial"/>
            </a:endParaRPr>
          </a:p>
        </p:txBody>
      </p:sp>
      <p:sp>
        <p:nvSpPr>
          <p:cNvPr id="72" name="object 7"/>
          <p:cNvSpPr txBox="1"/>
          <p:nvPr/>
        </p:nvSpPr>
        <p:spPr>
          <a:xfrm>
            <a:off x="10054234" y="7147918"/>
            <a:ext cx="1299845" cy="3098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20979" indent="-208915">
              <a:lnSpc>
                <a:spcPct val="100000"/>
              </a:lnSpc>
              <a:spcBef>
                <a:spcPts val="110"/>
              </a:spcBef>
              <a:buClr>
                <a:srgbClr val="ED1C23"/>
              </a:buClr>
              <a:buChar char="●"/>
              <a:tabLst>
                <a:tab pos="221615" algn="l"/>
              </a:tabLst>
            </a:pPr>
            <a:r>
              <a:rPr lang="cs-CZ" sz="1850" spc="5" dirty="0" smtClean="0">
                <a:latin typeface="Arial"/>
                <a:cs typeface="Arial"/>
              </a:rPr>
              <a:t>Brno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64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77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latin typeface="Arial"/>
                <a:cs typeface="Arial"/>
              </a:rPr>
              <a:t>Naše ambice</a:t>
            </a:r>
          </a:p>
        </p:txBody>
      </p:sp>
      <p:sp>
        <p:nvSpPr>
          <p:cNvPr id="85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solidFill>
                  <a:srgbClr val="FF0000"/>
                </a:solidFill>
                <a:latin typeface="Arial"/>
                <a:cs typeface="Arial"/>
              </a:rPr>
              <a:t>ORLEN</a:t>
            </a:r>
            <a:r>
              <a:rPr lang="pl-PL" sz="165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pl-PL" sz="1650" dirty="0">
                <a:solidFill>
                  <a:srgbClr val="FF0000"/>
                </a:solidFill>
                <a:latin typeface="Arial"/>
                <a:cs typeface="Arial"/>
              </a:rPr>
              <a:t>Unipetrol</a:t>
            </a:r>
            <a:r>
              <a:rPr lang="pl-PL" sz="165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pl-PL" sz="1650" dirty="0" err="1">
                <a:solidFill>
                  <a:srgbClr val="FF0000"/>
                </a:solidFill>
                <a:latin typeface="Arial"/>
                <a:cs typeface="Arial"/>
              </a:rPr>
              <a:t>dnes</a:t>
            </a:r>
            <a:endParaRPr lang="pl-PL"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94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92112" y="11203857"/>
            <a:ext cx="230354" cy="1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8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0973487"/>
            <a:chOff x="0" y="0"/>
            <a:chExt cx="20104100" cy="10973487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100" cy="109734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6125426" cy="1025099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74661" y="5345180"/>
            <a:ext cx="5901690" cy="2212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lang="cs-CZ" sz="7150" b="1" spc="10" dirty="0">
                <a:solidFill>
                  <a:schemeClr val="bg1"/>
                </a:solidFill>
                <a:latin typeface="Futura PT Bold"/>
                <a:cs typeface="Futura PT Bold"/>
              </a:rPr>
              <a:t>NAŠE </a:t>
            </a:r>
          </a:p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lang="cs-CZ" sz="7150" b="1" spc="10" dirty="0">
                <a:solidFill>
                  <a:schemeClr val="bg1"/>
                </a:solidFill>
                <a:latin typeface="Futura PT Bold"/>
                <a:cs typeface="Futura PT Bold"/>
              </a:rPr>
              <a:t>AMBICE</a:t>
            </a:r>
            <a:endParaRPr lang="cs-CZ" sz="7150" dirty="0">
              <a:solidFill>
                <a:schemeClr val="bg1"/>
              </a:solidFill>
              <a:latin typeface="Futura PT Bold"/>
              <a:cs typeface="Futura PT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74660" y="7921043"/>
            <a:ext cx="9810990" cy="4308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l-PL" sz="2700" dirty="0">
                <a:solidFill>
                  <a:schemeClr val="bg1"/>
                </a:solidFill>
                <a:latin typeface="Arial"/>
                <a:cs typeface="Arial"/>
              </a:rPr>
              <a:t>Jak si představujeme podnikání ORLEN </a:t>
            </a:r>
            <a:r>
              <a:rPr lang="pl-PL" sz="2700" dirty="0" smtClean="0">
                <a:solidFill>
                  <a:schemeClr val="bg1"/>
                </a:solidFill>
                <a:latin typeface="Arial"/>
                <a:cs typeface="Arial"/>
              </a:rPr>
              <a:t>Unipetrolu </a:t>
            </a:r>
            <a:r>
              <a:rPr lang="pl-PL" sz="2700" dirty="0">
                <a:solidFill>
                  <a:schemeClr val="bg1"/>
                </a:solidFill>
                <a:latin typeface="Arial"/>
                <a:cs typeface="Arial"/>
              </a:rPr>
              <a:t>v roce 2030</a:t>
            </a:r>
            <a:endParaRPr lang="cs-CZ" sz="2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23923" y="8889781"/>
            <a:ext cx="1110074" cy="31406"/>
          </a:xfrm>
          <a:prstGeom prst="rect">
            <a:avLst/>
          </a:prstGeom>
        </p:spPr>
      </p:pic>
      <p:pic>
        <p:nvPicPr>
          <p:cNvPr id="17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0261465"/>
            <a:ext cx="20104100" cy="1047090"/>
          </a:xfrm>
          <a:prstGeom prst="rect">
            <a:avLst/>
          </a:prstGeom>
        </p:spPr>
      </p:pic>
      <p:sp>
        <p:nvSpPr>
          <p:cNvPr id="21" name="object 23"/>
          <p:cNvSpPr txBox="1"/>
          <p:nvPr/>
        </p:nvSpPr>
        <p:spPr>
          <a:xfrm>
            <a:off x="7759313" y="10685420"/>
            <a:ext cx="191198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 err="1">
                <a:latin typeface="Arial"/>
                <a:cs typeface="Arial"/>
              </a:rPr>
              <a:t>Strategic</a:t>
            </a:r>
            <a:r>
              <a:rPr lang="pl-PL" sz="1650" spc="-85" dirty="0" err="1">
                <a:latin typeface="Arial"/>
                <a:cs typeface="Arial"/>
              </a:rPr>
              <a:t>ké</a:t>
            </a:r>
            <a:r>
              <a:rPr lang="pl-PL" sz="1650" spc="-85" dirty="0">
                <a:latin typeface="Arial"/>
                <a:cs typeface="Arial"/>
              </a:rPr>
              <a:t> </a:t>
            </a:r>
            <a:r>
              <a:rPr lang="pl-PL" sz="1650" spc="-85" dirty="0" err="1">
                <a:latin typeface="Arial"/>
                <a:cs typeface="Arial"/>
              </a:rPr>
              <a:t>výzvy</a:t>
            </a:r>
            <a:endParaRPr lang="pl-PL" sz="1650" dirty="0">
              <a:latin typeface="Arial"/>
              <a:cs typeface="Arial"/>
            </a:endParaRPr>
          </a:p>
        </p:txBody>
      </p:sp>
      <p:sp>
        <p:nvSpPr>
          <p:cNvPr id="22" name="object 24"/>
          <p:cNvSpPr txBox="1"/>
          <p:nvPr/>
        </p:nvSpPr>
        <p:spPr>
          <a:xfrm>
            <a:off x="10128250" y="1068542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Arial"/>
                <a:cs typeface="Arial"/>
              </a:rPr>
              <a:t>ORLEN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Unipetrol</a:t>
            </a:r>
            <a:r>
              <a:rPr sz="1650" spc="-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2030</a:t>
            </a:r>
          </a:p>
        </p:txBody>
      </p:sp>
      <p:sp>
        <p:nvSpPr>
          <p:cNvPr id="23" name="object 6"/>
          <p:cNvSpPr txBox="1"/>
          <p:nvPr/>
        </p:nvSpPr>
        <p:spPr>
          <a:xfrm>
            <a:off x="831850" y="10683875"/>
            <a:ext cx="189583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650" dirty="0">
                <a:latin typeface="Arial"/>
                <a:cs typeface="Arial"/>
              </a:rPr>
              <a:t>Skupina ORLEN</a:t>
            </a:r>
          </a:p>
        </p:txBody>
      </p:sp>
      <p:sp>
        <p:nvSpPr>
          <p:cNvPr id="24" name="object 22"/>
          <p:cNvSpPr txBox="1"/>
          <p:nvPr/>
        </p:nvSpPr>
        <p:spPr>
          <a:xfrm>
            <a:off x="19337295" y="10663288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lang="pl-PL" sz="2050" b="1" spc="5" dirty="0" smtClean="0">
                <a:solidFill>
                  <a:srgbClr val="E3241B"/>
                </a:solidFill>
                <a:latin typeface="Arial"/>
                <a:cs typeface="Arial"/>
              </a:rPr>
              <a:t>09</a:t>
            </a:r>
            <a:endParaRPr sz="2050" dirty="0">
              <a:solidFill>
                <a:srgbClr val="E3241B"/>
              </a:solidFill>
              <a:latin typeface="Arial"/>
              <a:cs typeface="Arial"/>
            </a:endParaRPr>
          </a:p>
        </p:txBody>
      </p:sp>
      <p:pic>
        <p:nvPicPr>
          <p:cNvPr id="25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67614" y="11207547"/>
            <a:ext cx="230354" cy="104698"/>
          </a:xfrm>
          <a:prstGeom prst="rect">
            <a:avLst/>
          </a:prstGeom>
        </p:spPr>
      </p:pic>
      <p:sp>
        <p:nvSpPr>
          <p:cNvPr id="16" name="object 24"/>
          <p:cNvSpPr txBox="1"/>
          <p:nvPr/>
        </p:nvSpPr>
        <p:spPr>
          <a:xfrm>
            <a:off x="12753727" y="10665040"/>
            <a:ext cx="21685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50" dirty="0" smtClean="0">
                <a:latin typeface="Arial"/>
                <a:cs typeface="Arial"/>
              </a:rPr>
              <a:t>Hydrogen Eagle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8" name="object 6"/>
          <p:cNvSpPr txBox="1"/>
          <p:nvPr/>
        </p:nvSpPr>
        <p:spPr>
          <a:xfrm>
            <a:off x="5859844" y="10683875"/>
            <a:ext cx="1445895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cs-CZ" sz="1650" dirty="0">
                <a:solidFill>
                  <a:srgbClr val="FF0000"/>
                </a:solidFill>
                <a:latin typeface="Arial"/>
                <a:cs typeface="Arial"/>
              </a:rPr>
              <a:t>Naše ambice</a:t>
            </a:r>
          </a:p>
        </p:txBody>
      </p:sp>
      <p:sp>
        <p:nvSpPr>
          <p:cNvPr id="26" name="object 22"/>
          <p:cNvSpPr txBox="1"/>
          <p:nvPr/>
        </p:nvSpPr>
        <p:spPr>
          <a:xfrm>
            <a:off x="3199849" y="10683875"/>
            <a:ext cx="2214880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925"/>
              </a:lnSpc>
            </a:pPr>
            <a:r>
              <a:rPr lang="pl-PL" sz="1650" dirty="0">
                <a:latin typeface="Arial"/>
                <a:cs typeface="Arial"/>
              </a:rPr>
              <a:t>ORLEN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>
                <a:latin typeface="Arial"/>
                <a:cs typeface="Arial"/>
              </a:rPr>
              <a:t>Unipetrol</a:t>
            </a:r>
            <a:r>
              <a:rPr lang="pl-PL" sz="1650" spc="-50" dirty="0">
                <a:latin typeface="Arial"/>
                <a:cs typeface="Arial"/>
              </a:rPr>
              <a:t> </a:t>
            </a:r>
            <a:r>
              <a:rPr lang="pl-PL" sz="1650" dirty="0" err="1">
                <a:latin typeface="Arial"/>
                <a:cs typeface="Arial"/>
              </a:rPr>
              <a:t>dnes</a:t>
            </a:r>
            <a:endParaRPr lang="pl-PL"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6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1556</TotalTime>
  <Words>2650</Words>
  <Application>Microsoft Office PowerPoint</Application>
  <PresentationFormat>Custom</PresentationFormat>
  <Paragraphs>702</Paragraphs>
  <Slides>27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Arial monospaced for SAP</vt:lpstr>
      <vt:lpstr>Calibri</vt:lpstr>
      <vt:lpstr>Futura PT Bold</vt:lpstr>
      <vt:lpstr>Futura PT Demi</vt:lpstr>
      <vt:lpstr>Futura PT Heavy</vt:lpstr>
      <vt:lpstr>Roboto</vt:lpstr>
      <vt:lpstr>Roboto-Regular</vt:lpstr>
      <vt:lpstr>Tahoma</vt:lpstr>
      <vt:lpstr>Times New Roman</vt:lpstr>
      <vt:lpstr>Verdana</vt:lpstr>
      <vt:lpstr>Office Theme</vt:lpstr>
      <vt:lpstr>think-cell Slide</vt:lpstr>
      <vt:lpstr>PowerPoint Presentation</vt:lpstr>
      <vt:lpstr>Obsah</vt:lpstr>
      <vt:lpstr>PowerPoint Presentation</vt:lpstr>
      <vt:lpstr>Skupina ORLEN – největší víceodvětvová společnost ve střední a východní Evropě</vt:lpstr>
      <vt:lpstr>Skupina ORLEN si klade za cíl dosažení nulových emisí uhlíku do roku 2050</vt:lpstr>
      <vt:lpstr>PowerPoint Presentation</vt:lpstr>
      <vt:lpstr>ORLEN Unipetrol dnes</vt:lpstr>
      <vt:lpstr>ORLEN Unipetrol – výrobní místa, vývojové centrum a pobočky</vt:lpstr>
      <vt:lpstr>PowerPoint Presentation</vt:lpstr>
      <vt:lpstr>Petrochemie, výroba biopaliv a zpracování alternativních surovin budou  v nadcházejících desetiletích klíčovými aspekty k úspěšné průmyslové transformaci</vt:lpstr>
      <vt:lpstr>Využitím nabízejících se příležitostí se ORLEN v roce 2030 stane lídrem v přechodu k udržitelnosti ve střední Evropě. Skupina ORLEN Unipetrol přispěje takto:</vt:lpstr>
      <vt:lpstr>STRATEGICKÉ VÝZVY</vt:lpstr>
      <vt:lpstr>Svět prochází zásadními změnami, které mají strukturální dopad na rafinérský a petrochemický sektor</vt:lpstr>
      <vt:lpstr>Pokles energie z fosilních paliv a růst energie z obnovitelných zdrojů</vt:lpstr>
      <vt:lpstr>Celková poptávka po fosilních palivech bude klesat v důsledku poklesu spotřeby nafty, zatímco plasty mají slibnou budoucnost</vt:lpstr>
      <vt:lpstr>PowerPoint Presentation</vt:lpstr>
      <vt:lpstr>ORLEN Unipetrol se zaměří na rozvoj nových udržitel-ných produktů a dekarbonizaci současných aktiv</vt:lpstr>
      <vt:lpstr>ORLEN Unipetrol bude rozvíjet nové perspektivní oblasti, ale rovněž se zaměří na zvyšování efektivity v současných oblastech podnikání</vt:lpstr>
      <vt:lpstr>Rafinérie: Tváří v tvář náročnému vnějšímu prostředí musí být rafinérie budoucnosti efektivní, ekologická, integrovaná a ﬂexibilní</vt:lpstr>
      <vt:lpstr>Petrochemie: Plánujeme pokračovat v investicích do posílení pozice na trhu se zaměřením na recyklaci a produkty s vysokou přidanou hodnotou</vt:lpstr>
      <vt:lpstr>Energetika: Bude hrát stěžejní roli v přechodu k větší udržitelnosti díky nižší emisní stopě produkované energie</vt:lpstr>
      <vt:lpstr>Maloobchod: Úspěch v maloobchodu bude zajištěn zaměřením na klíčové činnosti, rozšiřováním sítě a novými oblastmi růstu</vt:lpstr>
      <vt:lpstr>Naplněním této strategie společnost ORLEN Unipetrol využije příležitosti a přemění se na udržitelnější společnost</vt:lpstr>
      <vt:lpstr>PowerPoint Presentation</vt:lpstr>
      <vt:lpstr>PowerPoint Presentation</vt:lpstr>
      <vt:lpstr>PowerPoint Presentation</vt:lpstr>
      <vt:lpstr>POHÁNÍME BUDOUCNOST.  UDRŽITELNĚ.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Kania Elwira (SIG)</dc:creator>
  <cp:lastModifiedBy>Iwanowski Jakub (UNP-AS)</cp:lastModifiedBy>
  <cp:revision>173</cp:revision>
  <dcterms:created xsi:type="dcterms:W3CDTF">2021-05-27T13:09:47Z</dcterms:created>
  <dcterms:modified xsi:type="dcterms:W3CDTF">2021-10-18T09:21:58Z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2021-05-27T00:00:00Z</vt:filetime>
  </property>
  <property fmtid="{D5CDD505-2E9C-101B-9397-08002B2CF9AE}" pid="3" name="Creator">
    <vt:lpwstr>PDF Presentation Adobe Photoshop </vt:lpwstr>
  </property>
  <property fmtid="{D5CDD505-2E9C-101B-9397-08002B2CF9AE}" pid="4" name="LastSaved">
    <vt:filetime>2021-05-27T00:00:00Z</vt:filetime>
  </property>
  <property fmtid="{D5CDD505-2E9C-101B-9397-08002B2CF9AE}" pid="5" name="_MarkAsFinal">
    <vt:bool>true</vt:bool>
  </property>
</Properties>
</file>