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2" r:id="rId6"/>
  </p:sldIdLst>
  <p:sldSz cx="9144000" cy="5143500" type="screen16x9"/>
  <p:notesSz cx="6858000" cy="9144000"/>
  <p:embeddedFontLst>
    <p:embeddedFont>
      <p:font typeface="Helvetica Neue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d40b39c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d40b39c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d40b39cd2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d40b39cd2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95c3e762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95c3e762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2282c252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2282c252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2282c252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2282c252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  <p:extLst>
      <p:ext uri="{BB962C8B-B14F-4D97-AF65-F5344CB8AC3E}">
        <p14:creationId xmlns:p14="http://schemas.microsoft.com/office/powerpoint/2010/main" val="362051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895050" y="2407200"/>
            <a:ext cx="41922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 ČESKÁ REPUBLIKA</a:t>
            </a:r>
            <a:endParaRPr sz="2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DC6C133-BB62-431B-92DA-0183535E9FB1}"/>
              </a:ext>
            </a:extLst>
          </p:cNvPr>
          <p:cNvSpPr/>
          <p:nvPr/>
        </p:nvSpPr>
        <p:spPr>
          <a:xfrm>
            <a:off x="6847114" y="4506940"/>
            <a:ext cx="2066514" cy="424289"/>
          </a:xfrm>
          <a:prstGeom prst="rect">
            <a:avLst/>
          </a:prstGeom>
          <a:solidFill>
            <a:srgbClr val="FD0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01750" y="205950"/>
            <a:ext cx="45546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>
                <a:solidFill>
                  <a:srgbClr val="E7342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OVERVIEW</a:t>
            </a:r>
            <a:br>
              <a:rPr lang="cs" sz="2500" b="1">
                <a:solidFill>
                  <a:srgbClr val="E7342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cs" sz="2500" b="1">
                <a:solidFill>
                  <a:srgbClr val="E7342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 GROUP</a:t>
            </a:r>
            <a:endParaRPr sz="2500" b="1">
              <a:solidFill>
                <a:srgbClr val="E7342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570094" y="1176750"/>
            <a:ext cx="6530249" cy="3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Skupina MOL je vedoucí mezinárodní, integrovaná ropná a plynárenská společnost se sídlem v Maďarsku s tradicí více než </a:t>
            </a:r>
            <a:r>
              <a:rPr lang="cs" sz="1600" b="1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75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let. </a:t>
            </a:r>
            <a:endParaRPr sz="1600" dirty="0">
              <a:solidFill>
                <a:srgbClr val="9395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434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Působí ve </a:t>
            </a:r>
            <a:r>
              <a:rPr lang="cs" sz="1600" b="1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zemích světa a zaměstnává  </a:t>
            </a:r>
            <a:r>
              <a:rPr lang="cs" sz="1600" b="1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28 000 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lidí. Provozuje čtyři rafinérie a dva petrochemické závody </a:t>
            </a:r>
            <a:r>
              <a:rPr lang="cs-CZ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 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Maďarsku, na Slovensku a v Chorvatsku. </a:t>
            </a:r>
            <a:r>
              <a:rPr lang="cs-CZ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Disponuje 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také </a:t>
            </a:r>
            <a:r>
              <a:rPr lang="cs-CZ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sítí 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více než </a:t>
            </a:r>
            <a:r>
              <a:rPr lang="cs" sz="1600" b="1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1 900 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čerpacích stanic v</a:t>
            </a:r>
            <a:r>
              <a:rPr lang="cs-CZ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" sz="1600" b="1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zemích střední a jihovýchodní Evropy. </a:t>
            </a:r>
            <a:endParaRPr sz="1600" dirty="0">
              <a:solidFill>
                <a:srgbClr val="9395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434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mezinárodní Skupiny MOL patří také společnost MOL Česká republika, </a:t>
            </a:r>
            <a:r>
              <a:rPr lang="cs" sz="1600" b="1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největší provozovatel čerpacích stanic na českém trhu.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t="17244" b="15654"/>
          <a:stretch/>
        </p:blipFill>
        <p:spPr>
          <a:xfrm>
            <a:off x="8269676" y="4522900"/>
            <a:ext cx="742675" cy="4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l="13241" t="30010" r="12453" b="31099"/>
          <a:stretch/>
        </p:blipFill>
        <p:spPr>
          <a:xfrm>
            <a:off x="6015550" y="452650"/>
            <a:ext cx="2254125" cy="884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4"/>
          <p:cNvGrpSpPr/>
          <p:nvPr/>
        </p:nvGrpSpPr>
        <p:grpSpPr>
          <a:xfrm>
            <a:off x="787714" y="1628163"/>
            <a:ext cx="383422" cy="375247"/>
            <a:chOff x="428750" y="3602500"/>
            <a:chExt cx="618622" cy="587332"/>
          </a:xfrm>
        </p:grpSpPr>
        <p:pic>
          <p:nvPicPr>
            <p:cNvPr id="66" name="Google Shape;66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504050">
              <a:off x="450899" y="3626191"/>
              <a:ext cx="574323" cy="53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4"/>
            <p:cNvSpPr/>
            <p:nvPr/>
          </p:nvSpPr>
          <p:spPr>
            <a:xfrm rot="10800000">
              <a:off x="598420" y="3821407"/>
              <a:ext cx="279300" cy="1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14"/>
          <p:cNvGrpSpPr/>
          <p:nvPr/>
        </p:nvGrpSpPr>
        <p:grpSpPr>
          <a:xfrm>
            <a:off x="787270" y="2419159"/>
            <a:ext cx="383422" cy="375247"/>
            <a:chOff x="428750" y="3602500"/>
            <a:chExt cx="618622" cy="587332"/>
          </a:xfrm>
        </p:grpSpPr>
        <p:pic>
          <p:nvPicPr>
            <p:cNvPr id="69" name="Google Shape;69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504050">
              <a:off x="450899" y="3626191"/>
              <a:ext cx="574323" cy="53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/>
            <p:nvPr/>
          </p:nvSpPr>
          <p:spPr>
            <a:xfrm rot="10800000">
              <a:off x="598420" y="3821407"/>
              <a:ext cx="279300" cy="1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787715" y="3831928"/>
            <a:ext cx="383422" cy="375247"/>
            <a:chOff x="428750" y="3602500"/>
            <a:chExt cx="618622" cy="587332"/>
          </a:xfrm>
        </p:grpSpPr>
        <p:pic>
          <p:nvPicPr>
            <p:cNvPr id="72" name="Google Shape;72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504050">
              <a:off x="450899" y="3626191"/>
              <a:ext cx="574323" cy="53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4"/>
            <p:cNvSpPr/>
            <p:nvPr/>
          </p:nvSpPr>
          <p:spPr>
            <a:xfrm rot="10800000">
              <a:off x="598420" y="3821407"/>
              <a:ext cx="279300" cy="1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301750" y="205950"/>
            <a:ext cx="30645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1">
                <a:solidFill>
                  <a:srgbClr val="E7342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 ČESKÁ REPUBLIKA</a:t>
            </a:r>
            <a:endParaRPr sz="2500" b="1">
              <a:solidFill>
                <a:srgbClr val="E7342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011726" y="2011933"/>
            <a:ext cx="2249268" cy="11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 dirty="0">
                <a:solidFill>
                  <a:schemeClr val="lt1"/>
                </a:solidFill>
                <a:highlight>
                  <a:srgbClr val="97C738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304 čerpac</a:t>
            </a:r>
            <a:r>
              <a:rPr lang="cs-CZ" sz="1600" b="1" dirty="0" err="1">
                <a:solidFill>
                  <a:schemeClr val="lt1"/>
                </a:solidFill>
                <a:highlight>
                  <a:srgbClr val="97C738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ích</a:t>
            </a:r>
            <a:r>
              <a:rPr lang="cs" sz="1600" b="1" dirty="0">
                <a:solidFill>
                  <a:schemeClr val="lt1"/>
                </a:solidFill>
                <a:highlight>
                  <a:srgbClr val="97C738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stani</a:t>
            </a:r>
            <a:r>
              <a:rPr lang="cs-CZ" sz="1600" b="1" dirty="0">
                <a:solidFill>
                  <a:schemeClr val="lt1"/>
                </a:solidFill>
                <a:highlight>
                  <a:srgbClr val="97C738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cs" sz="1600" b="1" dirty="0">
                <a:solidFill>
                  <a:schemeClr val="lt1"/>
                </a:solidFill>
                <a:highlight>
                  <a:srgbClr val="97C738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lvl="0" indent="0" algn="l" rtl="0">
              <a:lnSpc>
                <a:spcPct val="130434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 druhým největším </a:t>
            </a:r>
            <a:r>
              <a:rPr lang="cs-CZ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provozovatelem </a:t>
            </a: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 českém trhu</a:t>
            </a:r>
            <a:r>
              <a:rPr lang="cs" sz="125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250" dirty="0">
              <a:solidFill>
                <a:srgbClr val="9395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0434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1250" dirty="0">
              <a:solidFill>
                <a:srgbClr val="9395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t="17244" b="15654"/>
          <a:stretch/>
        </p:blipFill>
        <p:spPr>
          <a:xfrm>
            <a:off x="8269676" y="4522900"/>
            <a:ext cx="742675" cy="49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013" y="899869"/>
            <a:ext cx="5014508" cy="33745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5"/>
          <p:cNvGrpSpPr/>
          <p:nvPr/>
        </p:nvGrpSpPr>
        <p:grpSpPr>
          <a:xfrm>
            <a:off x="493828" y="1637157"/>
            <a:ext cx="383422" cy="375247"/>
            <a:chOff x="428750" y="3602500"/>
            <a:chExt cx="618622" cy="587332"/>
          </a:xfrm>
        </p:grpSpPr>
        <p:pic>
          <p:nvPicPr>
            <p:cNvPr id="84" name="Google Shape;84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504050">
              <a:off x="450899" y="3626191"/>
              <a:ext cx="574323" cy="53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5"/>
            <p:cNvSpPr/>
            <p:nvPr/>
          </p:nvSpPr>
          <p:spPr>
            <a:xfrm rot="10800000">
              <a:off x="598420" y="3821407"/>
              <a:ext cx="279300" cy="1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493385" y="3296207"/>
            <a:ext cx="383422" cy="375247"/>
            <a:chOff x="428750" y="3602500"/>
            <a:chExt cx="618622" cy="587332"/>
          </a:xfrm>
        </p:grpSpPr>
        <p:pic>
          <p:nvPicPr>
            <p:cNvPr id="87" name="Google Shape;8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504050">
              <a:off x="450899" y="3626191"/>
              <a:ext cx="574323" cy="53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5"/>
            <p:cNvSpPr/>
            <p:nvPr/>
          </p:nvSpPr>
          <p:spPr>
            <a:xfrm rot="10800000">
              <a:off x="598420" y="3821407"/>
              <a:ext cx="279300" cy="1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5"/>
          <p:cNvSpPr txBox="1"/>
          <p:nvPr/>
        </p:nvSpPr>
        <p:spPr>
          <a:xfrm>
            <a:off x="1011726" y="3233045"/>
            <a:ext cx="2518284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dirty="0">
                <a:solidFill>
                  <a:srgbClr val="93959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První MOL stanice v České republice byla otevřena </a:t>
            </a:r>
            <a:r>
              <a:rPr lang="cs" sz="1600" b="1" dirty="0">
                <a:solidFill>
                  <a:schemeClr val="lt1"/>
                </a:solidFill>
                <a:highlight>
                  <a:srgbClr val="97C738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5. května 2015 v Praze na Barrandově</a:t>
            </a:r>
            <a:endParaRPr sz="1600" dirty="0">
              <a:solidFill>
                <a:srgbClr val="9395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468350" y="1528875"/>
            <a:ext cx="8443200" cy="2798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314150" y="194750"/>
            <a:ext cx="36069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rgbClr val="E7342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 nabízíme?</a:t>
            </a:r>
            <a:endParaRPr sz="2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3" name="Google Shape;113;p17"/>
          <p:cNvCxnSpPr/>
          <p:nvPr/>
        </p:nvCxnSpPr>
        <p:spPr>
          <a:xfrm>
            <a:off x="740699" y="2967239"/>
            <a:ext cx="2528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4" name="Google Shape;114;p17"/>
          <p:cNvSpPr txBox="1"/>
          <p:nvPr/>
        </p:nvSpPr>
        <p:spPr>
          <a:xfrm>
            <a:off x="2602975" y="2949000"/>
            <a:ext cx="1965300" cy="1378200"/>
          </a:xfrm>
          <a:prstGeom prst="rect">
            <a:avLst/>
          </a:prstGeom>
          <a:solidFill>
            <a:srgbClr val="97C73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Zákaznický program nabízí výhodné nákupy díky sbírání bodů a také pravidelné akce. </a:t>
            </a:r>
            <a:endParaRPr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6792150" y="2949000"/>
            <a:ext cx="1950600" cy="1378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Čerpací stanice jsou vybaveny myčkami nejnovější generace s kartáč</a:t>
            </a:r>
            <a:r>
              <a:rPr lang="cs-CZ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cs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z pěnového polyetylenu SoftTecs</a:t>
            </a:r>
            <a:r>
              <a:rPr lang="cs" sz="11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66550" y="1448775"/>
            <a:ext cx="8270400" cy="504600"/>
          </a:xfrm>
          <a:prstGeom prst="rect">
            <a:avLst/>
          </a:prstGeom>
          <a:solidFill>
            <a:srgbClr val="4B60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ČERPACÍ STANICE MOL</a:t>
            </a:r>
            <a:endParaRPr b="1" i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466550" y="2949000"/>
            <a:ext cx="1971300" cy="1378200"/>
          </a:xfrm>
          <a:prstGeom prst="rect">
            <a:avLst/>
          </a:prstGeom>
          <a:solidFill>
            <a:srgbClr val="97C73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Koncept občerstvení Fresh Corner, který  nabízí kvalitní kávu </a:t>
            </a:r>
            <a:r>
              <a:rPr lang="cs-CZ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cs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studené i teplé občerstvení.</a:t>
            </a:r>
            <a:r>
              <a:rPr lang="c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4718025" y="2949000"/>
            <a:ext cx="1953900" cy="1378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Neustále vylepšovaná paliva MOL EVO obsahují formuli EVOTECH, která účinně čistí motor</a:t>
            </a:r>
            <a:r>
              <a:rPr lang="cs" sz="11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1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196650" y="4522300"/>
            <a:ext cx="2884500" cy="504600"/>
          </a:xfrm>
          <a:prstGeom prst="rect">
            <a:avLst/>
          </a:prstGeom>
          <a:solidFill>
            <a:srgbClr val="81C2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APLIKACE MOL GO</a:t>
            </a:r>
            <a:endParaRPr sz="16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176100" y="4522300"/>
            <a:ext cx="2884500" cy="504600"/>
          </a:xfrm>
          <a:prstGeom prst="rect">
            <a:avLst/>
          </a:prstGeom>
          <a:solidFill>
            <a:srgbClr val="81C2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MOL PLUGEE</a:t>
            </a:r>
            <a:endParaRPr sz="1800" i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5625" y="4633600"/>
            <a:ext cx="282000" cy="28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3825" y="4543756"/>
            <a:ext cx="443525" cy="443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3" name="Google Shape;1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063" y="2092025"/>
            <a:ext cx="1678283" cy="71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7">
            <a:alphaModFix/>
          </a:blip>
          <a:srcRect l="19185" t="2217" r="12223" b="24843"/>
          <a:stretch/>
        </p:blipFill>
        <p:spPr>
          <a:xfrm rot="794710">
            <a:off x="2784336" y="1909216"/>
            <a:ext cx="1440703" cy="10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8">
            <a:alphaModFix/>
          </a:blip>
          <a:srcRect b="8709"/>
          <a:stretch/>
        </p:blipFill>
        <p:spPr>
          <a:xfrm>
            <a:off x="4927100" y="1987311"/>
            <a:ext cx="1535750" cy="9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59901" y="1998863"/>
            <a:ext cx="1357000" cy="9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468350" y="1528875"/>
            <a:ext cx="8443200" cy="2798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314150" y="194750"/>
            <a:ext cx="36069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3" name="Google Shape;113;p17"/>
          <p:cNvCxnSpPr/>
          <p:nvPr/>
        </p:nvCxnSpPr>
        <p:spPr>
          <a:xfrm>
            <a:off x="740699" y="2967239"/>
            <a:ext cx="2528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9" name="Google Shape;63;p14">
            <a:extLst>
              <a:ext uri="{FF2B5EF4-FFF2-40B4-BE49-F238E27FC236}">
                <a16:creationId xmlns:a16="http://schemas.microsoft.com/office/drawing/2014/main" id="{AB5B691A-DF03-4298-BE88-4327D6BD44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7244" b="15654"/>
          <a:stretch/>
        </p:blipFill>
        <p:spPr>
          <a:xfrm>
            <a:off x="2591236" y="1822044"/>
            <a:ext cx="4197427" cy="2559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8249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192</Words>
  <Application>Microsoft Office PowerPoint</Application>
  <PresentationFormat>Předvádění na obrazovce (16:9)</PresentationFormat>
  <Paragraphs>17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Helvetica Neue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Pavlíček Martin</dc:creator>
  <cp:lastModifiedBy>Pavlíček Martin</cp:lastModifiedBy>
  <cp:revision>4</cp:revision>
  <dcterms:modified xsi:type="dcterms:W3CDTF">2021-10-19T07:25:49Z</dcterms:modified>
</cp:coreProperties>
</file>