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13" r:id="rId2"/>
    <p:sldId id="486" r:id="rId3"/>
    <p:sldId id="489" r:id="rId4"/>
    <p:sldId id="492" r:id="rId5"/>
    <p:sldId id="488" r:id="rId6"/>
    <p:sldId id="487" r:id="rId7"/>
    <p:sldId id="491" r:id="rId8"/>
    <p:sldId id="482" r:id="rId9"/>
    <p:sldId id="490" r:id="rId10"/>
    <p:sldId id="483" r:id="rId11"/>
    <p:sldId id="471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C0C0C0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9" autoAdjust="0"/>
    <p:restoredTop sz="82051" autoAdjust="0"/>
  </p:normalViewPr>
  <p:slideViewPr>
    <p:cSldViewPr snapToGrid="0">
      <p:cViewPr varScale="1">
        <p:scale>
          <a:sx n="80" d="100"/>
          <a:sy n="80" d="100"/>
        </p:scale>
        <p:origin x="81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DC7B5-78D9-484B-B022-37C190CE01B9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9CCA6-7B47-4773-94FD-CF1B0EA883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8115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2A4A3-BC36-4F5E-BC3A-FB70FD319F29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0CA2F-4861-4D39-B1D3-5654CD3F2BA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9463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0CA2F-4861-4D39-B1D3-5654CD3F2BA2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F461AF-B746-4D36-8202-17EE683D5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078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530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0CA2F-4861-4D39-B1D3-5654CD3F2BA2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15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02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150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83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945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247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79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489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D0CA2F-4861-4D39-B1D3-5654CD3F2BA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E83F0-1521-4F4E-91A3-1A5F4AED30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98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40149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>
                    <a:lumMod val="50000"/>
                  </a:schemeClr>
                </a:solidFill>
                <a:latin typeface="Junicode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6191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pic>
        <p:nvPicPr>
          <p:cNvPr id="6" name="Obrázek 5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9346" y="971650"/>
            <a:ext cx="6093307" cy="486656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F6CF57-F557-45E6-A917-ADD13B4EE3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2706390553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B0E73C-6067-4957-BA09-52C359C1BA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2044445937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EF6FF1-3BE3-4D7B-911A-BDB342C7F7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204444593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953" y="0"/>
            <a:ext cx="3932237" cy="1600200"/>
          </a:xfrm>
          <a:solidFill>
            <a:schemeClr val="bg1">
              <a:lumMod val="85000"/>
            </a:schemeClr>
          </a:solidFill>
        </p:spPr>
        <p:txBody>
          <a:bodyPr anchor="b"/>
          <a:lstStyle>
            <a:lvl1pPr>
              <a:defRPr sz="3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1953" y="1616243"/>
            <a:ext cx="3932237" cy="38115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8" name="Obrázek 7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23824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CAB351-AA57-4C23-91DB-5300A321C6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360908317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EED851-61B3-487F-89F5-9956D7EEDF4E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31DE25-9B52-4288-8996-89787D8ECB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93486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EED851-61B3-487F-89F5-9956D7EEDF4E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31DE25-9B52-4288-8996-89787D8ECB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96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EED851-61B3-487F-89F5-9956D7EEDF4E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31DE25-9B52-4288-8996-89787D8ECB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21219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Junicode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12367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pic>
        <p:nvPicPr>
          <p:cNvPr id="6" name="Obrázek 5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AF44A5-FB2C-40E1-BA56-897A37BC3D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3863835690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59AE79-E7C5-4047-9DBF-CEB115CE5E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08E6D3-A57B-47ED-A53F-8AFEB0E961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DC45B6-B000-4C80-A9DD-08860A8788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>
                    <a:lumMod val="50000"/>
                  </a:schemeClr>
                </a:solidFill>
                <a:latin typeface="Junicode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0252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12367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pic>
        <p:nvPicPr>
          <p:cNvPr id="6" name="Obrázek 5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D8A3EB-66F6-4CBF-8F75-FC5818A638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1751812762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547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415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12367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pic>
        <p:nvPicPr>
          <p:cNvPr id="7" name="Obrázek 6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3A7DB3-79F9-4300-A756-29C6021CE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887482434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0216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1820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12367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pic>
        <p:nvPicPr>
          <p:cNvPr id="9" name="Obrázek 8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0A2AFE4-D689-493C-B01F-EF5371CDD9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4260180310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Junicode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6CC5FDD2-13BD-423E-B94B-ECF75B804217}"/>
              </a:ext>
            </a:extLst>
          </p:cNvPr>
          <p:cNvSpPr txBox="1"/>
          <p:nvPr userDrawn="1"/>
        </p:nvSpPr>
        <p:spPr>
          <a:xfrm>
            <a:off x="601527" y="6212367"/>
            <a:ext cx="3154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am Thin" charset="0"/>
                <a:ea typeface="Gilam Thin" charset="0"/>
                <a:cs typeface="Gilam Thin" charset="0"/>
              </a:rPr>
              <a:t>CHRÁNÍME VÁŠ ÚSPĚCH</a:t>
            </a:r>
            <a:endParaRPr kumimoji="0" sz="12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ilam Thin" charset="0"/>
              <a:ea typeface="Gilam Thin" charset="0"/>
              <a:cs typeface="Gilam Thin" charset="0"/>
            </a:endParaRPr>
          </a:p>
        </p:txBody>
      </p:sp>
      <p:pic>
        <p:nvPicPr>
          <p:cNvPr id="5" name="Obrázek 4" descr="trinity_logo_horizontal_black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5924" y="6250861"/>
            <a:ext cx="2791194" cy="222925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942DB7-4E33-4868-A6A6-802844437F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​﻿URČENO PRO VNITŘNÍ POTŘEBU﻿​</a:t>
            </a:r>
          </a:p>
        </p:txBody>
      </p:sp>
    </p:spTree>
    <p:extLst>
      <p:ext uri="{BB962C8B-B14F-4D97-AF65-F5344CB8AC3E}">
        <p14:creationId xmlns:p14="http://schemas.microsoft.com/office/powerpoint/2010/main" val="185379350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9705" y="365125"/>
            <a:ext cx="107040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7621" y="1801562"/>
            <a:ext cx="10728157" cy="3773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577516" y="6031832"/>
            <a:ext cx="107802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25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3" r:id="rId11"/>
    <p:sldLayoutId id="2147483656" r:id="rId12"/>
    <p:sldLayoutId id="2147483657" r:id="rId13"/>
    <p:sldLayoutId id="2147483658" r:id="rId14"/>
    <p:sldLayoutId id="2147483659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>
              <a:lumMod val="50000"/>
            </a:schemeClr>
          </a:solidFill>
          <a:latin typeface="Junicode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F3C10-50CD-4C63-8EFA-2533A69D8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7067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Makroekonomický pohled na dosavadní cíle EU v oblasti udržitelné mobility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7D3C99-530E-4584-B3C1-C961BE262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Kovanda, hlavní ekonom, Trinity Bank</a:t>
            </a:r>
          </a:p>
          <a:p>
            <a:r>
              <a:rPr lang="cs-CZ" dirty="0"/>
              <a:t>člen Národní ekonomické rady vlády</a:t>
            </a:r>
          </a:p>
        </p:txBody>
      </p:sp>
    </p:spTree>
    <p:extLst>
      <p:ext uri="{BB962C8B-B14F-4D97-AF65-F5344CB8AC3E}">
        <p14:creationId xmlns:p14="http://schemas.microsoft.com/office/powerpoint/2010/main" val="180139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rázek">
            <a:extLst>
              <a:ext uri="{FF2B5EF4-FFF2-40B4-BE49-F238E27FC236}">
                <a16:creationId xmlns:a16="http://schemas.microsoft.com/office/drawing/2014/main" id="{330F0B29-53C9-4343-82AD-4BC614DAD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14" y="194594"/>
            <a:ext cx="10290888" cy="567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9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F31DB-07FF-4DC9-892D-3AD6933F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787524"/>
            <a:ext cx="10162902" cy="2941229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lukas.kovanda@trinitybank.cz</a:t>
            </a:r>
          </a:p>
        </p:txBody>
      </p:sp>
    </p:spTree>
    <p:extLst>
      <p:ext uri="{BB962C8B-B14F-4D97-AF65-F5344CB8AC3E}">
        <p14:creationId xmlns:p14="http://schemas.microsoft.com/office/powerpoint/2010/main" val="170930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ázek">
            <a:extLst>
              <a:ext uri="{FF2B5EF4-FFF2-40B4-BE49-F238E27FC236}">
                <a16:creationId xmlns:a16="http://schemas.microsoft.com/office/drawing/2014/main" id="{58E89D61-4CC1-49B8-84D9-971C4E78B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63" y="182365"/>
            <a:ext cx="9486273" cy="572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68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419B52F-A85A-4540-90ED-1DA3F7C25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847" y="319587"/>
            <a:ext cx="6472305" cy="468554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BFBF915-BC8C-4386-9F4C-6AC8BD765ACE}"/>
              </a:ext>
            </a:extLst>
          </p:cNvPr>
          <p:cNvSpPr txBox="1"/>
          <p:nvPr/>
        </p:nvSpPr>
        <p:spPr>
          <a:xfrm>
            <a:off x="5522493" y="5366085"/>
            <a:ext cx="413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Modul oEnergetice.cz - </a:t>
            </a:r>
            <a:r>
              <a:rPr lang="cs-CZ" dirty="0" err="1"/>
              <a:t>energostat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82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BFBF915-BC8C-4386-9F4C-6AC8BD765ACE}"/>
              </a:ext>
            </a:extLst>
          </p:cNvPr>
          <p:cNvSpPr txBox="1"/>
          <p:nvPr/>
        </p:nvSpPr>
        <p:spPr>
          <a:xfrm>
            <a:off x="5522493" y="5366085"/>
            <a:ext cx="413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 </a:t>
            </a:r>
            <a:r>
              <a:rPr lang="cs-CZ" dirty="0" err="1"/>
              <a:t>Bloomberg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36BCE86-304C-4462-8915-957B34A5C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972"/>
            <a:ext cx="12192000" cy="404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8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BFBF915-BC8C-4386-9F4C-6AC8BD765ACE}"/>
              </a:ext>
            </a:extLst>
          </p:cNvPr>
          <p:cNvSpPr txBox="1"/>
          <p:nvPr/>
        </p:nvSpPr>
        <p:spPr>
          <a:xfrm>
            <a:off x="5522493" y="5366085"/>
            <a:ext cx="413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 </a:t>
            </a:r>
            <a:r>
              <a:rPr lang="cs-CZ" dirty="0" err="1"/>
              <a:t>Bloomberg</a:t>
            </a:r>
            <a:endParaRPr lang="cs-CZ" dirty="0"/>
          </a:p>
        </p:txBody>
      </p:sp>
      <p:pic>
        <p:nvPicPr>
          <p:cNvPr id="4098" name="Picture 2" descr="Obrázek">
            <a:extLst>
              <a:ext uri="{FF2B5EF4-FFF2-40B4-BE49-F238E27FC236}">
                <a16:creationId xmlns:a16="http://schemas.microsoft.com/office/drawing/2014/main" id="{2BE61B48-8227-49F1-B99F-8E5E3EC7E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322"/>
            <a:ext cx="12192000" cy="417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32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Obrázek">
            <a:extLst>
              <a:ext uri="{FF2B5EF4-FFF2-40B4-BE49-F238E27FC236}">
                <a16:creationId xmlns:a16="http://schemas.microsoft.com/office/drawing/2014/main" id="{E466454D-70B7-4552-AF3A-62E1167A7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59" y="708025"/>
            <a:ext cx="11015881" cy="4862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89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Obrázek">
            <a:extLst>
              <a:ext uri="{FF2B5EF4-FFF2-40B4-BE49-F238E27FC236}">
                <a16:creationId xmlns:a16="http://schemas.microsoft.com/office/drawing/2014/main" id="{7743CA59-51D6-44D9-BE6A-3283099AE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216" y="114301"/>
            <a:ext cx="9645567" cy="576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21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rázek">
            <a:extLst>
              <a:ext uri="{FF2B5EF4-FFF2-40B4-BE49-F238E27FC236}">
                <a16:creationId xmlns:a16="http://schemas.microsoft.com/office/drawing/2014/main" id="{76F6F521-3DF9-458B-A36F-2301089E1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766" y="168442"/>
            <a:ext cx="6464467" cy="564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20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Obrázek">
            <a:extLst>
              <a:ext uri="{FF2B5EF4-FFF2-40B4-BE49-F238E27FC236}">
                <a16:creationId xmlns:a16="http://schemas.microsoft.com/office/drawing/2014/main" id="{FCC1F566-0984-40D8-909D-257A64299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79" y="938963"/>
            <a:ext cx="9929041" cy="440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58FFAA10-FC79-4BB4-82BF-78A14C3689D4}"/>
              </a:ext>
            </a:extLst>
          </p:cNvPr>
          <p:cNvSpPr txBox="1"/>
          <p:nvPr/>
        </p:nvSpPr>
        <p:spPr>
          <a:xfrm>
            <a:off x="5522493" y="5366085"/>
            <a:ext cx="4138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 </a:t>
            </a:r>
            <a:r>
              <a:rPr lang="cs-CZ" dirty="0" err="1"/>
              <a:t>Bloomberg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5558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23340</TotalTime>
  <Words>66</Words>
  <Application>Microsoft Office PowerPoint</Application>
  <PresentationFormat>Širokoúhlá obrazovka</PresentationFormat>
  <Paragraphs>19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Gilam Thin</vt:lpstr>
      <vt:lpstr>Junicode</vt:lpstr>
      <vt:lpstr>Motiv Office</vt:lpstr>
      <vt:lpstr>      Makroekonomický pohled na dosavadní cíle EU v oblasti udržitelné mobility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lukas.kovanda@trinitybank.cz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zhodnocení finančních prostředků pro</dc:title>
  <dc:creator>Ježková Silvie</dc:creator>
  <cp:keywords>[SEC=URČENO PRO VNITŘNÍ POTŘEBU]</cp:keywords>
  <cp:lastModifiedBy>Kovanda Lukáš</cp:lastModifiedBy>
  <cp:revision>244</cp:revision>
  <cp:lastPrinted>2020-02-27T09:27:18Z</cp:lastPrinted>
  <dcterms:created xsi:type="dcterms:W3CDTF">2019-11-26T14:04:16Z</dcterms:created>
  <dcterms:modified xsi:type="dcterms:W3CDTF">2021-10-19T05:43:32Z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Originator_Hash_SHA1">
    <vt:lpwstr>159D18B2B377764525E2856B60DF52E04475F4D7</vt:lpwstr>
  </property>
  <property fmtid="{D5CDD505-2E9C-101B-9397-08002B2CF9AE}" pid="3" name="PM_SecurityClassification">
    <vt:lpwstr>URČENO PRO VNITŘNÍ POTŘEBU</vt:lpwstr>
  </property>
  <property fmtid="{D5CDD505-2E9C-101B-9397-08002B2CF9AE}" pid="4" name="PM_DisplayValueSecClassificationWithQualifier">
    <vt:lpwstr>URČENO PRO VNITŘNÍ POTŘEBU</vt:lpwstr>
  </property>
  <property fmtid="{D5CDD505-2E9C-101B-9397-08002B2CF9AE}" pid="5" name="PM_Qualifier">
    <vt:lpwstr/>
  </property>
  <property fmtid="{D5CDD505-2E9C-101B-9397-08002B2CF9AE}" pid="6" name="PM_Hash_SHA1">
    <vt:lpwstr>AAC1B0A76C35F32B6DEDF73C0172A237AC89354D</vt:lpwstr>
  </property>
  <property fmtid="{D5CDD505-2E9C-101B-9397-08002B2CF9AE}" pid="7" name="PM_InsertionValue">
    <vt:lpwstr>URČENO PRO VNITŘNÍ POTŘEBU</vt:lpwstr>
  </property>
  <property fmtid="{D5CDD505-2E9C-101B-9397-08002B2CF9AE}" pid="8" name="PM_Hash_Salt">
    <vt:lpwstr>B46E764B6DBCCFBD4ACA35FBD0C20318</vt:lpwstr>
  </property>
  <property fmtid="{D5CDD505-2E9C-101B-9397-08002B2CF9AE}" pid="9" name="PM_Hash_Version">
    <vt:lpwstr>2014.2</vt:lpwstr>
  </property>
  <property fmtid="{D5CDD505-2E9C-101B-9397-08002B2CF9AE}" pid="10" name="PM_Hash_Salt_Prev">
    <vt:lpwstr>C02EC53C6C386A1D75EEC14C23144B96</vt:lpwstr>
  </property>
  <property fmtid="{D5CDD505-2E9C-101B-9397-08002B2CF9AE}" pid="11" name="PM_Caveats_Count">
    <vt:lpwstr>0</vt:lpwstr>
  </property>
  <property fmtid="{D5CDD505-2E9C-101B-9397-08002B2CF9AE}" pid="12" name="PM_LastInsertion">
    <vt:lpwstr>URČENO PRO VNITŘNÍ POTŘEBU</vt:lpwstr>
  </property>
  <property fmtid="{D5CDD505-2E9C-101B-9397-08002B2CF9AE}" pid="13" name="PM_PrintOutPlacement_PPT">
    <vt:lpwstr>SlideFooter</vt:lpwstr>
  </property>
  <property fmtid="{D5CDD505-2E9C-101B-9397-08002B2CF9AE}" pid="14" name="PM_SecurityClassification_Prev">
    <vt:lpwstr>OSOBNÍ (skrytý)</vt:lpwstr>
  </property>
  <property fmtid="{D5CDD505-2E9C-101B-9397-08002B2CF9AE}" pid="15" name="PM_Qualifier_Prev">
    <vt:lpwstr/>
  </property>
</Properties>
</file>