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61" r:id="rId6"/>
    <p:sldId id="259" r:id="rId7"/>
    <p:sldId id="262" r:id="rId8"/>
    <p:sldId id="267" r:id="rId9"/>
    <p:sldId id="264" r:id="rId10"/>
    <p:sldId id="266" r:id="rId11"/>
    <p:sldId id="263" r:id="rId12"/>
    <p:sldId id="265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ospisil Milan" initials="PM" lastIdx="3" clrIdx="0">
    <p:extLst>
      <p:ext uri="{19B8F6BF-5375-455C-9EA6-DF929625EA0E}">
        <p15:presenceInfo xmlns:p15="http://schemas.microsoft.com/office/powerpoint/2012/main" userId="S::pospisim@vscht.cz::93f1a90d-a9a0-4a12-8c68-178c8a30044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FF"/>
    <a:srgbClr val="CCFFCC"/>
    <a:srgbClr val="FFCCFF"/>
    <a:srgbClr val="FF00FF"/>
    <a:srgbClr val="00FF00"/>
    <a:srgbClr val="CC0000"/>
    <a:srgbClr val="3333CC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 showGuides="1">
      <p:cViewPr varScale="1">
        <p:scale>
          <a:sx n="140" d="100"/>
          <a:sy n="140" d="100"/>
        </p:scale>
        <p:origin x="150" y="354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7B0F82-CE2A-45AE-9285-0BEF098ED9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A91AB60-2E84-4119-9FC0-D4E43ACEA0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5DD6BC-8308-4491-A96C-879756771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EDA2-CD31-4070-BF7B-697736BAAF00}" type="datetimeFigureOut">
              <a:rPr lang="cs-CZ" smtClean="0"/>
              <a:t>17.10.2021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0AA5304-D80C-4616-BDB6-0DCD2B428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DF2D944-B5AD-4CE1-A050-AFC9ED25D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E77F9-A055-4880-92AC-EFC88BFB5A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051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41F8AC-F602-4D0A-A692-E0AF5BAC2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A2B8AD1-BDE3-408F-A4DE-D463255C3D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D042B2-9AFA-463C-B8CB-EE3067A19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EDA2-CD31-4070-BF7B-697736BAAF00}" type="datetimeFigureOut">
              <a:rPr lang="cs-CZ" smtClean="0"/>
              <a:t>17.10.2021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687DC4-2C01-4FB8-AFCA-0688474B0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D97492-F8DE-4206-A0EE-A54F1868E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E77F9-A055-4880-92AC-EFC88BFB5A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9422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747571B-58A3-48DE-98A2-C0D5EA648D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1E9553F-2771-4D7F-AB11-AAAB796E85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8852DD-4F92-40BD-AA0F-B7B406460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EDA2-CD31-4070-BF7B-697736BAAF00}" type="datetimeFigureOut">
              <a:rPr lang="cs-CZ" smtClean="0"/>
              <a:t>17.10.2021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3C4996-8C42-47EF-974E-25D8DE6A6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DEABB00-AA11-4798-843D-215117BFD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E77F9-A055-4880-92AC-EFC88BFB5A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8347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C82926-0B51-4993-A433-FDF5717D7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2F2946-35DF-410F-84BB-B098704A2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915C5C-3DFA-4C0B-9DF3-21CA5E363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EDA2-CD31-4070-BF7B-697736BAAF00}" type="datetimeFigureOut">
              <a:rPr lang="cs-CZ" smtClean="0"/>
              <a:t>17.10.2021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91DD8F-3E52-4149-B1D5-8921029D6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F89522-6658-43CD-AC79-2B1CC4206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E77F9-A055-4880-92AC-EFC88BFB5A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465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AAAA0D-CE7F-48A4-A6A5-9CE9E89A9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EAE35BD-677B-45FE-8C1F-A4DFCDAE5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6FCA44-2DD8-4BBC-91DE-1DDDF2004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EDA2-CD31-4070-BF7B-697736BAAF00}" type="datetimeFigureOut">
              <a:rPr lang="cs-CZ" smtClean="0"/>
              <a:t>17.10.2021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638550-850A-4AAA-8522-76C4C7E02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846B25-6192-49F0-B32C-A01977DEB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E77F9-A055-4880-92AC-EFC88BFB5A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868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5A609C-9619-4F94-8CC7-4B22E6A68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119E60-16E8-4610-ACA2-2648BF50B1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DCF279B-0BAA-4DFC-9569-5246EB5AD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DC941E-FBB2-4DFA-B448-CFF9F176F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EDA2-CD31-4070-BF7B-697736BAAF00}" type="datetimeFigureOut">
              <a:rPr lang="cs-CZ" smtClean="0"/>
              <a:t>17.10.2021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216C5BF-5B64-4C75-84F8-221EDF67E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2AF797-1414-45D3-B4E0-331CE0622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E77F9-A055-4880-92AC-EFC88BFB5A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881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5A3F76-8681-432E-96BA-67CC090D5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B2BAE3F-7EED-4F8D-A6A2-A6B323626A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7A41BF7-6A44-4184-87C8-F58E5E368A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634C49A-116F-4F55-8EF8-12F75C53B1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57F166D-4560-40EE-AA75-8B4B89BDF8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6C9E52B-D1BF-4800-B7A4-9B8347237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EDA2-CD31-4070-BF7B-697736BAAF00}" type="datetimeFigureOut">
              <a:rPr lang="cs-CZ" smtClean="0"/>
              <a:t>17.10.2021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22138BC-0865-4467-9ABC-ABE52258E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32B0CBE-C0CC-4D82-A714-BB940600B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E77F9-A055-4880-92AC-EFC88BFB5A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053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09E428-3F01-4DB8-B7E2-60700CEF6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12D59B8-6703-4E59-ACF9-33596C88F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EDA2-CD31-4070-BF7B-697736BAAF00}" type="datetimeFigureOut">
              <a:rPr lang="cs-CZ" smtClean="0"/>
              <a:t>17.10.2021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27BE352-5329-4D2E-BD0C-685218CCF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7FCEE76-44E4-4F36-B7E2-56427A1FF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E77F9-A055-4880-92AC-EFC88BFB5A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1801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1289B4D-FBC8-443B-B66A-B87CD8DEF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EDA2-CD31-4070-BF7B-697736BAAF00}" type="datetimeFigureOut">
              <a:rPr lang="cs-CZ" smtClean="0"/>
              <a:t>17.10.2021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C5C18E8-10D4-47E3-BF1B-0819CBF43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AC94464-E93A-4AE6-9DC9-02406EB70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E77F9-A055-4880-92AC-EFC88BFB5A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3965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1860D0-E938-4D65-8CA8-BCB75B281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785930-8A25-4ABF-A913-88EE00765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91D758F-582C-4CEB-973A-8030EA36DF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09A5809-21A1-47A6-8D3C-026FE46BF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EDA2-CD31-4070-BF7B-697736BAAF00}" type="datetimeFigureOut">
              <a:rPr lang="cs-CZ" smtClean="0"/>
              <a:t>17.10.2021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73026F1-1661-44D7-B37D-F8449204E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8CA4FDF-50D8-49A4-B224-64A9CF3AE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E77F9-A055-4880-92AC-EFC88BFB5A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0063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38210E-2FCE-442A-985F-354B1C4BF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B767595-3FEF-4206-847E-2997DA1443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3101623-CA2C-4396-B158-199C9E03DE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3764B94-8A58-407B-8835-744C82DA3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EDA2-CD31-4070-BF7B-697736BAAF00}" type="datetimeFigureOut">
              <a:rPr lang="cs-CZ" smtClean="0"/>
              <a:t>17.10.2021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F9149DF-EE2C-422F-A6AE-FF489EBA3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A7042F8-D82E-4BBD-A995-F891EB209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E77F9-A055-4880-92AC-EFC88BFB5A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6552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79A0BE2-9B91-4744-94D8-642749994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86D9B32-C20F-4C70-833C-175FB51372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F274AAF-6F3D-459C-9B95-0D95D23928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BEDA2-CD31-4070-BF7B-697736BAAF00}" type="datetimeFigureOut">
              <a:rPr lang="cs-CZ" smtClean="0"/>
              <a:t>17.10.2021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9A9F4B-2BC2-4C2F-84CE-B1F0578E1C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7F995E-42AD-4CEE-B1F8-F1E834F03B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E77F9-A055-4880-92AC-EFC88BFB5A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8462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43255F-2249-4353-92C0-72DE98D041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914400"/>
            <a:ext cx="12192000" cy="25955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b="1" dirty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Studie optimálního využití obnovitelných zdrojů energie</a:t>
            </a:r>
            <a:br>
              <a:rPr lang="cs-CZ" b="1" dirty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</a:br>
            <a:r>
              <a:rPr lang="cs-CZ" b="1" dirty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v dopravě do roku 2030 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E709AAB-ED16-4B8A-87B7-C1864FE1D5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03638"/>
            <a:ext cx="9144000" cy="1077912"/>
          </a:xfrm>
        </p:spPr>
        <p:txBody>
          <a:bodyPr/>
          <a:lstStyle/>
          <a:p>
            <a:r>
              <a:rPr lang="cs-CZ" sz="3200" dirty="0"/>
              <a:t>Milan Pospíšil, VŠCHT Praha </a:t>
            </a:r>
          </a:p>
          <a:p>
            <a:r>
              <a:rPr lang="cs-CZ" dirty="0">
                <a:sym typeface="Symbol" panose="05050102010706020507" pitchFamily="18" charset="2"/>
              </a:rPr>
              <a:t> kolektiv expertů FS ČVUT, COŽP UK, VÚZT, ČAPPO, ČTP Bio </a:t>
            </a:r>
            <a:endParaRPr lang="cs-CZ" dirty="0"/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4E728D4D-3A8F-4E0C-A221-8B2ADBE1C4F1}"/>
              </a:ext>
            </a:extLst>
          </p:cNvPr>
          <p:cNvSpPr txBox="1">
            <a:spLocks/>
          </p:cNvSpPr>
          <p:nvPr/>
        </p:nvSpPr>
        <p:spPr>
          <a:xfrm>
            <a:off x="1517650" y="5284221"/>
            <a:ext cx="9144000" cy="13758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6500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VIZE</a:t>
            </a:r>
            <a:r>
              <a:rPr lang="cs-CZ" sz="6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65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2050</a:t>
            </a:r>
          </a:p>
          <a:p>
            <a:r>
              <a:rPr lang="cs-CZ" dirty="0">
                <a:solidFill>
                  <a:schemeClr val="accent1">
                    <a:lumMod val="75000"/>
                  </a:schemeClr>
                </a:solidFill>
                <a:sym typeface="Symbol" panose="05050102010706020507" pitchFamily="18" charset="2"/>
              </a:rPr>
              <a:t> Konference, Praha 19. října 2021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753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98393FB8-9705-477A-9306-4FC7CCB941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3934" y="1507370"/>
            <a:ext cx="5420435" cy="4980864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030A4F31-F6DF-457E-A114-1AB478AE2F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687" y="1508388"/>
            <a:ext cx="5331725" cy="4980864"/>
          </a:xfrm>
          <a:prstGeom prst="rect">
            <a:avLst/>
          </a:prstGeom>
        </p:spPr>
      </p:pic>
      <p:sp>
        <p:nvSpPr>
          <p:cNvPr id="4" name="Podnadpis 2">
            <a:extLst>
              <a:ext uri="{FF2B5EF4-FFF2-40B4-BE49-F238E27FC236}">
                <a16:creationId xmlns:a16="http://schemas.microsoft.com/office/drawing/2014/main" id="{A5928B64-E632-4A0B-9F0F-AEBAB9F89454}"/>
              </a:ext>
            </a:extLst>
          </p:cNvPr>
          <p:cNvSpPr txBox="1">
            <a:spLocks/>
          </p:cNvSpPr>
          <p:nvPr/>
        </p:nvSpPr>
        <p:spPr>
          <a:xfrm>
            <a:off x="10331355" y="62731"/>
            <a:ext cx="1729190" cy="4273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VIZE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2050</a:t>
            </a:r>
          </a:p>
          <a:p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AF7E684-187F-438F-959E-AC1774BF6D74}"/>
              </a:ext>
            </a:extLst>
          </p:cNvPr>
          <p:cNvSpPr txBox="1"/>
          <p:nvPr/>
        </p:nvSpPr>
        <p:spPr>
          <a:xfrm>
            <a:off x="644606" y="293074"/>
            <a:ext cx="93327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rgbClr val="3333CC"/>
                </a:solidFill>
              </a:rPr>
              <a:t>Náhrada OZE v dopravě 2030 – podíly paliv</a:t>
            </a: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73F4F295-EDFD-4971-9EDD-B23A10BF52B6}"/>
              </a:ext>
            </a:extLst>
          </p:cNvPr>
          <p:cNvGraphicFramePr>
            <a:graphicFrameLocks noGrp="1"/>
          </p:cNvGraphicFramePr>
          <p:nvPr/>
        </p:nvGraphicFramePr>
        <p:xfrm>
          <a:off x="3002056" y="1317888"/>
          <a:ext cx="781050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25">
                  <a:extLst>
                    <a:ext uri="{9D8B030D-6E8A-4147-A177-3AD203B41FA5}">
                      <a16:colId xmlns:a16="http://schemas.microsoft.com/office/drawing/2014/main" val="302273361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3751279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441151"/>
                  </a:ext>
                </a:extLst>
              </a:tr>
            </a:tbl>
          </a:graphicData>
        </a:graphic>
      </p:graphicFrame>
      <p:graphicFrame>
        <p:nvGraphicFramePr>
          <p:cNvPr id="7" name="Tabulka 5">
            <a:extLst>
              <a:ext uri="{FF2B5EF4-FFF2-40B4-BE49-F238E27FC236}">
                <a16:creationId xmlns:a16="http://schemas.microsoft.com/office/drawing/2014/main" id="{A13FE3EF-03B1-4963-A05C-1C007299FDEF}"/>
              </a:ext>
            </a:extLst>
          </p:cNvPr>
          <p:cNvGraphicFramePr>
            <a:graphicFrameLocks noGrp="1"/>
          </p:cNvGraphicFramePr>
          <p:nvPr/>
        </p:nvGraphicFramePr>
        <p:xfrm>
          <a:off x="3894009" y="1317888"/>
          <a:ext cx="781050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25">
                  <a:extLst>
                    <a:ext uri="{9D8B030D-6E8A-4147-A177-3AD203B41FA5}">
                      <a16:colId xmlns:a16="http://schemas.microsoft.com/office/drawing/2014/main" val="302273361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3751279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441151"/>
                  </a:ext>
                </a:extLst>
              </a:tr>
            </a:tbl>
          </a:graphicData>
        </a:graphic>
      </p:graphicFrame>
      <p:graphicFrame>
        <p:nvGraphicFramePr>
          <p:cNvPr id="8" name="Tabulka 5">
            <a:extLst>
              <a:ext uri="{FF2B5EF4-FFF2-40B4-BE49-F238E27FC236}">
                <a16:creationId xmlns:a16="http://schemas.microsoft.com/office/drawing/2014/main" id="{1A1D5473-C6A8-4028-85DF-CEBF94CA3F6C}"/>
              </a:ext>
            </a:extLst>
          </p:cNvPr>
          <p:cNvGraphicFramePr>
            <a:graphicFrameLocks noGrp="1"/>
          </p:cNvGraphicFramePr>
          <p:nvPr/>
        </p:nvGraphicFramePr>
        <p:xfrm>
          <a:off x="4792312" y="1319344"/>
          <a:ext cx="781050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25">
                  <a:extLst>
                    <a:ext uri="{9D8B030D-6E8A-4147-A177-3AD203B41FA5}">
                      <a16:colId xmlns:a16="http://schemas.microsoft.com/office/drawing/2014/main" val="302273361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3751279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441151"/>
                  </a:ext>
                </a:extLst>
              </a:tr>
            </a:tbl>
          </a:graphicData>
        </a:graphic>
      </p:graphicFrame>
      <p:graphicFrame>
        <p:nvGraphicFramePr>
          <p:cNvPr id="2" name="Tabulka 5">
            <a:extLst>
              <a:ext uri="{FF2B5EF4-FFF2-40B4-BE49-F238E27FC236}">
                <a16:creationId xmlns:a16="http://schemas.microsoft.com/office/drawing/2014/main" id="{08107E4F-E63B-4E8D-AD9C-A7DC44BC7FFB}"/>
              </a:ext>
            </a:extLst>
          </p:cNvPr>
          <p:cNvGraphicFramePr>
            <a:graphicFrameLocks noGrp="1"/>
          </p:cNvGraphicFramePr>
          <p:nvPr/>
        </p:nvGraphicFramePr>
        <p:xfrm>
          <a:off x="2119102" y="1317888"/>
          <a:ext cx="781050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25">
                  <a:extLst>
                    <a:ext uri="{9D8B030D-6E8A-4147-A177-3AD203B41FA5}">
                      <a16:colId xmlns:a16="http://schemas.microsoft.com/office/drawing/2014/main" val="302273361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3751279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441151"/>
                  </a:ext>
                </a:extLst>
              </a:tr>
            </a:tbl>
          </a:graphicData>
        </a:graphic>
      </p:graphicFrame>
      <p:graphicFrame>
        <p:nvGraphicFramePr>
          <p:cNvPr id="14" name="Tabulka 13">
            <a:extLst>
              <a:ext uri="{FF2B5EF4-FFF2-40B4-BE49-F238E27FC236}">
                <a16:creationId xmlns:a16="http://schemas.microsoft.com/office/drawing/2014/main" id="{B6401F2C-229A-4148-835F-BFEB9CA3D97F}"/>
              </a:ext>
            </a:extLst>
          </p:cNvPr>
          <p:cNvGraphicFramePr>
            <a:graphicFrameLocks noGrp="1"/>
          </p:cNvGraphicFramePr>
          <p:nvPr/>
        </p:nvGraphicFramePr>
        <p:xfrm>
          <a:off x="9002806" y="1308626"/>
          <a:ext cx="781050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25">
                  <a:extLst>
                    <a:ext uri="{9D8B030D-6E8A-4147-A177-3AD203B41FA5}">
                      <a16:colId xmlns:a16="http://schemas.microsoft.com/office/drawing/2014/main" val="302273361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3751279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441151"/>
                  </a:ext>
                </a:extLst>
              </a:tr>
            </a:tbl>
          </a:graphicData>
        </a:graphic>
      </p:graphicFrame>
      <p:graphicFrame>
        <p:nvGraphicFramePr>
          <p:cNvPr id="15" name="Tabulka 5">
            <a:extLst>
              <a:ext uri="{FF2B5EF4-FFF2-40B4-BE49-F238E27FC236}">
                <a16:creationId xmlns:a16="http://schemas.microsoft.com/office/drawing/2014/main" id="{00342432-B1DF-41BE-AC5D-59A2ACB215D2}"/>
              </a:ext>
            </a:extLst>
          </p:cNvPr>
          <p:cNvGraphicFramePr>
            <a:graphicFrameLocks noGrp="1"/>
          </p:cNvGraphicFramePr>
          <p:nvPr/>
        </p:nvGraphicFramePr>
        <p:xfrm>
          <a:off x="9894759" y="1308626"/>
          <a:ext cx="781050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25">
                  <a:extLst>
                    <a:ext uri="{9D8B030D-6E8A-4147-A177-3AD203B41FA5}">
                      <a16:colId xmlns:a16="http://schemas.microsoft.com/office/drawing/2014/main" val="302273361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3751279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441151"/>
                  </a:ext>
                </a:extLst>
              </a:tr>
            </a:tbl>
          </a:graphicData>
        </a:graphic>
      </p:graphicFrame>
      <p:graphicFrame>
        <p:nvGraphicFramePr>
          <p:cNvPr id="16" name="Tabulka 5">
            <a:extLst>
              <a:ext uri="{FF2B5EF4-FFF2-40B4-BE49-F238E27FC236}">
                <a16:creationId xmlns:a16="http://schemas.microsoft.com/office/drawing/2014/main" id="{ED7663A6-2257-410A-976C-E1600771BB5F}"/>
              </a:ext>
            </a:extLst>
          </p:cNvPr>
          <p:cNvGraphicFramePr>
            <a:graphicFrameLocks noGrp="1"/>
          </p:cNvGraphicFramePr>
          <p:nvPr/>
        </p:nvGraphicFramePr>
        <p:xfrm>
          <a:off x="10793062" y="1310082"/>
          <a:ext cx="781050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25">
                  <a:extLst>
                    <a:ext uri="{9D8B030D-6E8A-4147-A177-3AD203B41FA5}">
                      <a16:colId xmlns:a16="http://schemas.microsoft.com/office/drawing/2014/main" val="302273361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3751279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441151"/>
                  </a:ext>
                </a:extLst>
              </a:tr>
            </a:tbl>
          </a:graphicData>
        </a:graphic>
      </p:graphicFrame>
      <p:graphicFrame>
        <p:nvGraphicFramePr>
          <p:cNvPr id="17" name="Tabulka 5">
            <a:extLst>
              <a:ext uri="{FF2B5EF4-FFF2-40B4-BE49-F238E27FC236}">
                <a16:creationId xmlns:a16="http://schemas.microsoft.com/office/drawing/2014/main" id="{C82EC910-7124-4FD6-85C6-5BD53C1201B7}"/>
              </a:ext>
            </a:extLst>
          </p:cNvPr>
          <p:cNvGraphicFramePr>
            <a:graphicFrameLocks noGrp="1"/>
          </p:cNvGraphicFramePr>
          <p:nvPr/>
        </p:nvGraphicFramePr>
        <p:xfrm>
          <a:off x="8119852" y="1308626"/>
          <a:ext cx="781050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25">
                  <a:extLst>
                    <a:ext uri="{9D8B030D-6E8A-4147-A177-3AD203B41FA5}">
                      <a16:colId xmlns:a16="http://schemas.microsoft.com/office/drawing/2014/main" val="302273361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3751279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441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3971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ázek 11">
            <a:extLst>
              <a:ext uri="{FF2B5EF4-FFF2-40B4-BE49-F238E27FC236}">
                <a16:creationId xmlns:a16="http://schemas.microsoft.com/office/drawing/2014/main" id="{4DE52E8F-EAF3-4587-BCDF-EB7D818E91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2898" y="1508388"/>
            <a:ext cx="5361001" cy="4980864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536E9999-D74F-4C70-B2EC-5288F425AD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402" y="1508388"/>
            <a:ext cx="5588702" cy="4980864"/>
          </a:xfrm>
          <a:prstGeom prst="rect">
            <a:avLst/>
          </a:prstGeom>
        </p:spPr>
      </p:pic>
      <p:sp>
        <p:nvSpPr>
          <p:cNvPr id="4" name="Podnadpis 2">
            <a:extLst>
              <a:ext uri="{FF2B5EF4-FFF2-40B4-BE49-F238E27FC236}">
                <a16:creationId xmlns:a16="http://schemas.microsoft.com/office/drawing/2014/main" id="{A5928B64-E632-4A0B-9F0F-AEBAB9F89454}"/>
              </a:ext>
            </a:extLst>
          </p:cNvPr>
          <p:cNvSpPr txBox="1">
            <a:spLocks/>
          </p:cNvSpPr>
          <p:nvPr/>
        </p:nvSpPr>
        <p:spPr>
          <a:xfrm>
            <a:off x="10331355" y="62731"/>
            <a:ext cx="1729190" cy="4273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VIZE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2050</a:t>
            </a:r>
          </a:p>
          <a:p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AF7E684-187F-438F-959E-AC1774BF6D74}"/>
              </a:ext>
            </a:extLst>
          </p:cNvPr>
          <p:cNvSpPr txBox="1"/>
          <p:nvPr/>
        </p:nvSpPr>
        <p:spPr>
          <a:xfrm>
            <a:off x="644606" y="293074"/>
            <a:ext cx="93327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rgbClr val="3333CC"/>
                </a:solidFill>
              </a:rPr>
              <a:t>Úspora GHG v dopravě 2030 – podíly paliv</a:t>
            </a: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73F4F295-EDFD-4971-9EDD-B23A10BF5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827646"/>
              </p:ext>
            </p:extLst>
          </p:nvPr>
        </p:nvGraphicFramePr>
        <p:xfrm>
          <a:off x="3002056" y="1317888"/>
          <a:ext cx="781050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25">
                  <a:extLst>
                    <a:ext uri="{9D8B030D-6E8A-4147-A177-3AD203B41FA5}">
                      <a16:colId xmlns:a16="http://schemas.microsoft.com/office/drawing/2014/main" val="302273361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3751279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441151"/>
                  </a:ext>
                </a:extLst>
              </a:tr>
            </a:tbl>
          </a:graphicData>
        </a:graphic>
      </p:graphicFrame>
      <p:graphicFrame>
        <p:nvGraphicFramePr>
          <p:cNvPr id="7" name="Tabulka 5">
            <a:extLst>
              <a:ext uri="{FF2B5EF4-FFF2-40B4-BE49-F238E27FC236}">
                <a16:creationId xmlns:a16="http://schemas.microsoft.com/office/drawing/2014/main" id="{A13FE3EF-03B1-4963-A05C-1C007299FD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7476635"/>
              </p:ext>
            </p:extLst>
          </p:nvPr>
        </p:nvGraphicFramePr>
        <p:xfrm>
          <a:off x="3894009" y="1317888"/>
          <a:ext cx="781050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25">
                  <a:extLst>
                    <a:ext uri="{9D8B030D-6E8A-4147-A177-3AD203B41FA5}">
                      <a16:colId xmlns:a16="http://schemas.microsoft.com/office/drawing/2014/main" val="302273361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3751279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441151"/>
                  </a:ext>
                </a:extLst>
              </a:tr>
            </a:tbl>
          </a:graphicData>
        </a:graphic>
      </p:graphicFrame>
      <p:graphicFrame>
        <p:nvGraphicFramePr>
          <p:cNvPr id="8" name="Tabulka 5">
            <a:extLst>
              <a:ext uri="{FF2B5EF4-FFF2-40B4-BE49-F238E27FC236}">
                <a16:creationId xmlns:a16="http://schemas.microsoft.com/office/drawing/2014/main" id="{1A1D5473-C6A8-4028-85DF-CEBF94CA3F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534044"/>
              </p:ext>
            </p:extLst>
          </p:nvPr>
        </p:nvGraphicFramePr>
        <p:xfrm>
          <a:off x="4792312" y="1319344"/>
          <a:ext cx="781050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25">
                  <a:extLst>
                    <a:ext uri="{9D8B030D-6E8A-4147-A177-3AD203B41FA5}">
                      <a16:colId xmlns:a16="http://schemas.microsoft.com/office/drawing/2014/main" val="302273361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3751279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441151"/>
                  </a:ext>
                </a:extLst>
              </a:tr>
            </a:tbl>
          </a:graphicData>
        </a:graphic>
      </p:graphicFrame>
      <p:graphicFrame>
        <p:nvGraphicFramePr>
          <p:cNvPr id="2" name="Tabulka 5">
            <a:extLst>
              <a:ext uri="{FF2B5EF4-FFF2-40B4-BE49-F238E27FC236}">
                <a16:creationId xmlns:a16="http://schemas.microsoft.com/office/drawing/2014/main" id="{08107E4F-E63B-4E8D-AD9C-A7DC44BC7F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8622"/>
              </p:ext>
            </p:extLst>
          </p:nvPr>
        </p:nvGraphicFramePr>
        <p:xfrm>
          <a:off x="2119102" y="1317888"/>
          <a:ext cx="781050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25">
                  <a:extLst>
                    <a:ext uri="{9D8B030D-6E8A-4147-A177-3AD203B41FA5}">
                      <a16:colId xmlns:a16="http://schemas.microsoft.com/office/drawing/2014/main" val="302273361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3751279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441151"/>
                  </a:ext>
                </a:extLst>
              </a:tr>
            </a:tbl>
          </a:graphicData>
        </a:graphic>
      </p:graphicFrame>
      <p:graphicFrame>
        <p:nvGraphicFramePr>
          <p:cNvPr id="14" name="Tabulka 13">
            <a:extLst>
              <a:ext uri="{FF2B5EF4-FFF2-40B4-BE49-F238E27FC236}">
                <a16:creationId xmlns:a16="http://schemas.microsoft.com/office/drawing/2014/main" id="{B6401F2C-229A-4148-835F-BFEB9CA3D9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362752"/>
              </p:ext>
            </p:extLst>
          </p:nvPr>
        </p:nvGraphicFramePr>
        <p:xfrm>
          <a:off x="9002806" y="1308626"/>
          <a:ext cx="781050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25">
                  <a:extLst>
                    <a:ext uri="{9D8B030D-6E8A-4147-A177-3AD203B41FA5}">
                      <a16:colId xmlns:a16="http://schemas.microsoft.com/office/drawing/2014/main" val="302273361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3751279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441151"/>
                  </a:ext>
                </a:extLst>
              </a:tr>
            </a:tbl>
          </a:graphicData>
        </a:graphic>
      </p:graphicFrame>
      <p:graphicFrame>
        <p:nvGraphicFramePr>
          <p:cNvPr id="15" name="Tabulka 5">
            <a:extLst>
              <a:ext uri="{FF2B5EF4-FFF2-40B4-BE49-F238E27FC236}">
                <a16:creationId xmlns:a16="http://schemas.microsoft.com/office/drawing/2014/main" id="{00342432-B1DF-41BE-AC5D-59A2ACB215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361989"/>
              </p:ext>
            </p:extLst>
          </p:nvPr>
        </p:nvGraphicFramePr>
        <p:xfrm>
          <a:off x="9894759" y="1308626"/>
          <a:ext cx="781050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25">
                  <a:extLst>
                    <a:ext uri="{9D8B030D-6E8A-4147-A177-3AD203B41FA5}">
                      <a16:colId xmlns:a16="http://schemas.microsoft.com/office/drawing/2014/main" val="302273361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3751279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441151"/>
                  </a:ext>
                </a:extLst>
              </a:tr>
            </a:tbl>
          </a:graphicData>
        </a:graphic>
      </p:graphicFrame>
      <p:graphicFrame>
        <p:nvGraphicFramePr>
          <p:cNvPr id="16" name="Tabulka 5">
            <a:extLst>
              <a:ext uri="{FF2B5EF4-FFF2-40B4-BE49-F238E27FC236}">
                <a16:creationId xmlns:a16="http://schemas.microsoft.com/office/drawing/2014/main" id="{ED7663A6-2257-410A-976C-E1600771BB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378383"/>
              </p:ext>
            </p:extLst>
          </p:nvPr>
        </p:nvGraphicFramePr>
        <p:xfrm>
          <a:off x="10793062" y="1310082"/>
          <a:ext cx="781050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25">
                  <a:extLst>
                    <a:ext uri="{9D8B030D-6E8A-4147-A177-3AD203B41FA5}">
                      <a16:colId xmlns:a16="http://schemas.microsoft.com/office/drawing/2014/main" val="302273361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3751279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441151"/>
                  </a:ext>
                </a:extLst>
              </a:tr>
            </a:tbl>
          </a:graphicData>
        </a:graphic>
      </p:graphicFrame>
      <p:graphicFrame>
        <p:nvGraphicFramePr>
          <p:cNvPr id="17" name="Tabulka 5">
            <a:extLst>
              <a:ext uri="{FF2B5EF4-FFF2-40B4-BE49-F238E27FC236}">
                <a16:creationId xmlns:a16="http://schemas.microsoft.com/office/drawing/2014/main" id="{C82EC910-7124-4FD6-85C6-5BD53C1201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479407"/>
              </p:ext>
            </p:extLst>
          </p:nvPr>
        </p:nvGraphicFramePr>
        <p:xfrm>
          <a:off x="8119852" y="1308626"/>
          <a:ext cx="781050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25">
                  <a:extLst>
                    <a:ext uri="{9D8B030D-6E8A-4147-A177-3AD203B41FA5}">
                      <a16:colId xmlns:a16="http://schemas.microsoft.com/office/drawing/2014/main" val="302273361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3751279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441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8793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Obrázek 42">
            <a:extLst>
              <a:ext uri="{FF2B5EF4-FFF2-40B4-BE49-F238E27FC236}">
                <a16:creationId xmlns:a16="http://schemas.microsoft.com/office/drawing/2014/main" id="{99E63E19-CA74-4C70-A8E7-24F6D54856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993" y="1156183"/>
            <a:ext cx="4896441" cy="4557246"/>
          </a:xfrm>
          <a:prstGeom prst="rect">
            <a:avLst/>
          </a:prstGeom>
        </p:spPr>
      </p:pic>
      <p:pic>
        <p:nvPicPr>
          <p:cNvPr id="42" name="Obrázek 41">
            <a:extLst>
              <a:ext uri="{FF2B5EF4-FFF2-40B4-BE49-F238E27FC236}">
                <a16:creationId xmlns:a16="http://schemas.microsoft.com/office/drawing/2014/main" id="{9A827DE9-92B8-4A5A-BF59-B4E3ECAB94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6919" y="1176655"/>
            <a:ext cx="4890970" cy="4557246"/>
          </a:xfrm>
          <a:prstGeom prst="rect">
            <a:avLst/>
          </a:prstGeom>
        </p:spPr>
      </p:pic>
      <p:sp>
        <p:nvSpPr>
          <p:cNvPr id="4" name="Podnadpis 2">
            <a:extLst>
              <a:ext uri="{FF2B5EF4-FFF2-40B4-BE49-F238E27FC236}">
                <a16:creationId xmlns:a16="http://schemas.microsoft.com/office/drawing/2014/main" id="{A5928B64-E632-4A0B-9F0F-AEBAB9F89454}"/>
              </a:ext>
            </a:extLst>
          </p:cNvPr>
          <p:cNvSpPr txBox="1">
            <a:spLocks/>
          </p:cNvSpPr>
          <p:nvPr/>
        </p:nvSpPr>
        <p:spPr>
          <a:xfrm>
            <a:off x="10331355" y="62731"/>
            <a:ext cx="1729190" cy="4273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VIZE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2050</a:t>
            </a:r>
          </a:p>
          <a:p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AF7E684-187F-438F-959E-AC1774BF6D74}"/>
              </a:ext>
            </a:extLst>
          </p:cNvPr>
          <p:cNvSpPr txBox="1"/>
          <p:nvPr/>
        </p:nvSpPr>
        <p:spPr>
          <a:xfrm>
            <a:off x="361950" y="293074"/>
            <a:ext cx="113665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800" b="1" dirty="0">
                <a:solidFill>
                  <a:srgbClr val="3333CC"/>
                </a:solidFill>
              </a:rPr>
              <a:t>Náhrada OZE / úspora GHG – vliv „green elektricity“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8CC19F57-85EB-4023-94D5-262257680A72}"/>
              </a:ext>
            </a:extLst>
          </p:cNvPr>
          <p:cNvSpPr txBox="1"/>
          <p:nvPr/>
        </p:nvSpPr>
        <p:spPr>
          <a:xfrm>
            <a:off x="1778000" y="1339850"/>
            <a:ext cx="889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/>
              <a:t>OZE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B33EE6B4-62F5-4FEB-88F8-EC05AF9C5F24}"/>
              </a:ext>
            </a:extLst>
          </p:cNvPr>
          <p:cNvSpPr txBox="1"/>
          <p:nvPr/>
        </p:nvSpPr>
        <p:spPr>
          <a:xfrm>
            <a:off x="7721600" y="1339850"/>
            <a:ext cx="101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/>
              <a:t>GHG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B9F3BCF4-7E54-4762-8F9D-23DDF58A73FE}"/>
              </a:ext>
            </a:extLst>
          </p:cNvPr>
          <p:cNvSpPr txBox="1"/>
          <p:nvPr/>
        </p:nvSpPr>
        <p:spPr>
          <a:xfrm>
            <a:off x="352425" y="5887818"/>
            <a:ext cx="11487150" cy="830997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/>
              <a:t>500 tis. EEV </a:t>
            </a:r>
            <a:r>
              <a:rPr lang="cs-CZ" sz="2400" b="1" dirty="0">
                <a:sym typeface="Wingdings" panose="05000000000000000000" pitchFamily="2" charset="2"/>
              </a:rPr>
              <a:t></a:t>
            </a:r>
            <a:r>
              <a:rPr lang="cs-CZ" sz="2400" b="1" dirty="0"/>
              <a:t> zvýšení OZE při výrobě </a:t>
            </a:r>
            <a:r>
              <a:rPr lang="cs-CZ" sz="2400" b="1" dirty="0" err="1"/>
              <a:t>el.en</a:t>
            </a:r>
            <a:r>
              <a:rPr lang="cs-CZ" sz="2400" b="1" dirty="0"/>
              <a:t>. o 5 % </a:t>
            </a:r>
            <a:r>
              <a:rPr lang="cs-CZ" sz="2400" b="1" dirty="0">
                <a:sym typeface="Wingdings" panose="05000000000000000000" pitchFamily="2" charset="2"/>
              </a:rPr>
              <a:t> </a:t>
            </a:r>
            <a:r>
              <a:rPr lang="cs-CZ" sz="2400" b="1" dirty="0">
                <a:solidFill>
                  <a:srgbClr val="C00000"/>
                </a:solidFill>
                <a:sym typeface="Wingdings" panose="05000000000000000000" pitchFamily="2" charset="2"/>
              </a:rPr>
              <a:t>příspěvek OZE +0,7%  / GHG +0,2% </a:t>
            </a:r>
            <a:r>
              <a:rPr lang="cs-CZ" sz="2400" b="1" dirty="0">
                <a:solidFill>
                  <a:srgbClr val="C00000"/>
                </a:solidFill>
              </a:rPr>
              <a:t>  </a:t>
            </a:r>
          </a:p>
          <a:p>
            <a:r>
              <a:rPr lang="cs-CZ" sz="2400" b="1" dirty="0"/>
              <a:t>1 mil. EEV </a:t>
            </a:r>
            <a:r>
              <a:rPr lang="cs-CZ" sz="2400" b="1" dirty="0">
                <a:sym typeface="Wingdings" panose="05000000000000000000" pitchFamily="2" charset="2"/>
              </a:rPr>
              <a:t></a:t>
            </a:r>
            <a:r>
              <a:rPr lang="cs-CZ" sz="2400" b="1" dirty="0"/>
              <a:t> zvýšení OZE při výrobě </a:t>
            </a:r>
            <a:r>
              <a:rPr lang="cs-CZ" sz="2400" b="1" dirty="0" err="1"/>
              <a:t>el.en</a:t>
            </a:r>
            <a:r>
              <a:rPr lang="cs-CZ" sz="2400" b="1" dirty="0"/>
              <a:t>. o 5 % </a:t>
            </a:r>
            <a:r>
              <a:rPr lang="cs-CZ" sz="2400" b="1" dirty="0">
                <a:sym typeface="Wingdings" panose="05000000000000000000" pitchFamily="2" charset="2"/>
              </a:rPr>
              <a:t> </a:t>
            </a:r>
            <a:r>
              <a:rPr lang="cs-CZ" sz="2400" b="1" dirty="0">
                <a:solidFill>
                  <a:srgbClr val="C00000"/>
                </a:solidFill>
                <a:sym typeface="Wingdings" panose="05000000000000000000" pitchFamily="2" charset="2"/>
              </a:rPr>
              <a:t>příspěvek OZE +1,2%  / GHG +0,4% </a:t>
            </a:r>
            <a:endParaRPr lang="cs-CZ" sz="2400" b="1" dirty="0">
              <a:solidFill>
                <a:srgbClr val="C00000"/>
              </a:solidFill>
            </a:endParaRPr>
          </a:p>
        </p:txBody>
      </p: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B0E7A177-A7D6-4D78-888D-D8207BAC7A04}"/>
              </a:ext>
            </a:extLst>
          </p:cNvPr>
          <p:cNvCxnSpPr>
            <a:cxnSpLocks/>
          </p:cNvCxnSpPr>
          <p:nvPr/>
        </p:nvCxnSpPr>
        <p:spPr>
          <a:xfrm flipH="1">
            <a:off x="1562670" y="3414334"/>
            <a:ext cx="3050273" cy="0"/>
          </a:xfrm>
          <a:prstGeom prst="line">
            <a:avLst/>
          </a:prstGeom>
          <a:ln w="25400">
            <a:prstDash val="soli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Přímá spojnice 23">
            <a:extLst>
              <a:ext uri="{FF2B5EF4-FFF2-40B4-BE49-F238E27FC236}">
                <a16:creationId xmlns:a16="http://schemas.microsoft.com/office/drawing/2014/main" id="{77ED830E-E9AA-4DB1-9CAF-187F53AF5B1A}"/>
              </a:ext>
            </a:extLst>
          </p:cNvPr>
          <p:cNvCxnSpPr>
            <a:cxnSpLocks/>
          </p:cNvCxnSpPr>
          <p:nvPr/>
        </p:nvCxnSpPr>
        <p:spPr>
          <a:xfrm flipH="1">
            <a:off x="1562670" y="4109232"/>
            <a:ext cx="1525136" cy="0"/>
          </a:xfrm>
          <a:prstGeom prst="line">
            <a:avLst/>
          </a:prstGeom>
          <a:ln w="25400">
            <a:prstDash val="soli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5" name="Přímá spojnice 24">
            <a:extLst>
              <a:ext uri="{FF2B5EF4-FFF2-40B4-BE49-F238E27FC236}">
                <a16:creationId xmlns:a16="http://schemas.microsoft.com/office/drawing/2014/main" id="{CF8C2D1E-DCF5-497D-99EF-59A6C714AEEE}"/>
              </a:ext>
            </a:extLst>
          </p:cNvPr>
          <p:cNvCxnSpPr>
            <a:cxnSpLocks/>
          </p:cNvCxnSpPr>
          <p:nvPr/>
        </p:nvCxnSpPr>
        <p:spPr>
          <a:xfrm flipH="1">
            <a:off x="7319703" y="3112946"/>
            <a:ext cx="3059419" cy="0"/>
          </a:xfrm>
          <a:prstGeom prst="line">
            <a:avLst/>
          </a:prstGeom>
          <a:ln w="25400">
            <a:prstDash val="soli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6" name="Přímá spojnice 25">
            <a:extLst>
              <a:ext uri="{FF2B5EF4-FFF2-40B4-BE49-F238E27FC236}">
                <a16:creationId xmlns:a16="http://schemas.microsoft.com/office/drawing/2014/main" id="{18BB1CE1-6659-4EC4-AD5A-564E43986754}"/>
              </a:ext>
            </a:extLst>
          </p:cNvPr>
          <p:cNvCxnSpPr>
            <a:cxnSpLocks/>
          </p:cNvCxnSpPr>
          <p:nvPr/>
        </p:nvCxnSpPr>
        <p:spPr>
          <a:xfrm flipH="1">
            <a:off x="7319703" y="4068289"/>
            <a:ext cx="1529709" cy="0"/>
          </a:xfrm>
          <a:prstGeom prst="line">
            <a:avLst/>
          </a:prstGeom>
          <a:ln w="25400">
            <a:prstDash val="soli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8" name="Přímá spojnice 27">
            <a:extLst>
              <a:ext uri="{FF2B5EF4-FFF2-40B4-BE49-F238E27FC236}">
                <a16:creationId xmlns:a16="http://schemas.microsoft.com/office/drawing/2014/main" id="{1306A869-AA1A-40FC-A588-16EB52AF5D4E}"/>
              </a:ext>
            </a:extLst>
          </p:cNvPr>
          <p:cNvCxnSpPr>
            <a:cxnSpLocks/>
          </p:cNvCxnSpPr>
          <p:nvPr/>
        </p:nvCxnSpPr>
        <p:spPr>
          <a:xfrm flipH="1">
            <a:off x="4612943" y="3414334"/>
            <a:ext cx="2" cy="1637233"/>
          </a:xfrm>
          <a:prstGeom prst="line">
            <a:avLst/>
          </a:prstGeom>
          <a:ln w="25400">
            <a:prstDash val="soli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2" name="Přímá spojnice 31">
            <a:extLst>
              <a:ext uri="{FF2B5EF4-FFF2-40B4-BE49-F238E27FC236}">
                <a16:creationId xmlns:a16="http://schemas.microsoft.com/office/drawing/2014/main" id="{B709783C-9FD7-4D4B-AB83-A70D1F882D50}"/>
              </a:ext>
            </a:extLst>
          </p:cNvPr>
          <p:cNvCxnSpPr>
            <a:cxnSpLocks/>
          </p:cNvCxnSpPr>
          <p:nvPr/>
        </p:nvCxnSpPr>
        <p:spPr>
          <a:xfrm flipV="1">
            <a:off x="3094630" y="4109232"/>
            <a:ext cx="0" cy="944989"/>
          </a:xfrm>
          <a:prstGeom prst="line">
            <a:avLst/>
          </a:prstGeom>
          <a:ln w="25400">
            <a:prstDash val="soli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6" name="Přímá spojnice 35">
            <a:extLst>
              <a:ext uri="{FF2B5EF4-FFF2-40B4-BE49-F238E27FC236}">
                <a16:creationId xmlns:a16="http://schemas.microsoft.com/office/drawing/2014/main" id="{975A01E9-BD8F-49A0-A3C3-81A880945F59}"/>
              </a:ext>
            </a:extLst>
          </p:cNvPr>
          <p:cNvCxnSpPr>
            <a:cxnSpLocks/>
          </p:cNvCxnSpPr>
          <p:nvPr/>
        </p:nvCxnSpPr>
        <p:spPr>
          <a:xfrm>
            <a:off x="8842588" y="4068289"/>
            <a:ext cx="0" cy="983278"/>
          </a:xfrm>
          <a:prstGeom prst="line">
            <a:avLst/>
          </a:prstGeom>
          <a:ln w="25400">
            <a:prstDash val="soli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0" name="Přímá spojnice 39">
            <a:extLst>
              <a:ext uri="{FF2B5EF4-FFF2-40B4-BE49-F238E27FC236}">
                <a16:creationId xmlns:a16="http://schemas.microsoft.com/office/drawing/2014/main" id="{F6A6B932-A7A3-48C6-8742-985B2206ECDE}"/>
              </a:ext>
            </a:extLst>
          </p:cNvPr>
          <p:cNvCxnSpPr>
            <a:cxnSpLocks/>
          </p:cNvCxnSpPr>
          <p:nvPr/>
        </p:nvCxnSpPr>
        <p:spPr>
          <a:xfrm>
            <a:off x="10358626" y="3112946"/>
            <a:ext cx="0" cy="1960024"/>
          </a:xfrm>
          <a:prstGeom prst="line">
            <a:avLst/>
          </a:prstGeom>
          <a:ln w="25400">
            <a:prstDash val="soli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33024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B35A76-D6CA-423A-9941-DF63ED756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645" y="1423693"/>
            <a:ext cx="11518710" cy="515789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cs-CZ" dirty="0"/>
              <a:t>Maximální využití elektromobility s vyšší energetickou účinností se pozitivně odráží </a:t>
            </a:r>
            <a:r>
              <a:rPr lang="cs-CZ" dirty="0">
                <a:solidFill>
                  <a:srgbClr val="C00000"/>
                </a:solidFill>
              </a:rPr>
              <a:t>ve snížení celkové spotřeby energie v dopravě </a:t>
            </a:r>
            <a:r>
              <a:rPr lang="cs-CZ" dirty="0"/>
              <a:t>o přibližně 10 % (-30 PJ)</a:t>
            </a:r>
          </a:p>
          <a:p>
            <a:pPr>
              <a:spcAft>
                <a:spcPts val="1200"/>
              </a:spcAft>
            </a:pPr>
            <a:r>
              <a:rPr lang="cs-CZ" dirty="0"/>
              <a:t>Spotřeba el. energie může dosáhnout cca 8 % celkové spotřeby energie</a:t>
            </a:r>
          </a:p>
          <a:p>
            <a:pPr>
              <a:spcAft>
                <a:spcPts val="1200"/>
              </a:spcAft>
            </a:pPr>
            <a:r>
              <a:rPr lang="cs-CZ" dirty="0"/>
              <a:t>Snížení </a:t>
            </a:r>
            <a:r>
              <a:rPr lang="cs-CZ" dirty="0">
                <a:sym typeface="Wingdings" panose="05000000000000000000" pitchFamily="2" charset="2"/>
              </a:rPr>
              <a:t> spotřeby energie v dopravě </a:t>
            </a:r>
            <a:r>
              <a:rPr lang="cs-CZ" dirty="0"/>
              <a:t>odpovídá </a:t>
            </a:r>
            <a:r>
              <a:rPr lang="cs-CZ" dirty="0">
                <a:solidFill>
                  <a:srgbClr val="C00000"/>
                </a:solidFill>
              </a:rPr>
              <a:t>úměrně nižší spotřeba plynných a kapalných biosložek</a:t>
            </a:r>
            <a:r>
              <a:rPr lang="cs-CZ" dirty="0"/>
              <a:t> v pohonných hmotách.</a:t>
            </a:r>
          </a:p>
          <a:p>
            <a:pPr>
              <a:spcAft>
                <a:spcPts val="1200"/>
              </a:spcAft>
            </a:pPr>
            <a:r>
              <a:rPr lang="cs-CZ" dirty="0">
                <a:solidFill>
                  <a:srgbClr val="C00000"/>
                </a:solidFill>
              </a:rPr>
              <a:t>Pouze plošné využití elektromobility v silniční dopravě (tj. &gt;800 000 EEV) se pozitivně projeví ve větším podílu OZE v celkové bilanci (&gt;3,5 %) </a:t>
            </a:r>
            <a:r>
              <a:rPr lang="cs-CZ" dirty="0"/>
              <a:t>a pomůže sektoru kapalných paliv výrazněji ulevit v jeho povinnosti zajistit prakticky veškerý podíl OZE v dopravě. </a:t>
            </a:r>
          </a:p>
          <a:p>
            <a:pPr>
              <a:spcAft>
                <a:spcPts val="1200"/>
              </a:spcAft>
            </a:pPr>
            <a:r>
              <a:rPr lang="cs-CZ" dirty="0"/>
              <a:t>Elektromobilita </a:t>
            </a:r>
            <a:r>
              <a:rPr lang="cs-CZ" dirty="0">
                <a:solidFill>
                  <a:srgbClr val="C00000"/>
                </a:solidFill>
              </a:rPr>
              <a:t>prakticky vůbec neřeší problematiku nákladní dopravy</a:t>
            </a:r>
            <a:r>
              <a:rPr lang="cs-CZ" dirty="0"/>
              <a:t>.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A5928B64-E632-4A0B-9F0F-AEBAB9F89454}"/>
              </a:ext>
            </a:extLst>
          </p:cNvPr>
          <p:cNvSpPr txBox="1">
            <a:spLocks/>
          </p:cNvSpPr>
          <p:nvPr/>
        </p:nvSpPr>
        <p:spPr>
          <a:xfrm>
            <a:off x="10331355" y="62731"/>
            <a:ext cx="1729190" cy="4273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VIZE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2050</a:t>
            </a:r>
          </a:p>
          <a:p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AF7E684-187F-438F-959E-AC1774BF6D74}"/>
              </a:ext>
            </a:extLst>
          </p:cNvPr>
          <p:cNvSpPr txBox="1"/>
          <p:nvPr/>
        </p:nvSpPr>
        <p:spPr>
          <a:xfrm>
            <a:off x="391236" y="276414"/>
            <a:ext cx="102338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rgbClr val="3333CC"/>
                </a:solidFill>
              </a:rPr>
              <a:t>Elektrifikace dopravy - komentář</a:t>
            </a:r>
          </a:p>
        </p:txBody>
      </p:sp>
    </p:spTree>
    <p:extLst>
      <p:ext uri="{BB962C8B-B14F-4D97-AF65-F5344CB8AC3E}">
        <p14:creationId xmlns:p14="http://schemas.microsoft.com/office/powerpoint/2010/main" val="39819155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B35A76-D6CA-423A-9941-DF63ED756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645" y="1377435"/>
            <a:ext cx="11518710" cy="5204151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cs-CZ" dirty="0"/>
              <a:t>V podmínkách ČR se jako jediná možná varianta pro splnění dílčího kritéria spotřeby pokročilých biopaliv dle RED II IX/A jeví intenzivní využití biometanu </a:t>
            </a:r>
            <a:r>
              <a:rPr lang="cs-CZ" dirty="0">
                <a:solidFill>
                  <a:srgbClr val="C00000"/>
                </a:solidFill>
              </a:rPr>
              <a:t>v objemu větším než 100 mil. m</a:t>
            </a:r>
            <a:r>
              <a:rPr lang="cs-CZ" baseline="30000" dirty="0">
                <a:solidFill>
                  <a:srgbClr val="C00000"/>
                </a:solidFill>
              </a:rPr>
              <a:t>3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(produkce surového bioplynu 1,3 mld. m</a:t>
            </a:r>
            <a:r>
              <a:rPr lang="cs-CZ" baseline="30000" dirty="0"/>
              <a:t>3</a:t>
            </a:r>
            <a:r>
              <a:rPr lang="cs-CZ" dirty="0"/>
              <a:t>)</a:t>
            </a:r>
          </a:p>
          <a:p>
            <a:pPr>
              <a:spcAft>
                <a:spcPts val="1200"/>
              </a:spcAft>
            </a:pPr>
            <a:r>
              <a:rPr lang="cs-CZ" dirty="0"/>
              <a:t>Spotřeba plynných paliv může dosáhnout cca 7-8 % celkové spotřeby energie</a:t>
            </a:r>
          </a:p>
          <a:p>
            <a:pPr>
              <a:spcAft>
                <a:spcPts val="1200"/>
              </a:spcAft>
            </a:pPr>
            <a:r>
              <a:rPr lang="cs-CZ" dirty="0"/>
              <a:t>Pokud by se v ČR v r. 2030 podařilo spotřebovat v dopravě uvedený objem, pak by již </a:t>
            </a:r>
            <a:r>
              <a:rPr lang="cs-CZ" dirty="0">
                <a:solidFill>
                  <a:srgbClr val="C00000"/>
                </a:solidFill>
              </a:rPr>
              <a:t>nebylo nezbytně nutné na trh uvádět další kapalná paliva dle </a:t>
            </a:r>
            <a:br>
              <a:rPr lang="cs-CZ" dirty="0">
                <a:solidFill>
                  <a:srgbClr val="C00000"/>
                </a:solidFill>
              </a:rPr>
            </a:br>
            <a:r>
              <a:rPr lang="cs-CZ" dirty="0">
                <a:solidFill>
                  <a:srgbClr val="C00000"/>
                </a:solidFill>
              </a:rPr>
              <a:t>RED II IX/A</a:t>
            </a:r>
            <a:r>
              <a:rPr lang="cs-CZ" dirty="0"/>
              <a:t> (bioetanol z lignocelulózy, motorovou naftu na bázi F-T syntézy) </a:t>
            </a:r>
            <a:br>
              <a:rPr lang="cs-CZ" dirty="0"/>
            </a:br>
            <a:r>
              <a:rPr lang="cs-CZ" dirty="0"/>
              <a:t>v množství větším než 45 </a:t>
            </a:r>
            <a:r>
              <a:rPr lang="cs-CZ" dirty="0" err="1"/>
              <a:t>kt</a:t>
            </a:r>
            <a:endParaRPr lang="cs-CZ" dirty="0"/>
          </a:p>
          <a:p>
            <a:pPr>
              <a:spcAft>
                <a:spcPts val="1200"/>
              </a:spcAft>
            </a:pPr>
            <a:r>
              <a:rPr lang="cs-CZ" dirty="0"/>
              <a:t>Provoz OA CNG 40 000 + BUS CNG 2 700 + LDV CNG 6 000 + HDV LNG 6 900 předpokládá spotřebu 230 mil. m</a:t>
            </a:r>
            <a:r>
              <a:rPr lang="cs-CZ" baseline="30000" dirty="0"/>
              <a:t>3</a:t>
            </a:r>
            <a:r>
              <a:rPr lang="cs-CZ" dirty="0"/>
              <a:t> CNG + 250 mil. m</a:t>
            </a:r>
            <a:r>
              <a:rPr lang="cs-CZ" baseline="30000" dirty="0"/>
              <a:t>3</a:t>
            </a:r>
            <a:r>
              <a:rPr lang="cs-CZ" dirty="0"/>
              <a:t> LNG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A5928B64-E632-4A0B-9F0F-AEBAB9F89454}"/>
              </a:ext>
            </a:extLst>
          </p:cNvPr>
          <p:cNvSpPr txBox="1">
            <a:spLocks/>
          </p:cNvSpPr>
          <p:nvPr/>
        </p:nvSpPr>
        <p:spPr>
          <a:xfrm>
            <a:off x="10331355" y="62731"/>
            <a:ext cx="1729190" cy="4273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VIZE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2050</a:t>
            </a:r>
          </a:p>
          <a:p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AF7E684-187F-438F-959E-AC1774BF6D74}"/>
              </a:ext>
            </a:extLst>
          </p:cNvPr>
          <p:cNvSpPr txBox="1"/>
          <p:nvPr/>
        </p:nvSpPr>
        <p:spPr>
          <a:xfrm>
            <a:off x="391236" y="276414"/>
            <a:ext cx="102338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rgbClr val="3333CC"/>
                </a:solidFill>
              </a:rPr>
              <a:t>Plynofikace dopravy - komentář</a:t>
            </a:r>
          </a:p>
        </p:txBody>
      </p:sp>
    </p:spTree>
    <p:extLst>
      <p:ext uri="{BB962C8B-B14F-4D97-AF65-F5344CB8AC3E}">
        <p14:creationId xmlns:p14="http://schemas.microsoft.com/office/powerpoint/2010/main" val="17348303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B35A76-D6CA-423A-9941-DF63ED756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939" y="5962795"/>
            <a:ext cx="11518710" cy="593033"/>
          </a:xfrm>
          <a:solidFill>
            <a:srgbClr val="FFFF99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spcAft>
                <a:spcPts val="1200"/>
              </a:spcAft>
              <a:buNone/>
            </a:pPr>
            <a:r>
              <a:rPr lang="cs-CZ" dirty="0"/>
              <a:t>Podpora veřejné dopravy je efektivnější než podpora individuální dopravy 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A5928B64-E632-4A0B-9F0F-AEBAB9F89454}"/>
              </a:ext>
            </a:extLst>
          </p:cNvPr>
          <p:cNvSpPr txBox="1">
            <a:spLocks/>
          </p:cNvSpPr>
          <p:nvPr/>
        </p:nvSpPr>
        <p:spPr>
          <a:xfrm>
            <a:off x="10331355" y="62731"/>
            <a:ext cx="1729190" cy="4273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VIZE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2050</a:t>
            </a:r>
          </a:p>
          <a:p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AF7E684-187F-438F-959E-AC1774BF6D74}"/>
              </a:ext>
            </a:extLst>
          </p:cNvPr>
          <p:cNvSpPr txBox="1"/>
          <p:nvPr/>
        </p:nvSpPr>
        <p:spPr>
          <a:xfrm>
            <a:off x="391235" y="276414"/>
            <a:ext cx="114641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rgbClr val="3333CC"/>
                </a:solidFill>
              </a:rPr>
              <a:t>Podpora plynofikace a elektrifikace veřejné dopravy 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B2A6101-CB55-4A62-AF8D-5BB75D8B0CA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7832" y="934052"/>
            <a:ext cx="7417740" cy="48865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969952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B35A76-D6CA-423A-9941-DF63ED756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645" y="1197983"/>
            <a:ext cx="11518710" cy="5383603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Náhrada fosilních složek PH </a:t>
            </a:r>
            <a:r>
              <a:rPr lang="cs-CZ" sz="2800" dirty="0">
                <a:sym typeface="Wingdings" panose="05000000000000000000" pitchFamily="2" charset="2"/>
              </a:rPr>
              <a:t></a:t>
            </a:r>
            <a:r>
              <a:rPr lang="cs-CZ" dirty="0"/>
              <a:t> </a:t>
            </a:r>
            <a:r>
              <a:rPr lang="cs-CZ" dirty="0">
                <a:solidFill>
                  <a:srgbClr val="C00000"/>
                </a:solidFill>
              </a:rPr>
              <a:t>spotřeby +10 </a:t>
            </a:r>
            <a:r>
              <a:rPr lang="cs-CZ" dirty="0" err="1">
                <a:solidFill>
                  <a:srgbClr val="C00000"/>
                </a:solidFill>
              </a:rPr>
              <a:t>kt</a:t>
            </a:r>
            <a:r>
              <a:rPr lang="cs-CZ" dirty="0">
                <a:solidFill>
                  <a:srgbClr val="C00000"/>
                </a:solidFill>
              </a:rPr>
              <a:t> pokročilých biopaliv RED II IX A/B nebo +20 </a:t>
            </a:r>
            <a:r>
              <a:rPr lang="cs-CZ" dirty="0" err="1">
                <a:solidFill>
                  <a:srgbClr val="C00000"/>
                </a:solidFill>
              </a:rPr>
              <a:t>kt</a:t>
            </a:r>
            <a:r>
              <a:rPr lang="cs-CZ" dirty="0">
                <a:solidFill>
                  <a:srgbClr val="C00000"/>
                </a:solidFill>
              </a:rPr>
              <a:t> biopaliv 1.G pomůže zvýšit spotřebu OZE o +0,3 %.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Náhrada biopaliv 1.G pokročilými biopalivy </a:t>
            </a:r>
            <a:r>
              <a:rPr lang="cs-CZ" sz="2800" dirty="0">
                <a:sym typeface="Wingdings" panose="05000000000000000000" pitchFamily="2" charset="2"/>
              </a:rPr>
              <a:t></a:t>
            </a:r>
            <a:r>
              <a:rPr lang="cs-CZ" sz="2800" b="1" dirty="0">
                <a:sym typeface="Wingdings" panose="05000000000000000000" pitchFamily="2" charset="2"/>
              </a:rPr>
              <a:t> </a:t>
            </a:r>
            <a:r>
              <a:rPr lang="cs-CZ" sz="2800" dirty="0">
                <a:solidFill>
                  <a:srgbClr val="C00000"/>
                </a:solidFill>
                <a:sym typeface="Wingdings" panose="05000000000000000000" pitchFamily="2" charset="2"/>
              </a:rPr>
              <a:t>spotřeba +25 </a:t>
            </a:r>
            <a:r>
              <a:rPr lang="cs-CZ" sz="2800" dirty="0" err="1">
                <a:solidFill>
                  <a:srgbClr val="C00000"/>
                </a:solidFill>
                <a:sym typeface="Wingdings" panose="05000000000000000000" pitchFamily="2" charset="2"/>
              </a:rPr>
              <a:t>kt</a:t>
            </a:r>
            <a:r>
              <a:rPr lang="cs-CZ" sz="2800" dirty="0">
                <a:solidFill>
                  <a:srgbClr val="C00000"/>
                </a:solidFill>
                <a:sym typeface="Wingdings" panose="05000000000000000000" pitchFamily="2" charset="2"/>
              </a:rPr>
              <a:t> UCOME nebo +30 </a:t>
            </a:r>
            <a:r>
              <a:rPr lang="cs-CZ" sz="2800" dirty="0" err="1">
                <a:solidFill>
                  <a:srgbClr val="C00000"/>
                </a:solidFill>
                <a:sym typeface="Wingdings" panose="05000000000000000000" pitchFamily="2" charset="2"/>
              </a:rPr>
              <a:t>kt</a:t>
            </a:r>
            <a:r>
              <a:rPr lang="cs-CZ" sz="2800" dirty="0">
                <a:solidFill>
                  <a:srgbClr val="C00000"/>
                </a:solidFill>
                <a:sym typeface="Wingdings" panose="05000000000000000000" pitchFamily="2" charset="2"/>
              </a:rPr>
              <a:t> </a:t>
            </a:r>
            <a:r>
              <a:rPr lang="cs-CZ" sz="2800" dirty="0" err="1">
                <a:solidFill>
                  <a:srgbClr val="C00000"/>
                </a:solidFill>
                <a:sym typeface="Wingdings" panose="05000000000000000000" pitchFamily="2" charset="2"/>
              </a:rPr>
              <a:t>ligno</a:t>
            </a:r>
            <a:r>
              <a:rPr lang="cs-CZ" sz="2800" dirty="0">
                <a:solidFill>
                  <a:srgbClr val="C00000"/>
                </a:solidFill>
                <a:sym typeface="Wingdings" panose="05000000000000000000" pitchFamily="2" charset="2"/>
              </a:rPr>
              <a:t> </a:t>
            </a:r>
            <a:r>
              <a:rPr lang="cs-CZ" sz="2800" dirty="0" err="1">
                <a:solidFill>
                  <a:srgbClr val="C00000"/>
                </a:solidFill>
                <a:sym typeface="Wingdings" panose="05000000000000000000" pitchFamily="2" charset="2"/>
              </a:rPr>
              <a:t>bioEtOH</a:t>
            </a:r>
            <a:r>
              <a:rPr lang="cs-CZ" sz="2800" dirty="0">
                <a:solidFill>
                  <a:srgbClr val="C00000"/>
                </a:solidFill>
                <a:sym typeface="Wingdings" panose="05000000000000000000" pitchFamily="2" charset="2"/>
              </a:rPr>
              <a:t> pomůže zvýšit spotřebu OZE pouze o +0,3 %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sym typeface="Wingdings" panose="05000000000000000000" pitchFamily="2" charset="2"/>
              </a:rPr>
              <a:t>Za možnou rezervu pro zvyšování obsahu OZE je výhledově možné uvažovat plošné nasazení paliva B8/B10 (7,9 % </a:t>
            </a:r>
            <a:r>
              <a:rPr lang="cs-CZ" dirty="0" err="1">
                <a:sym typeface="Wingdings" panose="05000000000000000000" pitchFamily="2" charset="2"/>
              </a:rPr>
              <a:t>obj</a:t>
            </a:r>
            <a:r>
              <a:rPr lang="cs-CZ" dirty="0">
                <a:sym typeface="Wingdings" panose="05000000000000000000" pitchFamily="2" charset="2"/>
              </a:rPr>
              <a:t>. FAME) namísto paliva B7 (6,9 % </a:t>
            </a:r>
            <a:r>
              <a:rPr lang="cs-CZ" dirty="0" err="1">
                <a:sym typeface="Wingdings" panose="05000000000000000000" pitchFamily="2" charset="2"/>
              </a:rPr>
              <a:t>obj</a:t>
            </a:r>
            <a:r>
              <a:rPr lang="cs-CZ" dirty="0">
                <a:sym typeface="Wingdings" panose="05000000000000000000" pitchFamily="2" charset="2"/>
              </a:rPr>
              <a:t>. FAME) </a:t>
            </a:r>
            <a:r>
              <a:rPr lang="cs-CZ" sz="2800" dirty="0">
                <a:sym typeface="Wingdings" panose="05000000000000000000" pitchFamily="2" charset="2"/>
              </a:rPr>
              <a:t> </a:t>
            </a:r>
            <a:r>
              <a:rPr lang="cs-CZ" sz="2800" dirty="0">
                <a:solidFill>
                  <a:srgbClr val="C00000"/>
                </a:solidFill>
                <a:sym typeface="Wingdings" panose="05000000000000000000" pitchFamily="2" charset="2"/>
              </a:rPr>
              <a:t>navýšení 1 % </a:t>
            </a:r>
            <a:r>
              <a:rPr lang="cs-CZ" sz="2800" dirty="0" err="1">
                <a:solidFill>
                  <a:srgbClr val="C00000"/>
                </a:solidFill>
                <a:sym typeface="Wingdings" panose="05000000000000000000" pitchFamily="2" charset="2"/>
              </a:rPr>
              <a:t>obj</a:t>
            </a:r>
            <a:r>
              <a:rPr lang="cs-CZ" sz="2800" dirty="0">
                <a:solidFill>
                  <a:srgbClr val="C00000"/>
                </a:solidFill>
                <a:sym typeface="Wingdings" panose="05000000000000000000" pitchFamily="2" charset="2"/>
              </a:rPr>
              <a:t>. FAME = 40 – 45 </a:t>
            </a:r>
            <a:r>
              <a:rPr lang="cs-CZ" sz="2800" dirty="0" err="1">
                <a:solidFill>
                  <a:srgbClr val="C00000"/>
                </a:solidFill>
                <a:sym typeface="Wingdings" panose="05000000000000000000" pitchFamily="2" charset="2"/>
              </a:rPr>
              <a:t>kt</a:t>
            </a:r>
            <a:r>
              <a:rPr lang="cs-CZ" sz="2800" dirty="0">
                <a:solidFill>
                  <a:srgbClr val="C00000"/>
                </a:solidFill>
                <a:sym typeface="Wingdings" panose="05000000000000000000" pitchFamily="2" charset="2"/>
              </a:rPr>
              <a:t> FAME </a:t>
            </a:r>
            <a:r>
              <a:rPr lang="cs-CZ" sz="2800" dirty="0">
                <a:sym typeface="Wingdings" panose="05000000000000000000" pitchFamily="2" charset="2"/>
              </a:rPr>
              <a:t> z trhu by bylo možné eliminovat B100, nutná dohoda s automobilovým průmyslem!!!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solidFill>
                  <a:srgbClr val="C00000"/>
                </a:solidFill>
              </a:rPr>
              <a:t>Vysoké podíly náhrady OZE nelze splnit bez plošného nasazení E10</a:t>
            </a:r>
          </a:p>
          <a:p>
            <a:pPr>
              <a:spcAft>
                <a:spcPts val="1200"/>
              </a:spcAft>
            </a:pPr>
            <a:r>
              <a:rPr lang="cs-CZ" dirty="0">
                <a:solidFill>
                  <a:srgbClr val="C00000"/>
                </a:solidFill>
              </a:rPr>
              <a:t>Více OZE 1. generace </a:t>
            </a:r>
            <a:r>
              <a:rPr lang="cs-CZ" dirty="0"/>
              <a:t>bez nutnosti upravovat normy na kvalitu pohonných hmot (ČSN EN 590) </a:t>
            </a:r>
            <a:r>
              <a:rPr lang="cs-CZ" dirty="0">
                <a:solidFill>
                  <a:srgbClr val="C00000"/>
                </a:solidFill>
              </a:rPr>
              <a:t>je možné realizovat formou HVO </a:t>
            </a:r>
            <a:r>
              <a:rPr lang="cs-CZ" sz="2800" dirty="0">
                <a:sym typeface="Wingdings" panose="05000000000000000000" pitchFamily="2" charset="2"/>
              </a:rPr>
              <a:t> jeho obsah není limitován, limitující je pouze jeho dostupnost a cena.</a:t>
            </a:r>
            <a:endParaRPr lang="cs-CZ" dirty="0"/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A5928B64-E632-4A0B-9F0F-AEBAB9F89454}"/>
              </a:ext>
            </a:extLst>
          </p:cNvPr>
          <p:cNvSpPr txBox="1">
            <a:spLocks/>
          </p:cNvSpPr>
          <p:nvPr/>
        </p:nvSpPr>
        <p:spPr>
          <a:xfrm>
            <a:off x="10331355" y="62731"/>
            <a:ext cx="1729190" cy="4273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VIZE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2050</a:t>
            </a:r>
          </a:p>
          <a:p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AF7E684-187F-438F-959E-AC1774BF6D74}"/>
              </a:ext>
            </a:extLst>
          </p:cNvPr>
          <p:cNvSpPr txBox="1"/>
          <p:nvPr/>
        </p:nvSpPr>
        <p:spPr>
          <a:xfrm>
            <a:off x="391236" y="276414"/>
            <a:ext cx="102338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rgbClr val="3333CC"/>
                </a:solidFill>
              </a:rPr>
              <a:t>Kapalná biopaliva - komentář</a:t>
            </a:r>
          </a:p>
        </p:txBody>
      </p:sp>
    </p:spTree>
    <p:extLst>
      <p:ext uri="{BB962C8B-B14F-4D97-AF65-F5344CB8AC3E}">
        <p14:creationId xmlns:p14="http://schemas.microsoft.com/office/powerpoint/2010/main" val="39977802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B35A76-D6CA-423A-9941-DF63ED756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645" y="1288135"/>
            <a:ext cx="11518710" cy="511266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Spotřeba vodíku v F-C článcích jako zdroji energie pro pohon EEV za současné dikce směrnice RED II není z pohledu náhrady OZE zásadní.</a:t>
            </a:r>
          </a:p>
          <a:p>
            <a:pPr>
              <a:spcAft>
                <a:spcPts val="600"/>
              </a:spcAft>
            </a:pPr>
            <a:r>
              <a:rPr lang="cs-CZ" dirty="0"/>
              <a:t>Vodík vyrobený elektrolýzou vody s využitím 100 % OZE el. energie </a:t>
            </a:r>
            <a:r>
              <a:rPr lang="cs-CZ" dirty="0">
                <a:solidFill>
                  <a:srgbClr val="C00000"/>
                </a:solidFill>
              </a:rPr>
              <a:t>není započítáván mezi pokročilá biopaliva</a:t>
            </a:r>
            <a:r>
              <a:rPr lang="cs-CZ" dirty="0"/>
              <a:t>, pouze mezi ostatní OZE, bez možnosti využití multiplikátoru. </a:t>
            </a:r>
            <a:r>
              <a:rPr lang="cs-CZ" dirty="0">
                <a:solidFill>
                  <a:srgbClr val="C00000"/>
                </a:solidFill>
              </a:rPr>
              <a:t>Pozitivně se projeví alespoň v úspoře emisí GHG</a:t>
            </a:r>
            <a:r>
              <a:rPr lang="cs-CZ" dirty="0"/>
              <a:t>.</a:t>
            </a:r>
          </a:p>
          <a:p>
            <a:pPr>
              <a:spcAft>
                <a:spcPts val="600"/>
              </a:spcAft>
            </a:pPr>
            <a:r>
              <a:rPr lang="cs-CZ" dirty="0"/>
              <a:t>Jedinou možností, jak uvést na trh vodík splňující parametry pokročilých biopaliv dle RED II IX/A, je realizovat jeho výrobu </a:t>
            </a:r>
            <a:r>
              <a:rPr lang="cs-CZ" dirty="0">
                <a:solidFill>
                  <a:srgbClr val="C00000"/>
                </a:solidFill>
              </a:rPr>
              <a:t>parním </a:t>
            </a:r>
            <a:r>
              <a:rPr lang="cs-CZ" dirty="0" err="1">
                <a:solidFill>
                  <a:srgbClr val="C00000"/>
                </a:solidFill>
              </a:rPr>
              <a:t>reformingem</a:t>
            </a:r>
            <a:r>
              <a:rPr lang="cs-CZ" dirty="0">
                <a:solidFill>
                  <a:srgbClr val="C00000"/>
                </a:solidFill>
              </a:rPr>
              <a:t> pokročilého biometanu </a:t>
            </a:r>
            <a:r>
              <a:rPr lang="cs-CZ" sz="2800" dirty="0">
                <a:sym typeface="Wingdings" panose="05000000000000000000" pitchFamily="2" charset="2"/>
              </a:rPr>
              <a:t></a:t>
            </a:r>
            <a:r>
              <a:rPr lang="cs-CZ" dirty="0"/>
              <a:t> ekonomicky i logisticky (tzv. ostrovní výroba) </a:t>
            </a:r>
            <a:br>
              <a:rPr lang="cs-CZ" dirty="0"/>
            </a:br>
            <a:r>
              <a:rPr lang="cs-CZ" dirty="0"/>
              <a:t>je zcela iracionální.</a:t>
            </a:r>
          </a:p>
          <a:p>
            <a:pPr>
              <a:spcAft>
                <a:spcPts val="600"/>
              </a:spcAft>
            </a:pPr>
            <a:r>
              <a:rPr lang="cs-CZ" dirty="0"/>
              <a:t>Není vyjasněna </a:t>
            </a:r>
            <a:r>
              <a:rPr lang="cs-CZ" dirty="0">
                <a:solidFill>
                  <a:srgbClr val="C00000"/>
                </a:solidFill>
              </a:rPr>
              <a:t>možnost využití tzv. „šedého“ vodíku </a:t>
            </a:r>
            <a:r>
              <a:rPr lang="cs-CZ" dirty="0"/>
              <a:t>(odpad z průmyslové elektrolytické výroby chloru) jako náhrady fosilních paliv.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A5928B64-E632-4A0B-9F0F-AEBAB9F89454}"/>
              </a:ext>
            </a:extLst>
          </p:cNvPr>
          <p:cNvSpPr txBox="1">
            <a:spLocks/>
          </p:cNvSpPr>
          <p:nvPr/>
        </p:nvSpPr>
        <p:spPr>
          <a:xfrm>
            <a:off x="10331355" y="62731"/>
            <a:ext cx="1729190" cy="4273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VIZE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2050</a:t>
            </a:r>
          </a:p>
          <a:p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AF7E684-187F-438F-959E-AC1774BF6D74}"/>
              </a:ext>
            </a:extLst>
          </p:cNvPr>
          <p:cNvSpPr txBox="1"/>
          <p:nvPr/>
        </p:nvSpPr>
        <p:spPr>
          <a:xfrm>
            <a:off x="391236" y="276414"/>
            <a:ext cx="102338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rgbClr val="3333CC"/>
                </a:solidFill>
              </a:rPr>
              <a:t>Vodík jako palivo - komentář</a:t>
            </a:r>
          </a:p>
        </p:txBody>
      </p:sp>
    </p:spTree>
    <p:extLst>
      <p:ext uri="{BB962C8B-B14F-4D97-AF65-F5344CB8AC3E}">
        <p14:creationId xmlns:p14="http://schemas.microsoft.com/office/powerpoint/2010/main" val="36126078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B35A76-D6CA-423A-9941-DF63ED756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645" y="1288135"/>
            <a:ext cx="11518710" cy="5293451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cs-CZ" dirty="0"/>
              <a:t>Ve všech hraničních scénářích </a:t>
            </a:r>
            <a:r>
              <a:rPr lang="cs-CZ" dirty="0">
                <a:solidFill>
                  <a:srgbClr val="C00000"/>
                </a:solidFill>
              </a:rPr>
              <a:t>lze v r. 2030 teoreticky </a:t>
            </a:r>
            <a:r>
              <a:rPr lang="cs-CZ" dirty="0"/>
              <a:t>splnit závazek 14 %-ní </a:t>
            </a:r>
            <a:r>
              <a:rPr lang="cs-CZ" dirty="0" err="1"/>
              <a:t>e.o</a:t>
            </a:r>
            <a:r>
              <a:rPr lang="cs-CZ" dirty="0"/>
              <a:t>. náhrady OZE v dopravě, přičemž bude možné současně vykázat úsporu GHG ve výši zhruba 8 %, za předpokladu, že:</a:t>
            </a:r>
          </a:p>
          <a:p>
            <a:pPr>
              <a:spcAft>
                <a:spcPts val="600"/>
              </a:spcAft>
            </a:pPr>
            <a:r>
              <a:rPr lang="cs-CZ" dirty="0"/>
              <a:t>bude provozován </a:t>
            </a:r>
            <a:r>
              <a:rPr lang="cs-CZ" dirty="0">
                <a:solidFill>
                  <a:srgbClr val="C00000"/>
                </a:solidFill>
              </a:rPr>
              <a:t>dostatečný počet vozidel </a:t>
            </a:r>
            <a:r>
              <a:rPr lang="cs-CZ" dirty="0"/>
              <a:t>s alternativním pohonem (BEV, PLUGIN, CNG) </a:t>
            </a:r>
            <a:r>
              <a:rPr lang="cs-CZ" sz="2800" dirty="0">
                <a:sym typeface="Wingdings" panose="05000000000000000000" pitchFamily="2" charset="2"/>
              </a:rPr>
              <a:t> </a:t>
            </a:r>
            <a:r>
              <a:rPr lang="cs-CZ" sz="2800" dirty="0">
                <a:solidFill>
                  <a:srgbClr val="C00000"/>
                </a:solidFill>
                <a:sym typeface="Wingdings" panose="05000000000000000000" pitchFamily="2" charset="2"/>
              </a:rPr>
              <a:t>otázka ceny vozidel a jejich dostupnosti na trhu</a:t>
            </a:r>
            <a:r>
              <a:rPr lang="cs-CZ" dirty="0"/>
              <a:t>,</a:t>
            </a:r>
          </a:p>
          <a:p>
            <a:pPr>
              <a:spcAft>
                <a:spcPts val="600"/>
              </a:spcAft>
            </a:pPr>
            <a:r>
              <a:rPr lang="cs-CZ" dirty="0"/>
              <a:t>v dostatečném množství a za ekonomicky přijatelných podmínek budou </a:t>
            </a:r>
            <a:br>
              <a:rPr lang="cs-CZ" dirty="0"/>
            </a:br>
            <a:r>
              <a:rPr lang="cs-CZ" dirty="0"/>
              <a:t>k dispozici pokročilá biopaliva RED II IX A/B </a:t>
            </a:r>
            <a:r>
              <a:rPr lang="cs-CZ" sz="2800" dirty="0">
                <a:sym typeface="Wingdings" panose="05000000000000000000" pitchFamily="2" charset="2"/>
              </a:rPr>
              <a:t> </a:t>
            </a:r>
            <a:r>
              <a:rPr lang="cs-CZ" sz="2800" dirty="0">
                <a:solidFill>
                  <a:srgbClr val="C00000"/>
                </a:solidFill>
                <a:sym typeface="Wingdings" panose="05000000000000000000" pitchFamily="2" charset="2"/>
              </a:rPr>
              <a:t>otázka účelového zneužívání „</a:t>
            </a:r>
            <a:r>
              <a:rPr lang="cs-CZ" sz="2800" dirty="0" err="1">
                <a:solidFill>
                  <a:srgbClr val="C00000"/>
                </a:solidFill>
                <a:sym typeface="Wingdings" panose="05000000000000000000" pitchFamily="2" charset="2"/>
              </a:rPr>
              <a:t>doublecoutingu</a:t>
            </a:r>
            <a:r>
              <a:rPr lang="cs-CZ" sz="2800" dirty="0">
                <a:solidFill>
                  <a:srgbClr val="C00000"/>
                </a:solidFill>
                <a:sym typeface="Wingdings" panose="05000000000000000000" pitchFamily="2" charset="2"/>
              </a:rPr>
              <a:t>“</a:t>
            </a:r>
            <a:r>
              <a:rPr lang="cs-CZ" dirty="0">
                <a:solidFill>
                  <a:srgbClr val="C00000"/>
                </a:solidFill>
              </a:rPr>
              <a:t>, otázka změn, které přinese RED III</a:t>
            </a:r>
          </a:p>
          <a:p>
            <a:pPr>
              <a:spcAft>
                <a:spcPts val="600"/>
              </a:spcAft>
            </a:pPr>
            <a:r>
              <a:rPr lang="cs-CZ" dirty="0"/>
              <a:t>budou realizována účinná podpůrná a motivační opatření (podpora plynofikace a elektrifikace veřejné dopravy a přepravy nákladu v městských aglomeracích) </a:t>
            </a:r>
            <a:r>
              <a:rPr lang="cs-CZ" sz="2800" dirty="0">
                <a:sym typeface="Wingdings" panose="05000000000000000000" pitchFamily="2" charset="2"/>
              </a:rPr>
              <a:t> </a:t>
            </a:r>
            <a:r>
              <a:rPr lang="cs-CZ" sz="2800" dirty="0">
                <a:solidFill>
                  <a:srgbClr val="C00000"/>
                </a:solidFill>
                <a:sym typeface="Wingdings" panose="05000000000000000000" pitchFamily="2" charset="2"/>
              </a:rPr>
              <a:t>nutná finanční podpora z veřejných rozpočtů</a:t>
            </a:r>
            <a:r>
              <a:rPr lang="cs-CZ" dirty="0"/>
              <a:t>.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A5928B64-E632-4A0B-9F0F-AEBAB9F89454}"/>
              </a:ext>
            </a:extLst>
          </p:cNvPr>
          <p:cNvSpPr txBox="1">
            <a:spLocks/>
          </p:cNvSpPr>
          <p:nvPr/>
        </p:nvSpPr>
        <p:spPr>
          <a:xfrm>
            <a:off x="10331355" y="62731"/>
            <a:ext cx="1729190" cy="4273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VIZE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2050</a:t>
            </a:r>
          </a:p>
          <a:p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AF7E684-187F-438F-959E-AC1774BF6D74}"/>
              </a:ext>
            </a:extLst>
          </p:cNvPr>
          <p:cNvSpPr txBox="1"/>
          <p:nvPr/>
        </p:nvSpPr>
        <p:spPr>
          <a:xfrm>
            <a:off x="391236" y="276414"/>
            <a:ext cx="102338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rgbClr val="3333CC"/>
                </a:solidFill>
              </a:rPr>
              <a:t>Závěrečný souhrn</a:t>
            </a:r>
          </a:p>
        </p:txBody>
      </p:sp>
    </p:spTree>
    <p:extLst>
      <p:ext uri="{BB962C8B-B14F-4D97-AF65-F5344CB8AC3E}">
        <p14:creationId xmlns:p14="http://schemas.microsoft.com/office/powerpoint/2010/main" val="4165161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B35A76-D6CA-423A-9941-DF63ED756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645" y="1123520"/>
            <a:ext cx="11518710" cy="5454702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cs-CZ" dirty="0"/>
              <a:t>V rámci projektu TAČR BETA byla zpracována studie optimálního využití OZE</a:t>
            </a:r>
            <a:br>
              <a:rPr lang="cs-CZ" dirty="0"/>
            </a:br>
            <a:r>
              <a:rPr lang="cs-CZ" dirty="0"/>
              <a:t>v dopravě do r. 2030 zohledňující:</a:t>
            </a:r>
          </a:p>
          <a:p>
            <a:r>
              <a:rPr lang="cs-CZ" dirty="0">
                <a:solidFill>
                  <a:srgbClr val="C00000"/>
                </a:solidFill>
              </a:rPr>
              <a:t>očekávaný vývoj přepravních výkonů </a:t>
            </a:r>
            <a:r>
              <a:rPr lang="cs-CZ" dirty="0"/>
              <a:t>v r. 2030 uvedený ve „Vnitrostátním plánu ČR v oblasti energetiky a klimatu“,</a:t>
            </a:r>
          </a:p>
          <a:p>
            <a:r>
              <a:rPr lang="cs-CZ" dirty="0"/>
              <a:t>zajištění </a:t>
            </a:r>
            <a:r>
              <a:rPr lang="cs-CZ" dirty="0">
                <a:solidFill>
                  <a:srgbClr val="C00000"/>
                </a:solidFill>
              </a:rPr>
              <a:t>potřebných přepravních výkonů s počty dopravních prostředků </a:t>
            </a:r>
            <a:br>
              <a:rPr lang="cs-CZ" dirty="0">
                <a:solidFill>
                  <a:srgbClr val="C00000"/>
                </a:solidFill>
              </a:rPr>
            </a:br>
            <a:r>
              <a:rPr lang="cs-CZ" dirty="0">
                <a:solidFill>
                  <a:srgbClr val="C00000"/>
                </a:solidFill>
              </a:rPr>
              <a:t>v souladu s „NAP Čistá mobilita“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využití el. energie, CNG, LNG, LPG a H</a:t>
            </a:r>
            <a:r>
              <a:rPr lang="cs-CZ" baseline="-25000" dirty="0"/>
              <a:t>2</a:t>
            </a:r>
            <a:r>
              <a:rPr lang="cs-CZ" dirty="0"/>
              <a:t>,</a:t>
            </a:r>
          </a:p>
          <a:p>
            <a:r>
              <a:rPr lang="cs-CZ" dirty="0">
                <a:solidFill>
                  <a:srgbClr val="C00000"/>
                </a:solidFill>
              </a:rPr>
              <a:t>předpokládanou dynamickou skladbu vozového parku v ČR</a:t>
            </a:r>
            <a:r>
              <a:rPr lang="cs-CZ" dirty="0"/>
              <a:t>,</a:t>
            </a:r>
          </a:p>
          <a:p>
            <a:r>
              <a:rPr lang="cs-CZ" dirty="0"/>
              <a:t>závazek ČR vůči EU pro </a:t>
            </a:r>
            <a:r>
              <a:rPr lang="cs-CZ" dirty="0">
                <a:solidFill>
                  <a:srgbClr val="C00000"/>
                </a:solidFill>
              </a:rPr>
              <a:t>splnění limitů náhrady OZE ve výši min. 14 % </a:t>
            </a:r>
            <a:r>
              <a:rPr lang="cs-CZ" dirty="0"/>
              <a:t>a se současným respektováním všech ostatních dílčích kritérií v souladu se směrnicí RED II (OZE 1.G max. 7 % </a:t>
            </a:r>
            <a:r>
              <a:rPr lang="cs-CZ" dirty="0" err="1"/>
              <a:t>e.o</a:t>
            </a:r>
            <a:r>
              <a:rPr lang="cs-CZ" dirty="0"/>
              <a:t>., OZE RED II IX/A min. 3,5 % </a:t>
            </a:r>
            <a:r>
              <a:rPr lang="cs-CZ" dirty="0" err="1"/>
              <a:t>e.o</a:t>
            </a:r>
            <a:r>
              <a:rPr lang="cs-CZ" dirty="0"/>
              <a:t>., OZE RED II IX/B max. 3,4 % </a:t>
            </a:r>
            <a:r>
              <a:rPr lang="cs-CZ" dirty="0" err="1"/>
              <a:t>e.o</a:t>
            </a:r>
            <a:r>
              <a:rPr lang="cs-CZ" dirty="0"/>
              <a:t>.; vše včetně multiplikátorů),</a:t>
            </a:r>
          </a:p>
          <a:p>
            <a:pPr>
              <a:spcAft>
                <a:spcPts val="600"/>
              </a:spcAft>
            </a:pPr>
            <a:r>
              <a:rPr lang="cs-CZ" dirty="0"/>
              <a:t>předpoklad, že </a:t>
            </a:r>
            <a:r>
              <a:rPr lang="cs-CZ" dirty="0">
                <a:solidFill>
                  <a:srgbClr val="C00000"/>
                </a:solidFill>
              </a:rPr>
              <a:t>úspora GHG z dopravy v ČR bude vyšší než 6 %.</a:t>
            </a:r>
            <a:endParaRPr lang="cs-CZ" dirty="0"/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A5928B64-E632-4A0B-9F0F-AEBAB9F89454}"/>
              </a:ext>
            </a:extLst>
          </p:cNvPr>
          <p:cNvSpPr txBox="1">
            <a:spLocks/>
          </p:cNvSpPr>
          <p:nvPr/>
        </p:nvSpPr>
        <p:spPr>
          <a:xfrm>
            <a:off x="10331355" y="62731"/>
            <a:ext cx="1729190" cy="4273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VIZE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2050</a:t>
            </a:r>
          </a:p>
          <a:p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5BB47A0-A26C-4800-9E12-AF1B4B4FABB8}"/>
              </a:ext>
            </a:extLst>
          </p:cNvPr>
          <p:cNvSpPr txBox="1"/>
          <p:nvPr/>
        </p:nvSpPr>
        <p:spPr>
          <a:xfrm>
            <a:off x="391236" y="276414"/>
            <a:ext cx="93327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rgbClr val="3333CC"/>
                </a:solidFill>
              </a:rPr>
              <a:t>Studie optimálního využití OZE v dopravě</a:t>
            </a:r>
          </a:p>
        </p:txBody>
      </p:sp>
    </p:spTree>
    <p:extLst>
      <p:ext uri="{BB962C8B-B14F-4D97-AF65-F5344CB8AC3E}">
        <p14:creationId xmlns:p14="http://schemas.microsoft.com/office/powerpoint/2010/main" val="2234693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B35A76-D6CA-423A-9941-DF63ED756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645" y="1153236"/>
            <a:ext cx="11518710" cy="5428350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cs-CZ" dirty="0"/>
              <a:t>lineární výpočetní model v prostředí MS Excel umožňuje výpočet/ověření:</a:t>
            </a:r>
          </a:p>
          <a:p>
            <a:pPr marL="720725" lvl="0" indent="-454025">
              <a:lnSpc>
                <a:spcPct val="107000"/>
              </a:lnSpc>
              <a:buFont typeface="Wingdings" panose="05000000000000000000" pitchFamily="2" charset="2"/>
              <a:buChar char="à"/>
            </a:pPr>
            <a:r>
              <a:rPr lang="cs-CZ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distribuce přepravních výkonů,</a:t>
            </a:r>
          </a:p>
          <a:p>
            <a:pPr marL="720725" lvl="0" indent="-454025">
              <a:lnSpc>
                <a:spcPct val="107000"/>
              </a:lnSpc>
              <a:buFont typeface="Wingdings" panose="05000000000000000000" pitchFamily="2" charset="2"/>
              <a:buChar char="à"/>
            </a:pPr>
            <a:r>
              <a:rPr lang="cs-CZ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složení vozového parku a jeho obměny (počty vozidel a rychlost obměny),</a:t>
            </a:r>
          </a:p>
          <a:p>
            <a:pPr marL="720725" lvl="0" indent="-454025">
              <a:lnSpc>
                <a:spcPct val="107000"/>
              </a:lnSpc>
              <a:buFont typeface="Wingdings" panose="05000000000000000000" pitchFamily="2" charset="2"/>
              <a:buChar char="à"/>
            </a:pPr>
            <a:r>
              <a:rPr lang="cs-CZ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druhové skladby PH a zastoupení složek OZE (1.G, pokročilá biopaliva),</a:t>
            </a:r>
          </a:p>
          <a:p>
            <a:pPr marL="720725" lvl="0" indent="-454025">
              <a:lnSpc>
                <a:spcPct val="107000"/>
              </a:lnSpc>
              <a:buFont typeface="Wingdings" panose="05000000000000000000" pitchFamily="2" charset="2"/>
              <a:buChar char="à"/>
            </a:pPr>
            <a:r>
              <a:rPr lang="pl-PL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výše podílu náhrady OZE a úspory GHG v dopravním sektoru,</a:t>
            </a:r>
          </a:p>
          <a:p>
            <a:pPr marL="720725" lvl="0" indent="-454025">
              <a:lnSpc>
                <a:spcPct val="107000"/>
              </a:lnSpc>
              <a:buFont typeface="Wingdings" panose="05000000000000000000" pitchFamily="2" charset="2"/>
              <a:buChar char="à"/>
            </a:pPr>
            <a:r>
              <a:rPr lang="cs-CZ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reálnosti zajištění objemu dodávek PH na bázi OZE, resp. nároků na množství surovin potřebných pro jejich výrobu (porovnání s možnostmi zemědělské produkce či skutečnou dostupností potenciálních odpadů),</a:t>
            </a:r>
          </a:p>
          <a:p>
            <a:pPr marL="720725" lvl="0" indent="-454025">
              <a:lnSpc>
                <a:spcPct val="107000"/>
              </a:lnSpc>
              <a:buFont typeface="Wingdings" panose="05000000000000000000" pitchFamily="2" charset="2"/>
              <a:buChar char="à"/>
            </a:pPr>
            <a:r>
              <a:rPr lang="cs-CZ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dopadů na fiskální politiku ČR (výběr SD a DPH).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A5928B64-E632-4A0B-9F0F-AEBAB9F89454}"/>
              </a:ext>
            </a:extLst>
          </p:cNvPr>
          <p:cNvSpPr txBox="1">
            <a:spLocks/>
          </p:cNvSpPr>
          <p:nvPr/>
        </p:nvSpPr>
        <p:spPr>
          <a:xfrm>
            <a:off x="10331355" y="62731"/>
            <a:ext cx="1729190" cy="4273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VIZE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2050</a:t>
            </a:r>
          </a:p>
          <a:p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AF7E684-187F-438F-959E-AC1774BF6D74}"/>
              </a:ext>
            </a:extLst>
          </p:cNvPr>
          <p:cNvSpPr txBox="1"/>
          <p:nvPr/>
        </p:nvSpPr>
        <p:spPr>
          <a:xfrm>
            <a:off x="391236" y="276414"/>
            <a:ext cx="93327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rgbClr val="3333CC"/>
                </a:solidFill>
              </a:rPr>
              <a:t>Výpočetní model TRANSPLINEX</a:t>
            </a:r>
          </a:p>
        </p:txBody>
      </p:sp>
    </p:spTree>
    <p:extLst>
      <p:ext uri="{BB962C8B-B14F-4D97-AF65-F5344CB8AC3E}">
        <p14:creationId xmlns:p14="http://schemas.microsoft.com/office/powerpoint/2010/main" val="222712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B35A76-D6CA-423A-9941-DF63ED756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645" y="1153236"/>
            <a:ext cx="11518710" cy="427367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Osobní doprava (mil.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oskm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/rok)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A5928B64-E632-4A0B-9F0F-AEBAB9F89454}"/>
              </a:ext>
            </a:extLst>
          </p:cNvPr>
          <p:cNvSpPr txBox="1">
            <a:spLocks/>
          </p:cNvSpPr>
          <p:nvPr/>
        </p:nvSpPr>
        <p:spPr>
          <a:xfrm>
            <a:off x="10331355" y="62731"/>
            <a:ext cx="1729190" cy="4273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VIZE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2050</a:t>
            </a:r>
          </a:p>
          <a:p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AF7E684-187F-438F-959E-AC1774BF6D74}"/>
              </a:ext>
            </a:extLst>
          </p:cNvPr>
          <p:cNvSpPr txBox="1"/>
          <p:nvPr/>
        </p:nvSpPr>
        <p:spPr>
          <a:xfrm>
            <a:off x="391236" y="276414"/>
            <a:ext cx="93327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rgbClr val="3333CC"/>
                </a:solidFill>
              </a:rPr>
              <a:t>Předpokládané přepravní výkony 2030</a:t>
            </a:r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7A77EA0B-0C84-4240-8EA3-11AA74BE5AF2}"/>
              </a:ext>
            </a:extLst>
          </p:cNvPr>
          <p:cNvSpPr txBox="1">
            <a:spLocks/>
          </p:cNvSpPr>
          <p:nvPr/>
        </p:nvSpPr>
        <p:spPr>
          <a:xfrm>
            <a:off x="336645" y="4105986"/>
            <a:ext cx="11518710" cy="42736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Nákladní doprava (mil.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tkm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/rok)</a:t>
            </a:r>
          </a:p>
        </p:txBody>
      </p:sp>
      <p:graphicFrame>
        <p:nvGraphicFramePr>
          <p:cNvPr id="2" name="Tabulka 6">
            <a:extLst>
              <a:ext uri="{FF2B5EF4-FFF2-40B4-BE49-F238E27FC236}">
                <a16:creationId xmlns:a16="http://schemas.microsoft.com/office/drawing/2014/main" id="{773B9B12-EB86-4ED5-BC4F-3ECB293A54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345533"/>
              </p:ext>
            </p:extLst>
          </p:nvPr>
        </p:nvGraphicFramePr>
        <p:xfrm>
          <a:off x="391236" y="1647438"/>
          <a:ext cx="1034968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000">
                  <a:extLst>
                    <a:ext uri="{9D8B030D-6E8A-4147-A177-3AD203B41FA5}">
                      <a16:colId xmlns:a16="http://schemas.microsoft.com/office/drawing/2014/main" val="1487194714"/>
                    </a:ext>
                  </a:extLst>
                </a:gridCol>
                <a:gridCol w="1367020">
                  <a:extLst>
                    <a:ext uri="{9D8B030D-6E8A-4147-A177-3AD203B41FA5}">
                      <a16:colId xmlns:a16="http://schemas.microsoft.com/office/drawing/2014/main" val="3197422624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851733660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190562586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934439602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6432492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Druh dopravy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2030/2018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2050/2030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0080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Železniční (RAIL)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10 350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C00000"/>
                          </a:solidFill>
                        </a:rPr>
                        <a:t>14 950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15 800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C00000"/>
                          </a:solidFill>
                        </a:rPr>
                        <a:t>+44 %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+6%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5093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Autobusová (BUS)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10 850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C00000"/>
                          </a:solidFill>
                        </a:rPr>
                        <a:t>12 300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12 700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C00000"/>
                          </a:solidFill>
                        </a:rPr>
                        <a:t>+14 %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+3%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6075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Městská hromadná (CITY)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18 050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C00000"/>
                          </a:solidFill>
                        </a:rPr>
                        <a:t>19 950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21 500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C00000"/>
                          </a:solidFill>
                        </a:rPr>
                        <a:t>+10 %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+8%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8267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Automobilová individuální (AUTO)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75 200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C00000"/>
                          </a:solidFill>
                        </a:rPr>
                        <a:t>79 100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79 900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C00000"/>
                          </a:solidFill>
                        </a:rPr>
                        <a:t>+5 %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+1 %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8783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Letecká (FLY)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11 950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C00000"/>
                          </a:solidFill>
                        </a:rPr>
                        <a:t>14 350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16 250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C00000"/>
                          </a:solidFill>
                        </a:rPr>
                        <a:t>+20 %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+13 %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1730098"/>
                  </a:ext>
                </a:extLst>
              </a:tr>
            </a:tbl>
          </a:graphicData>
        </a:graphic>
      </p:graphicFrame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F7391A18-54BC-4B1F-B75B-9D3749E58F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935181"/>
              </p:ext>
            </p:extLst>
          </p:nvPr>
        </p:nvGraphicFramePr>
        <p:xfrm>
          <a:off x="336645" y="4540395"/>
          <a:ext cx="1038568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0">
                  <a:extLst>
                    <a:ext uri="{9D8B030D-6E8A-4147-A177-3AD203B41FA5}">
                      <a16:colId xmlns:a16="http://schemas.microsoft.com/office/drawing/2014/main" val="1487194714"/>
                    </a:ext>
                  </a:extLst>
                </a:gridCol>
                <a:gridCol w="1367020">
                  <a:extLst>
                    <a:ext uri="{9D8B030D-6E8A-4147-A177-3AD203B41FA5}">
                      <a16:colId xmlns:a16="http://schemas.microsoft.com/office/drawing/2014/main" val="3197422624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851733660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190562586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934439602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6432492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Druh dopravy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2030/2018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2050/2030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0080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Železniční (RAIL)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16 400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C00000"/>
                          </a:solidFill>
                        </a:rPr>
                        <a:t>17 500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19 950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C00000"/>
                          </a:solidFill>
                        </a:rPr>
                        <a:t>+7 %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+11 %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5093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Silniční (TRUCK)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41 600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C00000"/>
                          </a:solidFill>
                        </a:rPr>
                        <a:t>57 500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62 100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C00000"/>
                          </a:solidFill>
                        </a:rPr>
                        <a:t>+38 %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+4 %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6075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Vnitrozemská lodní (SHIP)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C00000"/>
                          </a:solidFill>
                        </a:rPr>
                        <a:t>850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C00000"/>
                          </a:solidFill>
                        </a:rPr>
                        <a:t>+39 %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+5 %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8267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0597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2">
            <a:extLst>
              <a:ext uri="{FF2B5EF4-FFF2-40B4-BE49-F238E27FC236}">
                <a16:creationId xmlns:a16="http://schemas.microsoft.com/office/drawing/2014/main" id="{A5928B64-E632-4A0B-9F0F-AEBAB9F89454}"/>
              </a:ext>
            </a:extLst>
          </p:cNvPr>
          <p:cNvSpPr txBox="1">
            <a:spLocks/>
          </p:cNvSpPr>
          <p:nvPr/>
        </p:nvSpPr>
        <p:spPr>
          <a:xfrm>
            <a:off x="10331355" y="62731"/>
            <a:ext cx="1729190" cy="4273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VIZE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2050</a:t>
            </a:r>
          </a:p>
          <a:p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AF7E684-187F-438F-959E-AC1774BF6D74}"/>
              </a:ext>
            </a:extLst>
          </p:cNvPr>
          <p:cNvSpPr txBox="1"/>
          <p:nvPr/>
        </p:nvSpPr>
        <p:spPr>
          <a:xfrm>
            <a:off x="391235" y="362913"/>
            <a:ext cx="112488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rgbClr val="3333CC"/>
                </a:solidFill>
              </a:rPr>
              <a:t>Počty vozidel pro zajištění přepravních výkonů 2030</a:t>
            </a:r>
          </a:p>
        </p:txBody>
      </p:sp>
      <p:graphicFrame>
        <p:nvGraphicFramePr>
          <p:cNvPr id="11" name="Tabulka 11">
            <a:extLst>
              <a:ext uri="{FF2B5EF4-FFF2-40B4-BE49-F238E27FC236}">
                <a16:creationId xmlns:a16="http://schemas.microsoft.com/office/drawing/2014/main" id="{0E06D66A-EC4F-46F2-AE53-35676DCF5E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012515"/>
              </p:ext>
            </p:extLst>
          </p:nvPr>
        </p:nvGraphicFramePr>
        <p:xfrm>
          <a:off x="510945" y="1096694"/>
          <a:ext cx="11052000" cy="5196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877049217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3242059621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3678585533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2689468772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3497374160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3439121384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260450770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3429420733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335437754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bg1"/>
                          </a:solidFill>
                        </a:rPr>
                        <a:t>Zdroj energie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chemeClr val="bg1"/>
                          </a:solidFill>
                        </a:rPr>
                        <a:t>OA</a:t>
                      </a: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chemeClr val="bg1"/>
                          </a:solidFill>
                        </a:rPr>
                        <a:t>OA-BEV</a:t>
                      </a: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chemeClr val="bg1"/>
                          </a:solidFill>
                        </a:rPr>
                        <a:t>OA-PGIN</a:t>
                      </a: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chemeClr val="bg1"/>
                          </a:solidFill>
                        </a:rPr>
                        <a:t>OA-HYBD</a:t>
                      </a: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chemeClr val="bg1"/>
                          </a:solidFill>
                        </a:rPr>
                        <a:t>BUS</a:t>
                      </a: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chemeClr val="bg1"/>
                          </a:solidFill>
                        </a:rPr>
                        <a:t>LDV</a:t>
                      </a: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chemeClr val="bg1"/>
                          </a:solidFill>
                        </a:rPr>
                        <a:t>HDV</a:t>
                      </a: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89860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cs-CZ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cs-CZ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66751563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2800" b="1" dirty="0"/>
                        <a:t>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min.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50 000</a:t>
                      </a:r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50 000</a:t>
                      </a:r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50 000</a:t>
                      </a:r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300</a:t>
                      </a:r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5 000</a:t>
                      </a:r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17324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max.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500 000</a:t>
                      </a: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500 000</a:t>
                      </a: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500 000</a:t>
                      </a: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1 200</a:t>
                      </a: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30 000</a:t>
                      </a: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520463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l"/>
                      <a:r>
                        <a:rPr lang="cs-CZ" sz="2800" b="1" dirty="0"/>
                        <a:t>H2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min.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5 000</a:t>
                      </a:r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100</a:t>
                      </a:r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480</a:t>
                      </a:r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20</a:t>
                      </a:r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94353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max.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50 000</a:t>
                      </a: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900</a:t>
                      </a: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5 500</a:t>
                      </a: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500</a:t>
                      </a: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35567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cs-CZ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cs-CZ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6586649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2800" b="1" dirty="0"/>
                        <a:t>CNG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min.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18 000</a:t>
                      </a:r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1 700</a:t>
                      </a:r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2 000</a:t>
                      </a:r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500</a:t>
                      </a:r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96502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max.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40 000</a:t>
                      </a: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2 700</a:t>
                      </a: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5 000</a:t>
                      </a: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1 000</a:t>
                      </a: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179569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2800" b="1" dirty="0"/>
                        <a:t>LNG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min.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3 500</a:t>
                      </a:r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40649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max.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6 900</a:t>
                      </a: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040733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2800" b="1" dirty="0"/>
                        <a:t>LPG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min.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60 000</a:t>
                      </a:r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7453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max.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250 000</a:t>
                      </a: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9228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cs-CZ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cs-CZ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99414076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rgbClr val="0000FF"/>
                          </a:solidFill>
                        </a:rPr>
                        <a:t>BA + NM</a:t>
                      </a: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00FF"/>
                          </a:solidFill>
                        </a:rPr>
                        <a:t>min.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solidFill>
                            <a:srgbClr val="0000FF"/>
                          </a:solidFill>
                        </a:rPr>
                        <a:t>BA 2 200 000 + NM 1 900 000</a:t>
                      </a: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solidFill>
                            <a:srgbClr val="0000FF"/>
                          </a:solidFill>
                        </a:rPr>
                        <a:t>NM 13 500</a:t>
                      </a: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solidFill>
                            <a:srgbClr val="0000FF"/>
                          </a:solidFill>
                        </a:rPr>
                        <a:t>NM 680 000</a:t>
                      </a: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solidFill>
                            <a:srgbClr val="0000FF"/>
                          </a:solidFill>
                        </a:rPr>
                        <a:t>NM 119 000</a:t>
                      </a: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12705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sz="18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00FF"/>
                          </a:solidFill>
                        </a:rPr>
                        <a:t>max.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solidFill>
                            <a:srgbClr val="0000FF"/>
                          </a:solidFill>
                        </a:rPr>
                        <a:t>BA 3 600 000 + NM 3 100 000</a:t>
                      </a: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solidFill>
                            <a:srgbClr val="0000FF"/>
                          </a:solidFill>
                        </a:rPr>
                        <a:t>NM 17 000</a:t>
                      </a: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solidFill>
                            <a:srgbClr val="0000FF"/>
                          </a:solidFill>
                        </a:rPr>
                        <a:t>NM 730 000</a:t>
                      </a: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solidFill>
                            <a:srgbClr val="0000FF"/>
                          </a:solidFill>
                        </a:rPr>
                        <a:t>NM 129 000</a:t>
                      </a: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529831"/>
                  </a:ext>
                </a:extLst>
              </a:tr>
            </a:tbl>
          </a:graphicData>
        </a:graphic>
      </p:graphicFrame>
      <p:sp>
        <p:nvSpPr>
          <p:cNvPr id="2" name="TextovéPole 1">
            <a:extLst>
              <a:ext uri="{FF2B5EF4-FFF2-40B4-BE49-F238E27FC236}">
                <a16:creationId xmlns:a16="http://schemas.microsoft.com/office/drawing/2014/main" id="{DF637649-7767-4349-A954-933DAD9A7A62}"/>
              </a:ext>
            </a:extLst>
          </p:cNvPr>
          <p:cNvSpPr txBox="1"/>
          <p:nvPr/>
        </p:nvSpPr>
        <p:spPr>
          <a:xfrm>
            <a:off x="510946" y="6305934"/>
            <a:ext cx="1105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/>
              <a:t>podíl EEV+H2+GAS vozidel                            3 % - 30 %                                            11 % - 26 %      1 % - 5 %         3 % - 6 %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485151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B35A76-D6CA-423A-9941-DF63ED756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645" y="1153236"/>
            <a:ext cx="11518710" cy="5428350"/>
          </a:xfrm>
        </p:spPr>
        <p:txBody>
          <a:bodyPr>
            <a:normAutofit/>
          </a:bodyPr>
          <a:lstStyle/>
          <a:p>
            <a:pPr marL="984250" indent="-984250">
              <a:spcAft>
                <a:spcPts val="1200"/>
              </a:spcAft>
              <a:buNone/>
            </a:pPr>
            <a:r>
              <a:rPr lang="cs-CZ" sz="3600" b="1" dirty="0">
                <a:solidFill>
                  <a:srgbClr val="CC0000"/>
                </a:solidFill>
              </a:rPr>
              <a:t>S1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zajištění přepravních výkonů s max. spotřebou el. energie a vodíku </a:t>
            </a:r>
            <a:br>
              <a:rPr lang="cs-CZ" dirty="0"/>
            </a:br>
            <a:r>
              <a:rPr lang="cs-CZ" dirty="0"/>
              <a:t>a současně i s max. spotřebou plynných paliv (CNG, LNG, LPG)</a:t>
            </a:r>
          </a:p>
          <a:p>
            <a:pPr marL="984250" indent="-984250">
              <a:spcAft>
                <a:spcPts val="1200"/>
              </a:spcAft>
              <a:buNone/>
            </a:pPr>
            <a:r>
              <a:rPr lang="cs-CZ" sz="3600" b="1" dirty="0">
                <a:solidFill>
                  <a:srgbClr val="CC0000"/>
                </a:solidFill>
              </a:rPr>
              <a:t>S2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zajištění přepravních výkonů s max. spotřebou el. energie a vodíku </a:t>
            </a:r>
            <a:br>
              <a:rPr lang="cs-CZ" dirty="0"/>
            </a:br>
            <a:r>
              <a:rPr lang="cs-CZ" dirty="0"/>
              <a:t>při min. spotřebě plynných paliv </a:t>
            </a:r>
          </a:p>
          <a:p>
            <a:pPr marL="984250" indent="-984250">
              <a:spcAft>
                <a:spcPts val="1200"/>
              </a:spcAft>
              <a:buNone/>
            </a:pPr>
            <a:r>
              <a:rPr lang="cs-CZ" sz="3600" b="1" dirty="0">
                <a:solidFill>
                  <a:srgbClr val="CC0000"/>
                </a:solidFill>
              </a:rPr>
              <a:t>S3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zajištění přepravních výkonů s max. spotřebou plynných paliv </a:t>
            </a:r>
            <a:br>
              <a:rPr lang="cs-CZ" dirty="0"/>
            </a:br>
            <a:r>
              <a:rPr lang="cs-CZ" dirty="0"/>
              <a:t>při min. spotřebě el. energie</a:t>
            </a:r>
          </a:p>
          <a:p>
            <a:pPr marL="984250" indent="-984250">
              <a:spcAft>
                <a:spcPts val="1200"/>
              </a:spcAft>
              <a:buNone/>
            </a:pPr>
            <a:r>
              <a:rPr lang="cs-CZ" sz="3600" b="1" dirty="0">
                <a:solidFill>
                  <a:srgbClr val="CC0000"/>
                </a:solidFill>
              </a:rPr>
              <a:t>S4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zajištění přepravních výkonů s min. spotřebou el. energie </a:t>
            </a:r>
            <a:br>
              <a:rPr lang="cs-CZ" dirty="0"/>
            </a:br>
            <a:r>
              <a:rPr lang="cs-CZ" dirty="0"/>
              <a:t>a plynných paliv, tedy s max. spotřebou kapalných paliv (BA, NM)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sz="3600" b="1" dirty="0">
                <a:solidFill>
                  <a:srgbClr val="0000FF"/>
                </a:solidFill>
              </a:rPr>
              <a:t>S0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referenční stav pro podmínky r. 2019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A5928B64-E632-4A0B-9F0F-AEBAB9F89454}"/>
              </a:ext>
            </a:extLst>
          </p:cNvPr>
          <p:cNvSpPr txBox="1">
            <a:spLocks/>
          </p:cNvSpPr>
          <p:nvPr/>
        </p:nvSpPr>
        <p:spPr>
          <a:xfrm>
            <a:off x="10331355" y="62731"/>
            <a:ext cx="1729190" cy="4273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VIZE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2050</a:t>
            </a:r>
          </a:p>
          <a:p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AF7E684-187F-438F-959E-AC1774BF6D74}"/>
              </a:ext>
            </a:extLst>
          </p:cNvPr>
          <p:cNvSpPr txBox="1"/>
          <p:nvPr/>
        </p:nvSpPr>
        <p:spPr>
          <a:xfrm>
            <a:off x="391236" y="276414"/>
            <a:ext cx="93327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rgbClr val="3333CC"/>
                </a:solidFill>
              </a:rPr>
              <a:t>Možné hraniční scénáře predikce 2030</a:t>
            </a:r>
          </a:p>
        </p:txBody>
      </p:sp>
      <p:graphicFrame>
        <p:nvGraphicFramePr>
          <p:cNvPr id="2" name="Tabulka 5">
            <a:extLst>
              <a:ext uri="{FF2B5EF4-FFF2-40B4-BE49-F238E27FC236}">
                <a16:creationId xmlns:a16="http://schemas.microsoft.com/office/drawing/2014/main" id="{08107E4F-E63B-4E8D-AD9C-A7DC44BC7F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210079"/>
              </p:ext>
            </p:extLst>
          </p:nvPr>
        </p:nvGraphicFramePr>
        <p:xfrm>
          <a:off x="336645" y="1647438"/>
          <a:ext cx="781050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25">
                  <a:extLst>
                    <a:ext uri="{9D8B030D-6E8A-4147-A177-3AD203B41FA5}">
                      <a16:colId xmlns:a16="http://schemas.microsoft.com/office/drawing/2014/main" val="302273361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3751279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441151"/>
                  </a:ext>
                </a:extLst>
              </a:tr>
            </a:tbl>
          </a:graphicData>
        </a:graphic>
      </p:graphicFrame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73F4F295-EDFD-4971-9EDD-B23A10BF5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115485"/>
              </p:ext>
            </p:extLst>
          </p:nvPr>
        </p:nvGraphicFramePr>
        <p:xfrm>
          <a:off x="336645" y="2803138"/>
          <a:ext cx="781050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25">
                  <a:extLst>
                    <a:ext uri="{9D8B030D-6E8A-4147-A177-3AD203B41FA5}">
                      <a16:colId xmlns:a16="http://schemas.microsoft.com/office/drawing/2014/main" val="302273361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3751279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441151"/>
                  </a:ext>
                </a:extLst>
              </a:tr>
            </a:tbl>
          </a:graphicData>
        </a:graphic>
      </p:graphicFrame>
      <p:graphicFrame>
        <p:nvGraphicFramePr>
          <p:cNvPr id="7" name="Tabulka 5">
            <a:extLst>
              <a:ext uri="{FF2B5EF4-FFF2-40B4-BE49-F238E27FC236}">
                <a16:creationId xmlns:a16="http://schemas.microsoft.com/office/drawing/2014/main" id="{A13FE3EF-03B1-4963-A05C-1C007299FD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61291"/>
              </p:ext>
            </p:extLst>
          </p:nvPr>
        </p:nvGraphicFramePr>
        <p:xfrm>
          <a:off x="336645" y="3958838"/>
          <a:ext cx="781050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25">
                  <a:extLst>
                    <a:ext uri="{9D8B030D-6E8A-4147-A177-3AD203B41FA5}">
                      <a16:colId xmlns:a16="http://schemas.microsoft.com/office/drawing/2014/main" val="302273361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3751279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441151"/>
                  </a:ext>
                </a:extLst>
              </a:tr>
            </a:tbl>
          </a:graphicData>
        </a:graphic>
      </p:graphicFrame>
      <p:graphicFrame>
        <p:nvGraphicFramePr>
          <p:cNvPr id="8" name="Tabulka 5">
            <a:extLst>
              <a:ext uri="{FF2B5EF4-FFF2-40B4-BE49-F238E27FC236}">
                <a16:creationId xmlns:a16="http://schemas.microsoft.com/office/drawing/2014/main" id="{1A1D5473-C6A8-4028-85DF-CEBF94CA3F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590322"/>
              </p:ext>
            </p:extLst>
          </p:nvPr>
        </p:nvGraphicFramePr>
        <p:xfrm>
          <a:off x="336645" y="5133862"/>
          <a:ext cx="781050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25">
                  <a:extLst>
                    <a:ext uri="{9D8B030D-6E8A-4147-A177-3AD203B41FA5}">
                      <a16:colId xmlns:a16="http://schemas.microsoft.com/office/drawing/2014/main" val="302273361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3751279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441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7431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2">
            <a:extLst>
              <a:ext uri="{FF2B5EF4-FFF2-40B4-BE49-F238E27FC236}">
                <a16:creationId xmlns:a16="http://schemas.microsoft.com/office/drawing/2014/main" id="{A5928B64-E632-4A0B-9F0F-AEBAB9F89454}"/>
              </a:ext>
            </a:extLst>
          </p:cNvPr>
          <p:cNvSpPr txBox="1">
            <a:spLocks/>
          </p:cNvSpPr>
          <p:nvPr/>
        </p:nvSpPr>
        <p:spPr>
          <a:xfrm>
            <a:off x="10331355" y="62731"/>
            <a:ext cx="1729190" cy="4273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VIZE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2050</a:t>
            </a:r>
          </a:p>
          <a:p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AF7E684-187F-438F-959E-AC1774BF6D74}"/>
              </a:ext>
            </a:extLst>
          </p:cNvPr>
          <p:cNvSpPr txBox="1"/>
          <p:nvPr/>
        </p:nvSpPr>
        <p:spPr>
          <a:xfrm>
            <a:off x="1559006" y="296330"/>
            <a:ext cx="93327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rgbClr val="3333CC"/>
                </a:solidFill>
              </a:rPr>
              <a:t>Spotřeba energie v dopravě 2030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17DF556-9044-4530-9ACE-67E4FF1619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210" y="1387792"/>
            <a:ext cx="8541795" cy="5193794"/>
          </a:xfrm>
          <a:prstGeom prst="rect">
            <a:avLst/>
          </a:prstGeom>
        </p:spPr>
      </p:pic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73F4F295-EDFD-4971-9EDD-B23A10BF5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498873"/>
              </p:ext>
            </p:extLst>
          </p:nvPr>
        </p:nvGraphicFramePr>
        <p:xfrm>
          <a:off x="4785169" y="1211887"/>
          <a:ext cx="781050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25">
                  <a:extLst>
                    <a:ext uri="{9D8B030D-6E8A-4147-A177-3AD203B41FA5}">
                      <a16:colId xmlns:a16="http://schemas.microsoft.com/office/drawing/2014/main" val="302273361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3751279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441151"/>
                  </a:ext>
                </a:extLst>
              </a:tr>
            </a:tbl>
          </a:graphicData>
        </a:graphic>
      </p:graphicFrame>
      <p:graphicFrame>
        <p:nvGraphicFramePr>
          <p:cNvPr id="7" name="Tabulka 5">
            <a:extLst>
              <a:ext uri="{FF2B5EF4-FFF2-40B4-BE49-F238E27FC236}">
                <a16:creationId xmlns:a16="http://schemas.microsoft.com/office/drawing/2014/main" id="{A13FE3EF-03B1-4963-A05C-1C007299FD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65509"/>
              </p:ext>
            </p:extLst>
          </p:nvPr>
        </p:nvGraphicFramePr>
        <p:xfrm>
          <a:off x="6225403" y="1227617"/>
          <a:ext cx="781050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25">
                  <a:extLst>
                    <a:ext uri="{9D8B030D-6E8A-4147-A177-3AD203B41FA5}">
                      <a16:colId xmlns:a16="http://schemas.microsoft.com/office/drawing/2014/main" val="302273361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3751279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441151"/>
                  </a:ext>
                </a:extLst>
              </a:tr>
            </a:tbl>
          </a:graphicData>
        </a:graphic>
      </p:graphicFrame>
      <p:graphicFrame>
        <p:nvGraphicFramePr>
          <p:cNvPr id="8" name="Tabulka 5">
            <a:extLst>
              <a:ext uri="{FF2B5EF4-FFF2-40B4-BE49-F238E27FC236}">
                <a16:creationId xmlns:a16="http://schemas.microsoft.com/office/drawing/2014/main" id="{1A1D5473-C6A8-4028-85DF-CEBF94CA3F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319526"/>
              </p:ext>
            </p:extLst>
          </p:nvPr>
        </p:nvGraphicFramePr>
        <p:xfrm>
          <a:off x="7653372" y="1206276"/>
          <a:ext cx="781050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25">
                  <a:extLst>
                    <a:ext uri="{9D8B030D-6E8A-4147-A177-3AD203B41FA5}">
                      <a16:colId xmlns:a16="http://schemas.microsoft.com/office/drawing/2014/main" val="302273361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3751279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441151"/>
                  </a:ext>
                </a:extLst>
              </a:tr>
            </a:tbl>
          </a:graphicData>
        </a:graphic>
      </p:graphicFrame>
      <p:graphicFrame>
        <p:nvGraphicFramePr>
          <p:cNvPr id="2" name="Tabulka 5">
            <a:extLst>
              <a:ext uri="{FF2B5EF4-FFF2-40B4-BE49-F238E27FC236}">
                <a16:creationId xmlns:a16="http://schemas.microsoft.com/office/drawing/2014/main" id="{08107E4F-E63B-4E8D-AD9C-A7DC44BC7F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187334"/>
              </p:ext>
            </p:extLst>
          </p:nvPr>
        </p:nvGraphicFramePr>
        <p:xfrm>
          <a:off x="3344936" y="1227617"/>
          <a:ext cx="781050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25">
                  <a:extLst>
                    <a:ext uri="{9D8B030D-6E8A-4147-A177-3AD203B41FA5}">
                      <a16:colId xmlns:a16="http://schemas.microsoft.com/office/drawing/2014/main" val="302273361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3751279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441151"/>
                  </a:ext>
                </a:extLst>
              </a:tr>
            </a:tbl>
          </a:graphicData>
        </a:graphic>
      </p:graphicFrame>
      <p:sp>
        <p:nvSpPr>
          <p:cNvPr id="13" name="TextovéPole 12">
            <a:extLst>
              <a:ext uri="{FF2B5EF4-FFF2-40B4-BE49-F238E27FC236}">
                <a16:creationId xmlns:a16="http://schemas.microsoft.com/office/drawing/2014/main" id="{458E7A95-F6B3-4F65-8E86-A0B8D1176705}"/>
              </a:ext>
            </a:extLst>
          </p:cNvPr>
          <p:cNvSpPr txBox="1"/>
          <p:nvPr/>
        </p:nvSpPr>
        <p:spPr>
          <a:xfrm>
            <a:off x="9169400" y="1608617"/>
            <a:ext cx="2811334" cy="4293483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4000" b="1" dirty="0"/>
              <a:t>300 PJ</a:t>
            </a:r>
          </a:p>
          <a:p>
            <a:r>
              <a:rPr lang="cs-CZ" sz="2400" b="1" dirty="0"/>
              <a:t>= 83 </a:t>
            </a:r>
            <a:r>
              <a:rPr lang="cs-CZ" sz="2400" b="1" dirty="0" err="1"/>
              <a:t>TWh</a:t>
            </a:r>
            <a:r>
              <a:rPr lang="cs-CZ" sz="2400" b="1" dirty="0"/>
              <a:t> el. en.</a:t>
            </a:r>
          </a:p>
          <a:p>
            <a:r>
              <a:rPr lang="cs-CZ" sz="2400" b="1" dirty="0"/>
              <a:t>= 6,8 mil. t BA/NM</a:t>
            </a:r>
          </a:p>
          <a:p>
            <a:endParaRPr lang="cs-CZ" b="1" dirty="0"/>
          </a:p>
          <a:p>
            <a:pPr>
              <a:spcAft>
                <a:spcPts val="600"/>
              </a:spcAft>
            </a:pPr>
            <a:r>
              <a:rPr lang="cs-CZ" b="1" u="sng" dirty="0"/>
              <a:t>Roční produkce el. en. v ČR:</a:t>
            </a:r>
          </a:p>
          <a:p>
            <a:pPr>
              <a:tabLst>
                <a:tab pos="1612900" algn="l"/>
              </a:tabLst>
            </a:pPr>
            <a:r>
              <a:rPr lang="cs-CZ" b="1" dirty="0"/>
              <a:t>Uhelné </a:t>
            </a:r>
            <a:r>
              <a:rPr lang="cs-CZ" b="1" dirty="0" err="1"/>
              <a:t>elektr</a:t>
            </a:r>
            <a:r>
              <a:rPr lang="cs-CZ" b="1" dirty="0"/>
              <a:t>.	37,5 </a:t>
            </a:r>
            <a:r>
              <a:rPr lang="cs-CZ" b="1" dirty="0" err="1"/>
              <a:t>TWh</a:t>
            </a:r>
            <a:endParaRPr lang="cs-CZ" b="1" dirty="0"/>
          </a:p>
          <a:p>
            <a:pPr>
              <a:tabLst>
                <a:tab pos="1612900" algn="l"/>
              </a:tabLst>
            </a:pPr>
            <a:r>
              <a:rPr lang="cs-CZ" b="1" dirty="0" err="1"/>
              <a:t>Paroplyn</a:t>
            </a:r>
            <a:r>
              <a:rPr lang="cs-CZ" b="1" dirty="0"/>
              <a:t>	5,5 </a:t>
            </a:r>
            <a:r>
              <a:rPr lang="cs-CZ" b="1" dirty="0" err="1"/>
              <a:t>TWh</a:t>
            </a:r>
            <a:endParaRPr lang="cs-CZ" b="1" dirty="0"/>
          </a:p>
          <a:p>
            <a:pPr>
              <a:tabLst>
                <a:tab pos="1612900" algn="l"/>
              </a:tabLst>
            </a:pPr>
            <a:r>
              <a:rPr lang="cs-CZ" b="1" dirty="0"/>
              <a:t>Bioplyn/odpad	3,5 </a:t>
            </a:r>
            <a:r>
              <a:rPr lang="cs-CZ" b="1" dirty="0" err="1"/>
              <a:t>TWh</a:t>
            </a:r>
            <a:endParaRPr lang="cs-CZ" b="1" dirty="0"/>
          </a:p>
          <a:p>
            <a:pPr>
              <a:tabLst>
                <a:tab pos="1612900" algn="l"/>
              </a:tabLst>
            </a:pPr>
            <a:r>
              <a:rPr lang="cs-CZ" b="1" dirty="0"/>
              <a:t>JE Temelín	16 </a:t>
            </a:r>
            <a:r>
              <a:rPr lang="cs-CZ" b="1" dirty="0" err="1"/>
              <a:t>TWh</a:t>
            </a:r>
            <a:endParaRPr lang="cs-CZ" b="1" dirty="0"/>
          </a:p>
          <a:p>
            <a:pPr>
              <a:tabLst>
                <a:tab pos="1612900" algn="l"/>
              </a:tabLst>
            </a:pPr>
            <a:r>
              <a:rPr lang="cs-CZ" b="1" dirty="0"/>
              <a:t>JE Dukovany	14 </a:t>
            </a:r>
            <a:r>
              <a:rPr lang="cs-CZ" b="1" dirty="0" err="1"/>
              <a:t>TWh</a:t>
            </a:r>
            <a:endParaRPr lang="cs-CZ" b="1" dirty="0"/>
          </a:p>
          <a:p>
            <a:pPr>
              <a:tabLst>
                <a:tab pos="1612900" algn="l"/>
              </a:tabLst>
            </a:pPr>
            <a:r>
              <a:rPr lang="cs-CZ" b="1" dirty="0"/>
              <a:t>Fotovoltaika	2,5 </a:t>
            </a:r>
            <a:r>
              <a:rPr lang="cs-CZ" b="1" dirty="0" err="1"/>
              <a:t>TWh</a:t>
            </a:r>
            <a:endParaRPr lang="cs-CZ" b="1" dirty="0"/>
          </a:p>
          <a:p>
            <a:pPr>
              <a:tabLst>
                <a:tab pos="1612900" algn="l"/>
              </a:tabLst>
            </a:pPr>
            <a:r>
              <a:rPr lang="cs-CZ" b="1" dirty="0"/>
              <a:t>Větrné </a:t>
            </a:r>
            <a:r>
              <a:rPr lang="cs-CZ" b="1" dirty="0" err="1"/>
              <a:t>elektr</a:t>
            </a:r>
            <a:r>
              <a:rPr lang="cs-CZ" b="1" dirty="0"/>
              <a:t>.	0,7 </a:t>
            </a:r>
            <a:r>
              <a:rPr lang="cs-CZ" b="1" dirty="0" err="1"/>
              <a:t>TWh</a:t>
            </a:r>
            <a:endParaRPr lang="cs-CZ" b="1" dirty="0"/>
          </a:p>
          <a:p>
            <a:pPr>
              <a:tabLst>
                <a:tab pos="1612900" algn="l"/>
              </a:tabLst>
            </a:pPr>
            <a:r>
              <a:rPr lang="cs-CZ" b="1" dirty="0"/>
              <a:t>Vodní </a:t>
            </a:r>
            <a:r>
              <a:rPr lang="cs-CZ" b="1" dirty="0" err="1"/>
              <a:t>elektr</a:t>
            </a:r>
            <a:r>
              <a:rPr lang="cs-CZ" b="1" dirty="0"/>
              <a:t>.	2,5 </a:t>
            </a:r>
            <a:r>
              <a:rPr lang="cs-CZ" b="1" dirty="0" err="1"/>
              <a:t>TWh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71329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B35A76-D6CA-423A-9941-DF63ED756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645" y="1423693"/>
            <a:ext cx="11518710" cy="4436195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cs-CZ" dirty="0"/>
              <a:t>I v případě max. zajištění přepravních výkonů s využitím elektromobility </a:t>
            </a:r>
            <a:br>
              <a:rPr lang="cs-CZ" dirty="0"/>
            </a:br>
            <a:r>
              <a:rPr lang="cs-CZ" dirty="0"/>
              <a:t>a plynového pohonu </a:t>
            </a:r>
            <a:r>
              <a:rPr lang="cs-CZ" b="1" dirty="0">
                <a:solidFill>
                  <a:srgbClr val="C00000"/>
                </a:solidFill>
              </a:rPr>
              <a:t>budou přepravní výkony zajišťovány zcela dominantně pomocí vozidel spalujících klasické kapalné pohonné hmoty</a:t>
            </a:r>
          </a:p>
          <a:p>
            <a:pPr marL="1081088" indent="0">
              <a:spcAft>
                <a:spcPts val="1200"/>
              </a:spcAft>
              <a:buNone/>
            </a:pPr>
            <a:r>
              <a:rPr lang="cs-CZ" dirty="0"/>
              <a:t>70 % v silniční individuální osobní přepravě</a:t>
            </a:r>
          </a:p>
          <a:p>
            <a:pPr marL="1081088" indent="0">
              <a:spcAft>
                <a:spcPts val="1200"/>
              </a:spcAft>
              <a:buNone/>
            </a:pPr>
            <a:r>
              <a:rPr lang="cs-CZ" dirty="0"/>
              <a:t>62 % v silniční veřejné osobní přepravě</a:t>
            </a:r>
          </a:p>
          <a:p>
            <a:pPr marL="1081088" indent="0">
              <a:spcAft>
                <a:spcPts val="1200"/>
              </a:spcAft>
              <a:buNone/>
            </a:pPr>
            <a:r>
              <a:rPr lang="cs-CZ" dirty="0"/>
              <a:t>95 % v silniční nákladní přepravě </a:t>
            </a:r>
          </a:p>
          <a:p>
            <a:pPr>
              <a:spcAft>
                <a:spcPts val="1200"/>
              </a:spcAft>
            </a:pPr>
            <a:r>
              <a:rPr lang="cs-CZ" dirty="0"/>
              <a:t>Oproti referenčnímu r. 2019 lze očekávat pokles využití fosilních paliv </a:t>
            </a:r>
            <a:br>
              <a:rPr lang="cs-CZ" dirty="0"/>
            </a:br>
            <a:r>
              <a:rPr lang="cs-CZ" dirty="0"/>
              <a:t>u osobní dopravy o zhruba 25 %, u nákladní dopravy pak pouze o 5 %.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A5928B64-E632-4A0B-9F0F-AEBAB9F89454}"/>
              </a:ext>
            </a:extLst>
          </p:cNvPr>
          <p:cNvSpPr txBox="1">
            <a:spLocks/>
          </p:cNvSpPr>
          <p:nvPr/>
        </p:nvSpPr>
        <p:spPr>
          <a:xfrm>
            <a:off x="10331355" y="62731"/>
            <a:ext cx="1729190" cy="4273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VIZE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2050</a:t>
            </a:r>
          </a:p>
          <a:p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AF7E684-187F-438F-959E-AC1774BF6D74}"/>
              </a:ext>
            </a:extLst>
          </p:cNvPr>
          <p:cNvSpPr txBox="1"/>
          <p:nvPr/>
        </p:nvSpPr>
        <p:spPr>
          <a:xfrm>
            <a:off x="391236" y="276414"/>
            <a:ext cx="102338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rgbClr val="3333CC"/>
                </a:solidFill>
              </a:rPr>
              <a:t>Spotřeba energie v dopravě 2030 - komentář</a:t>
            </a:r>
          </a:p>
        </p:txBody>
      </p:sp>
    </p:spTree>
    <p:extLst>
      <p:ext uri="{BB962C8B-B14F-4D97-AF65-F5344CB8AC3E}">
        <p14:creationId xmlns:p14="http://schemas.microsoft.com/office/powerpoint/2010/main" val="3166974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2">
            <a:extLst>
              <a:ext uri="{FF2B5EF4-FFF2-40B4-BE49-F238E27FC236}">
                <a16:creationId xmlns:a16="http://schemas.microsoft.com/office/drawing/2014/main" id="{A5928B64-E632-4A0B-9F0F-AEBAB9F89454}"/>
              </a:ext>
            </a:extLst>
          </p:cNvPr>
          <p:cNvSpPr txBox="1">
            <a:spLocks/>
          </p:cNvSpPr>
          <p:nvPr/>
        </p:nvSpPr>
        <p:spPr>
          <a:xfrm>
            <a:off x="10331355" y="62731"/>
            <a:ext cx="1729190" cy="4273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VIZE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2050</a:t>
            </a:r>
          </a:p>
          <a:p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AF7E684-187F-438F-959E-AC1774BF6D74}"/>
              </a:ext>
            </a:extLst>
          </p:cNvPr>
          <p:cNvSpPr txBox="1"/>
          <p:nvPr/>
        </p:nvSpPr>
        <p:spPr>
          <a:xfrm>
            <a:off x="1425656" y="276414"/>
            <a:ext cx="8340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rgbClr val="3333CC"/>
                </a:solidFill>
              </a:rPr>
              <a:t>Spotřeba el. energie v silniční dopravě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4C9197BB-9B57-47EC-8156-10207F8717B7}"/>
              </a:ext>
            </a:extLst>
          </p:cNvPr>
          <p:cNvSpPr txBox="1"/>
          <p:nvPr/>
        </p:nvSpPr>
        <p:spPr>
          <a:xfrm>
            <a:off x="855355" y="5637341"/>
            <a:ext cx="4224645" cy="830997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/>
              <a:t>provoz 500 tis. EEV vozidel </a:t>
            </a:r>
          </a:p>
          <a:p>
            <a:r>
              <a:rPr lang="cs-CZ" sz="2400" b="1" dirty="0"/>
              <a:t>	</a:t>
            </a:r>
            <a:r>
              <a:rPr lang="cs-CZ" sz="2400" b="1" dirty="0">
                <a:solidFill>
                  <a:srgbClr val="C00000"/>
                </a:solidFill>
              </a:rPr>
              <a:t>= spotřeba 2 </a:t>
            </a:r>
            <a:r>
              <a:rPr lang="cs-CZ" sz="2400" b="1" dirty="0" err="1">
                <a:solidFill>
                  <a:srgbClr val="C00000"/>
                </a:solidFill>
              </a:rPr>
              <a:t>TWh</a:t>
            </a:r>
            <a:r>
              <a:rPr lang="cs-CZ" sz="2400" b="1" dirty="0">
                <a:solidFill>
                  <a:srgbClr val="C00000"/>
                </a:solidFill>
              </a:rPr>
              <a:t> el. en.</a:t>
            </a:r>
          </a:p>
        </p:txBody>
      </p:sp>
      <p:pic>
        <p:nvPicPr>
          <p:cNvPr id="19" name="Obrázek 18">
            <a:extLst>
              <a:ext uri="{FF2B5EF4-FFF2-40B4-BE49-F238E27FC236}">
                <a16:creationId xmlns:a16="http://schemas.microsoft.com/office/drawing/2014/main" id="{20168CBD-B77C-452E-9218-E076F6F1ED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255" y="1283726"/>
            <a:ext cx="5505165" cy="4054191"/>
          </a:xfrm>
          <a:prstGeom prst="rect">
            <a:avLst/>
          </a:prstGeom>
        </p:spPr>
      </p:pic>
      <p:pic>
        <p:nvPicPr>
          <p:cNvPr id="20" name="Obrázek 19">
            <a:extLst>
              <a:ext uri="{FF2B5EF4-FFF2-40B4-BE49-F238E27FC236}">
                <a16:creationId xmlns:a16="http://schemas.microsoft.com/office/drawing/2014/main" id="{B0027F42-EA29-4ED4-B983-3BD36D5A4A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1966" y="1320305"/>
            <a:ext cx="5480779" cy="4017612"/>
          </a:xfrm>
          <a:prstGeom prst="rect">
            <a:avLst/>
          </a:prstGeom>
        </p:spPr>
      </p:pic>
      <p:sp>
        <p:nvSpPr>
          <p:cNvPr id="21" name="TextovéPole 20">
            <a:extLst>
              <a:ext uri="{FF2B5EF4-FFF2-40B4-BE49-F238E27FC236}">
                <a16:creationId xmlns:a16="http://schemas.microsoft.com/office/drawing/2014/main" id="{1758FDD9-8A38-48B1-82FE-B944B5FC5ACF}"/>
              </a:ext>
            </a:extLst>
          </p:cNvPr>
          <p:cNvSpPr txBox="1"/>
          <p:nvPr/>
        </p:nvSpPr>
        <p:spPr>
          <a:xfrm>
            <a:off x="7112002" y="5637340"/>
            <a:ext cx="4446884" cy="830997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/>
              <a:t>provoz 500 tis. EEV vozidel </a:t>
            </a:r>
          </a:p>
          <a:p>
            <a:r>
              <a:rPr lang="cs-CZ" sz="2400" b="1" dirty="0"/>
              <a:t>	</a:t>
            </a:r>
            <a:r>
              <a:rPr lang="cs-CZ" sz="2400" b="1" dirty="0">
                <a:solidFill>
                  <a:srgbClr val="C00000"/>
                </a:solidFill>
              </a:rPr>
              <a:t>= úspora 500 tis. t BA/NM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FEFC60C3-7515-4ED8-B50A-6EC9ABCB2ECC}"/>
              </a:ext>
            </a:extLst>
          </p:cNvPr>
          <p:cNvSpPr txBox="1"/>
          <p:nvPr/>
        </p:nvSpPr>
        <p:spPr>
          <a:xfrm>
            <a:off x="7580064" y="3429000"/>
            <a:ext cx="1509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chemeClr val="accent2"/>
                </a:solidFill>
              </a:rPr>
              <a:t>spotřeba energie</a:t>
            </a:r>
          </a:p>
          <a:p>
            <a:r>
              <a:rPr lang="cs-CZ" sz="1400" b="1" dirty="0">
                <a:solidFill>
                  <a:schemeClr val="accent2"/>
                </a:solidFill>
              </a:rPr>
              <a:t>mimo EEV a H2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ADD1676-AC96-4864-AF71-625E9ACABC8F}"/>
              </a:ext>
            </a:extLst>
          </p:cNvPr>
          <p:cNvSpPr txBox="1"/>
          <p:nvPr/>
        </p:nvSpPr>
        <p:spPr>
          <a:xfrm>
            <a:off x="7862118" y="1962440"/>
            <a:ext cx="22849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chemeClr val="accent5"/>
                </a:solidFill>
              </a:rPr>
              <a:t>celková spotřeba energie</a:t>
            </a:r>
          </a:p>
        </p:txBody>
      </p:sp>
    </p:spTree>
    <p:extLst>
      <p:ext uri="{BB962C8B-B14F-4D97-AF65-F5344CB8AC3E}">
        <p14:creationId xmlns:p14="http://schemas.microsoft.com/office/powerpoint/2010/main" val="1999665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1003</TotalTime>
  <Words>1832</Words>
  <Application>Microsoft Office PowerPoint</Application>
  <PresentationFormat>Širokoúhlá obrazovka</PresentationFormat>
  <Paragraphs>284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Helvetica</vt:lpstr>
      <vt:lpstr>Wingdings</vt:lpstr>
      <vt:lpstr>Motiv Office</vt:lpstr>
      <vt:lpstr>Studie optimálního využití obnovitelných zdrojů energie v dopravě do roku 2030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Studie optimálního využití obnovitelných zdrojů energie v dopravě do roku 2030 </dc:title>
  <dc:creator>Pospisil Milan</dc:creator>
  <cp:lastModifiedBy>Pospisil Milan</cp:lastModifiedBy>
  <cp:revision>5</cp:revision>
  <dcterms:created xsi:type="dcterms:W3CDTF">2021-10-10T17:44:38Z</dcterms:created>
  <dcterms:modified xsi:type="dcterms:W3CDTF">2021-10-17T19:35:20Z</dcterms:modified>
</cp:coreProperties>
</file>