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56" r:id="rId2"/>
  </p:sldMasterIdLst>
  <p:notesMasterIdLst>
    <p:notesMasterId r:id="rId14"/>
  </p:notesMasterIdLst>
  <p:handoutMasterIdLst>
    <p:handoutMasterId r:id="rId15"/>
  </p:handoutMasterIdLst>
  <p:sldIdLst>
    <p:sldId id="453" r:id="rId3"/>
    <p:sldId id="518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527" r:id="rId12"/>
    <p:sldId id="267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5EA"/>
    <a:srgbClr val="F24F00"/>
    <a:srgbClr val="004B8D"/>
    <a:srgbClr val="B9E0F7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434" autoAdjust="0"/>
  </p:normalViewPr>
  <p:slideViewPr>
    <p:cSldViewPr snapToGrid="0" snapToObjects="1">
      <p:cViewPr varScale="1">
        <p:scale>
          <a:sx n="114" d="100"/>
          <a:sy n="114" d="100"/>
        </p:scale>
        <p:origin x="1506" y="14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1" d="100"/>
          <a:sy n="91" d="100"/>
        </p:scale>
        <p:origin x="149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4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CFF4D824-F462-40D4-8335-F56319DF34CD}"/>
              </a:ext>
            </a:extLst>
          </p:cNvPr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0E63CD57-0EEE-4D1E-9A2C-DD2724D64ABB}"/>
              </a:ext>
            </a:extLst>
          </p:cNvPr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2CBD75D7-F1F6-4690-B00D-AD0924677743}"/>
              </a:ext>
            </a:extLst>
          </p:cNvPr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B90B8FCB-8282-450E-AE05-5DF2CC20D3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>
            <a:extLst>
              <a:ext uri="{FF2B5EF4-FFF2-40B4-BE49-F238E27FC236}">
                <a16:creationId xmlns:a16="http://schemas.microsoft.com/office/drawing/2014/main" id="{0BFDCF19-8235-423A-91FD-94D10BFBB9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ástupný symbol pro číslo snímku 4">
            <a:extLst>
              <a:ext uri="{FF2B5EF4-FFF2-40B4-BE49-F238E27FC236}">
                <a16:creationId xmlns:a16="http://schemas.microsoft.com/office/drawing/2014/main" id="{AF3F89AD-39A0-41D0-8E9C-CF1552487381}"/>
              </a:ext>
            </a:extLst>
          </p:cNvPr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9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C2E0434-2616-4A0A-95D2-9BF9991249BE}"/>
              </a:ext>
            </a:extLst>
          </p:cNvPr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7CA52D8-E71E-4B3F-83A5-76E57C5E5638}"/>
              </a:ext>
            </a:extLst>
          </p:cNvPr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2B9B6227-650A-4DEA-A6D1-BB248D7C53AE}"/>
              </a:ext>
            </a:extLst>
          </p:cNvPr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0FE1B069-17AE-4F19-B913-B5847FFA8C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>
            <a:extLst>
              <a:ext uri="{FF2B5EF4-FFF2-40B4-BE49-F238E27FC236}">
                <a16:creationId xmlns:a16="http://schemas.microsoft.com/office/drawing/2014/main" id="{37C9AB37-61D3-461A-B4F0-66738D5BEC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ástupný symbol pro číslo snímku 4">
            <a:extLst>
              <a:ext uri="{FF2B5EF4-FFF2-40B4-BE49-F238E27FC236}">
                <a16:creationId xmlns:a16="http://schemas.microsoft.com/office/drawing/2014/main" id="{E34EA7C9-70C6-4CF4-8EF1-6FE658CD79B0}"/>
              </a:ext>
            </a:extLst>
          </p:cNvPr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36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27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25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1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0518" y="6100763"/>
            <a:ext cx="2510518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aseline="0" dirty="0">
                <a:solidFill>
                  <a:schemeClr val="bg1"/>
                </a:solidFill>
              </a:rPr>
              <a:t>Ing. et Ing. René Neděla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Náměstek ministra 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Ministerstvo průmyslu a obchodu</a:t>
            </a:r>
            <a:endParaRPr lang="en-US" sz="900" noProof="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621846" y="6100763"/>
            <a:ext cx="2510518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aseline="0" dirty="0">
                <a:solidFill>
                  <a:schemeClr val="bg1"/>
                </a:solidFill>
              </a:rPr>
              <a:t>Směrnice  2018/2001 (RED II)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Informace k transpozici</a:t>
            </a:r>
            <a:r>
              <a:rPr lang="cs-CZ" sz="900" baseline="0" noProof="0" dirty="0">
                <a:solidFill>
                  <a:schemeClr val="bg1"/>
                </a:solidFill>
              </a:rPr>
              <a:t> </a:t>
            </a:r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0518" y="6100763"/>
            <a:ext cx="2510518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aseline="0" dirty="0">
                <a:solidFill>
                  <a:schemeClr val="bg1"/>
                </a:solidFill>
              </a:rPr>
              <a:t>Ing. Pavel Jirásek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odbor elektroenergetiky</a:t>
            </a:r>
            <a:r>
              <a:rPr lang="cs-CZ" sz="900" baseline="0" noProof="0" dirty="0">
                <a:solidFill>
                  <a:schemeClr val="bg1"/>
                </a:solidFill>
              </a:rPr>
              <a:t> a teplárenství</a:t>
            </a:r>
            <a:endParaRPr lang="cs-CZ" sz="900" noProof="0" dirty="0">
              <a:solidFill>
                <a:schemeClr val="bg1"/>
              </a:solidFill>
            </a:endParaRPr>
          </a:p>
          <a:p>
            <a:r>
              <a:rPr lang="cs-CZ" sz="900" noProof="0" dirty="0">
                <a:solidFill>
                  <a:schemeClr val="bg1"/>
                </a:solidFill>
              </a:rPr>
              <a:t>Ministerstvo průmyslu a obchodu</a:t>
            </a:r>
            <a:endParaRPr lang="en-US" sz="900" noProof="0" dirty="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1846" y="6100763"/>
            <a:ext cx="2510518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aseline="0" dirty="0">
                <a:solidFill>
                  <a:schemeClr val="bg1"/>
                </a:solidFill>
              </a:rPr>
              <a:t>Nová směrnice OZE – 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Informaci k transpozici</a:t>
            </a:r>
            <a:r>
              <a:rPr lang="cs-CZ" sz="900" baseline="0" noProof="0" dirty="0">
                <a:solidFill>
                  <a:schemeClr val="bg1"/>
                </a:solidFill>
              </a:rPr>
              <a:t> směrnice</a:t>
            </a:r>
            <a:endParaRPr lang="en-US" sz="900" noProof="0" dirty="0">
              <a:solidFill>
                <a:schemeClr val="bg1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94F51B9-F58E-499F-A6E8-9CF402B487D5}"/>
              </a:ext>
            </a:extLst>
          </p:cNvPr>
          <p:cNvSpPr txBox="1"/>
          <p:nvPr userDrawn="1"/>
        </p:nvSpPr>
        <p:spPr>
          <a:xfrm>
            <a:off x="621846" y="6100763"/>
            <a:ext cx="2510518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baseline="0" dirty="0">
                <a:solidFill>
                  <a:schemeClr val="bg1"/>
                </a:solidFill>
              </a:rPr>
              <a:t>Směrnice  2018/2001 (RED II)</a:t>
            </a:r>
          </a:p>
          <a:p>
            <a:r>
              <a:rPr lang="cs-CZ" sz="900" noProof="0" dirty="0">
                <a:solidFill>
                  <a:schemeClr val="bg1"/>
                </a:solidFill>
              </a:rPr>
              <a:t>Informace k transpozici</a:t>
            </a:r>
            <a:r>
              <a:rPr lang="cs-CZ" sz="900" baseline="0" noProof="0" dirty="0">
                <a:solidFill>
                  <a:schemeClr val="bg1"/>
                </a:solidFill>
              </a:rPr>
              <a:t> </a:t>
            </a:r>
            <a:endParaRPr lang="en-US" sz="9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49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444500" y="1283515"/>
            <a:ext cx="8242300" cy="275549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FF00"/>
                </a:solidFill>
              </a:rPr>
              <a:t>Implementace Směrnice 2018/2001, o podpoře využívání energie z OZE v oblasti dopravy do národní legislativy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a nové návrhy v rámci balíčku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b="1" dirty="0">
                <a:solidFill>
                  <a:srgbClr val="FFFF00"/>
                </a:solidFill>
              </a:rPr>
              <a:t> „Fit </a:t>
            </a:r>
            <a:r>
              <a:rPr lang="cs-CZ" b="1" dirty="0" err="1">
                <a:solidFill>
                  <a:srgbClr val="FFFF00"/>
                </a:solidFill>
              </a:rPr>
              <a:t>for</a:t>
            </a:r>
            <a:r>
              <a:rPr lang="cs-CZ" b="1" dirty="0">
                <a:solidFill>
                  <a:srgbClr val="FFFF00"/>
                </a:solidFill>
              </a:rPr>
              <a:t> 55“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1A54EF0-14E7-44FC-9DB1-11B1352F5628}"/>
              </a:ext>
            </a:extLst>
          </p:cNvPr>
          <p:cNvSpPr/>
          <p:nvPr/>
        </p:nvSpPr>
        <p:spPr>
          <a:xfrm>
            <a:off x="536895" y="117446"/>
            <a:ext cx="83889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Konference</a:t>
            </a:r>
            <a:r>
              <a:rPr lang="cs-CZ" dirty="0"/>
              <a:t> </a:t>
            </a:r>
            <a:r>
              <a:rPr lang="cs-CZ" i="1" dirty="0">
                <a:solidFill>
                  <a:srgbClr val="FFFF00"/>
                </a:solidFill>
              </a:rPr>
              <a:t>Cesta k evoluci kapalných paliv VIZE 2050 – Alternativy k udržitelné mobilitě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D144444-C947-418D-98DD-666693E06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381" y="608137"/>
            <a:ext cx="3038899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85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7E17C-8D02-4B51-97A5-2D90A2B2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03239"/>
            <a:ext cx="8242299" cy="1666567"/>
          </a:xfrm>
        </p:spPr>
        <p:txBody>
          <a:bodyPr/>
          <a:lstStyle/>
          <a:p>
            <a:pPr algn="ctr"/>
            <a:r>
              <a:rPr lang="cs-CZ" u="sng" dirty="0"/>
              <a:t>Návrh nařízení o zavádění infrastruktury pro alternativní paliva a o zrušení směrnice 2014/94/EU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F1C05FC-F0A7-47A4-B35A-CE39A6B64A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769806"/>
            <a:ext cx="8242300" cy="3884869"/>
          </a:xfrm>
        </p:spPr>
        <p:txBody>
          <a:bodyPr/>
          <a:lstStyle/>
          <a:p>
            <a:r>
              <a:rPr lang="cs-CZ" b="1" dirty="0"/>
              <a:t>Zaměřuje se téměř výhradně na </a:t>
            </a:r>
            <a:r>
              <a:rPr lang="cs-CZ" b="1" dirty="0" err="1"/>
              <a:t>elektromobilitu</a:t>
            </a:r>
            <a:r>
              <a:rPr lang="cs-CZ" b="1" dirty="0"/>
              <a:t> </a:t>
            </a:r>
            <a:r>
              <a:rPr lang="cs-CZ" dirty="0"/>
              <a:t>(dobíjecí infrastruktura) </a:t>
            </a:r>
            <a:r>
              <a:rPr lang="cs-CZ" b="1" dirty="0"/>
              <a:t>a vodíkovou infrastrukturu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expertní úrovni pracovních skupin Rady se většina členských států vyslovila pro nutnost </a:t>
            </a:r>
            <a:r>
              <a:rPr lang="cs-CZ" b="1" dirty="0"/>
              <a:t>větší technologické neutrality</a:t>
            </a:r>
            <a:r>
              <a:rPr lang="cs-CZ" dirty="0"/>
              <a:t>, tedy i zahrnutí infrastruktury pro další alternativní paliva, zejména plynná.</a:t>
            </a:r>
          </a:p>
        </p:txBody>
      </p:sp>
    </p:spTree>
    <p:extLst>
      <p:ext uri="{BB962C8B-B14F-4D97-AF65-F5344CB8AC3E}">
        <p14:creationId xmlns:p14="http://schemas.microsoft.com/office/powerpoint/2010/main" val="195528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62219B-75FF-497F-8110-58FEE2AC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0"/>
            <a:ext cx="8242299" cy="1107996"/>
          </a:xfrm>
        </p:spPr>
        <p:txBody>
          <a:bodyPr/>
          <a:lstStyle/>
          <a:p>
            <a:pPr algn="ctr"/>
            <a:r>
              <a:rPr lang="cs-CZ" dirty="0"/>
              <a:t> </a:t>
            </a:r>
            <a:r>
              <a:rPr lang="cs-CZ" u="sng" dirty="0"/>
              <a:t>Implementace Směrnice 2018/2001 (RED 2) </a:t>
            </a:r>
            <a:br>
              <a:rPr lang="cs-CZ" u="sng" dirty="0"/>
            </a:br>
            <a:r>
              <a:rPr lang="cs-CZ" u="sng" dirty="0"/>
              <a:t>v oblasti dopravy do národní legislativy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D0055A-956F-4D5D-81ED-752C3FEE22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283110"/>
            <a:ext cx="8242300" cy="4371565"/>
          </a:xfrm>
        </p:spPr>
        <p:txBody>
          <a:bodyPr/>
          <a:lstStyle/>
          <a:p>
            <a:r>
              <a:rPr lang="cs-CZ" b="1" dirty="0"/>
              <a:t>Původní záměr byl implementovat oblast dopravy formou samostatné novely zákona o podporovaných zdrojích energie (POZE)</a:t>
            </a:r>
            <a:r>
              <a:rPr lang="cs-CZ" dirty="0"/>
              <a:t> a dalších zákonů navázat na novelu POZE – sněmovní tisk 870.</a:t>
            </a:r>
          </a:p>
          <a:p>
            <a:r>
              <a:rPr lang="cs-CZ" dirty="0"/>
              <a:t>Tisk 870 však čekal v Poslanecké sněmovně řadu měsíců na projednání v rámci 1. čtení, proto byl </a:t>
            </a:r>
            <a:r>
              <a:rPr lang="cs-CZ" b="1" dirty="0"/>
              <a:t>zmíněný záměr v tomto funkčním období Poslanecké sněmovny nerealizovatelný.</a:t>
            </a:r>
          </a:p>
          <a:p>
            <a:r>
              <a:rPr lang="cs-CZ" dirty="0"/>
              <a:t>Bylo proto přijato rozhodnutí </a:t>
            </a:r>
            <a:r>
              <a:rPr lang="cs-CZ" b="1" dirty="0"/>
              <a:t>formou komplexního pozměňovacího návrhu</a:t>
            </a:r>
            <a:r>
              <a:rPr lang="cs-CZ" dirty="0"/>
              <a:t> (tzv. RED2 v oblasti dopravy) </a:t>
            </a:r>
            <a:r>
              <a:rPr lang="cs-CZ" b="1" dirty="0"/>
              <a:t>zahrnout oblast dopravy do sněmovního tisku 870.</a:t>
            </a:r>
          </a:p>
        </p:txBody>
      </p:sp>
    </p:spTree>
    <p:extLst>
      <p:ext uri="{BB962C8B-B14F-4D97-AF65-F5344CB8AC3E}">
        <p14:creationId xmlns:p14="http://schemas.microsoft.com/office/powerpoint/2010/main" val="45270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AE40B-B69F-4E24-B73C-6A43AE3E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221226"/>
            <a:ext cx="8242299" cy="1107996"/>
          </a:xfrm>
        </p:spPr>
        <p:txBody>
          <a:bodyPr/>
          <a:lstStyle/>
          <a:p>
            <a:pPr algn="ctr"/>
            <a:r>
              <a:rPr lang="cs-CZ" u="sng" dirty="0"/>
              <a:t>Pozměňovací návrh RED 2 v oblasti dopravy</a:t>
            </a:r>
            <a:br>
              <a:rPr lang="cs-CZ" u="sng" dirty="0"/>
            </a:br>
            <a:r>
              <a:rPr lang="cs-CZ" u="sng" dirty="0"/>
              <a:t>v rámci sněmovního tisku 870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945BFB-4F6E-40D2-AA7D-238BB7374C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554084"/>
            <a:ext cx="8242300" cy="4100591"/>
          </a:xfrm>
        </p:spPr>
        <p:txBody>
          <a:bodyPr>
            <a:normAutofit fontScale="92500"/>
          </a:bodyPr>
          <a:lstStyle/>
          <a:p>
            <a:r>
              <a:rPr lang="cs-CZ" b="1" dirty="0"/>
              <a:t>Předložen poslancem Pustějovským </a:t>
            </a:r>
            <a:r>
              <a:rPr lang="cs-CZ" dirty="0"/>
              <a:t>na jednání Hospodářského výboru</a:t>
            </a:r>
          </a:p>
          <a:p>
            <a:r>
              <a:rPr lang="cs-CZ" b="1" dirty="0"/>
              <a:t>Schválen Hospodářským výborem </a:t>
            </a:r>
            <a:r>
              <a:rPr lang="cs-CZ" dirty="0"/>
              <a:t>(2x – jednak v rámci projednávání před druhým čtením a poté, jelikož HV byl výbor garanční, i před třetím čtením)</a:t>
            </a:r>
          </a:p>
          <a:p>
            <a:r>
              <a:rPr lang="cs-CZ" b="1" dirty="0"/>
              <a:t>V rámci třetího čtení v Poslanecké sněmovně zamítnut </a:t>
            </a:r>
            <a:r>
              <a:rPr lang="cs-CZ" dirty="0"/>
              <a:t>zejména z důvodu odporu proti navýšení biosložky v motorovém benzínu (E 10)</a:t>
            </a:r>
          </a:p>
          <a:p>
            <a:r>
              <a:rPr lang="cs-CZ" b="1" dirty="0"/>
              <a:t>Vrácen formou změn navržených Senátem </a:t>
            </a:r>
            <a:r>
              <a:rPr lang="cs-CZ" dirty="0"/>
              <a:t>(neobsahoval již E 10)</a:t>
            </a:r>
          </a:p>
          <a:p>
            <a:r>
              <a:rPr lang="cs-CZ" b="1" dirty="0"/>
              <a:t>Schválením zákona </a:t>
            </a:r>
            <a:r>
              <a:rPr lang="cs-CZ" dirty="0"/>
              <a:t>ve znění předloženém Senátem a podpisem prezidenta republiky </a:t>
            </a:r>
            <a:r>
              <a:rPr lang="cs-CZ" b="1" dirty="0"/>
              <a:t>zařazen do národní legislativy </a:t>
            </a:r>
          </a:p>
        </p:txBody>
      </p:sp>
    </p:spTree>
    <p:extLst>
      <p:ext uri="{BB962C8B-B14F-4D97-AF65-F5344CB8AC3E}">
        <p14:creationId xmlns:p14="http://schemas.microsoft.com/office/powerpoint/2010/main" val="126647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75F94-4F1A-44BC-A493-44ED50D8B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u="sng" dirty="0"/>
              <a:t>Novela POZE- změny v oblasti dopravy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830A447-425C-41C1-A2D4-4E344E793B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Záruky původu energie (</a:t>
            </a:r>
            <a:r>
              <a:rPr lang="cs-CZ" b="1" i="1" dirty="0"/>
              <a:t>podmínky pro jejich vydávání, uznávání a evidenci</a:t>
            </a:r>
            <a:r>
              <a:rPr lang="cs-CZ" b="1" dirty="0"/>
              <a:t>)</a:t>
            </a:r>
          </a:p>
          <a:p>
            <a:r>
              <a:rPr lang="cs-CZ" b="1" dirty="0"/>
              <a:t>Kritéria udržitelnosti a úspor emisí skleníkových plynů u výroby elektřiny, výroby tepla a výroby </a:t>
            </a:r>
            <a:r>
              <a:rPr lang="cs-CZ" b="1" dirty="0" err="1"/>
              <a:t>biometanu</a:t>
            </a:r>
            <a:r>
              <a:rPr lang="cs-CZ" b="1" dirty="0"/>
              <a:t> (</a:t>
            </a:r>
            <a:r>
              <a:rPr lang="cs-CZ" b="1" i="1" dirty="0"/>
              <a:t>ověřování, evidence</a:t>
            </a:r>
            <a:r>
              <a:rPr lang="cs-CZ" b="1" dirty="0"/>
              <a:t>)</a:t>
            </a:r>
          </a:p>
          <a:p>
            <a:r>
              <a:rPr lang="cs-CZ" b="1" dirty="0"/>
              <a:t>Nové povinnosti OTE</a:t>
            </a:r>
          </a:p>
          <a:p>
            <a:r>
              <a:rPr lang="cs-CZ" b="1" dirty="0"/>
              <a:t>Harmonogram povinného podílu OZE pro dodavatele plynu </a:t>
            </a:r>
            <a:r>
              <a:rPr lang="cs-CZ" dirty="0"/>
              <a:t>do čerpacích stanic a výdejních jednotek </a:t>
            </a:r>
            <a:r>
              <a:rPr lang="cs-CZ" b="1" dirty="0"/>
              <a:t>a pro provozovatele dobíjecích stanic a možnosti alternativního plnění této povinnosti.</a:t>
            </a:r>
          </a:p>
          <a:p>
            <a:r>
              <a:rPr lang="cs-CZ" dirty="0"/>
              <a:t>Novela POZE </a:t>
            </a:r>
            <a:r>
              <a:rPr lang="cs-CZ" b="1" dirty="0"/>
              <a:t>nabývá účinnosti 1. ledna 2022</a:t>
            </a:r>
            <a:r>
              <a:rPr lang="cs-CZ" dirty="0"/>
              <a:t> </a:t>
            </a:r>
          </a:p>
          <a:p>
            <a:r>
              <a:rPr lang="cs-CZ" dirty="0"/>
              <a:t>Velká část ustanovení k RED 2 v oblasti dopravy má však </a:t>
            </a:r>
            <a:r>
              <a:rPr lang="cs-CZ" b="1" dirty="0"/>
              <a:t>posunutou účinnost na 1. ledna 2023</a:t>
            </a:r>
            <a:r>
              <a:rPr lang="cs-CZ" dirty="0"/>
              <a:t>, neboť OTE musí být pro plnění svých nových povinností vybaven příslušným softwarem a to je možné jen na základě výběrových řízení dle zákona o veřejných zakázkách. </a:t>
            </a:r>
          </a:p>
        </p:txBody>
      </p:sp>
    </p:spTree>
    <p:extLst>
      <p:ext uri="{BB962C8B-B14F-4D97-AF65-F5344CB8AC3E}">
        <p14:creationId xmlns:p14="http://schemas.microsoft.com/office/powerpoint/2010/main" val="122236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ECCF9-46B6-4C5F-8FE3-6BE8FF8E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u="sng" dirty="0"/>
              <a:t>RED 2 v oblasti dopravy a další zákony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AF7996A-B692-4F9E-830D-E99D94C80A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/>
              <a:t>Pozměňovací návrh RED 2 v oblasti dopravy nezasahoval jen přímo do POZE, ale měnil i další zákony. </a:t>
            </a:r>
          </a:p>
          <a:p>
            <a:r>
              <a:rPr lang="cs-CZ" dirty="0"/>
              <a:t>Jednalo se o: 1. </a:t>
            </a:r>
            <a:r>
              <a:rPr lang="cs-CZ" b="1" dirty="0"/>
              <a:t>energetický zákon</a:t>
            </a:r>
          </a:p>
          <a:p>
            <a:pPr marL="0" indent="0">
              <a:buNone/>
            </a:pPr>
            <a:r>
              <a:rPr lang="cs-CZ" dirty="0"/>
              <a:t>                              2. </a:t>
            </a:r>
            <a:r>
              <a:rPr lang="cs-CZ" b="1" dirty="0"/>
              <a:t>zákon o pohonných hmotách</a:t>
            </a:r>
          </a:p>
          <a:p>
            <a:pPr marL="0" indent="0">
              <a:buNone/>
            </a:pPr>
            <a:r>
              <a:rPr lang="cs-CZ" dirty="0"/>
              <a:t>                              3. </a:t>
            </a:r>
            <a:r>
              <a:rPr lang="cs-CZ" b="1" dirty="0"/>
              <a:t>zákon o ochraně ovzduší </a:t>
            </a:r>
            <a:r>
              <a:rPr lang="cs-CZ" dirty="0"/>
              <a:t>(tato změna se dotýká         </a:t>
            </a:r>
          </a:p>
          <a:p>
            <a:pPr marL="0" indent="0">
              <a:buNone/>
            </a:pPr>
            <a:r>
              <a:rPr lang="cs-CZ" dirty="0"/>
              <a:t>                                   palivářů nejvíce)</a:t>
            </a:r>
          </a:p>
          <a:p>
            <a:pPr marL="0" indent="0">
              <a:buNone/>
            </a:pPr>
            <a:r>
              <a:rPr lang="cs-CZ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1974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C9A3A-14F7-40C9-8EFE-B491E773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u="sng" dirty="0"/>
              <a:t>RED 3 – změny v oblasti dopravy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048D14F-E5FC-490D-ABA5-1E5063364E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Ještě dříve, než byla dokončena implementace RED 2 v oblasti dopravy do národní legislativy, představila Evropská komise v rámci balíčku „Fit </a:t>
            </a:r>
            <a:r>
              <a:rPr lang="cs-CZ" dirty="0" err="1"/>
              <a:t>for</a:t>
            </a:r>
            <a:r>
              <a:rPr lang="cs-CZ" dirty="0"/>
              <a:t> 55“ změnu Směrnice  2018/2001 (RED 3).</a:t>
            </a:r>
          </a:p>
          <a:p>
            <a:r>
              <a:rPr lang="cs-CZ" dirty="0"/>
              <a:t>Pro oblast dopravy je zásadní </a:t>
            </a:r>
            <a:r>
              <a:rPr lang="cs-CZ" b="1" dirty="0"/>
              <a:t>změna čl.25 Směrnice</a:t>
            </a:r>
            <a:r>
              <a:rPr lang="cs-CZ" dirty="0"/>
              <a:t>, kde se  </a:t>
            </a:r>
            <a:r>
              <a:rPr lang="cs-CZ" b="1" dirty="0"/>
              <a:t>mění dosavadní filosofie sledování OZE a zvyšují se ambice pro obnovitelné zdroje v dopravě stanovením cíle pro členské státy, resp. jejich prostřednictvím pro dodavatele paliv, v podobě snížení emisí skleníkových plynů do roku 2030 o 13 % </a:t>
            </a:r>
            <a:r>
              <a:rPr lang="cs-CZ" dirty="0"/>
              <a:t>oproti výchozímu scénáři specifikovanému v čl. 27 odst. 1 písm. b) (náhrada současného požadavku na dosažení podílu 14 % OZE na konečné spotřebě energie), zvýšením </a:t>
            </a:r>
            <a:r>
              <a:rPr lang="cs-CZ" b="1" dirty="0"/>
              <a:t>dílčího cíle pro pokročilá biopaliva v roce 2030 na 2,2 %</a:t>
            </a:r>
            <a:r>
              <a:rPr lang="cs-CZ" dirty="0"/>
              <a:t> (s ohledem na zrušení dvojnásobného započítání multiplikátorů uvedeného ve směrnici 2018/2001) a </a:t>
            </a:r>
            <a:r>
              <a:rPr lang="cs-CZ" b="1" dirty="0"/>
              <a:t>zavedením 2,6 % dílčího cíle pro obnovitelná paliva nebiologického původu </a:t>
            </a:r>
            <a:r>
              <a:rPr lang="cs-CZ" dirty="0"/>
              <a:t>(RFNBO).</a:t>
            </a:r>
          </a:p>
        </p:txBody>
      </p:sp>
    </p:spTree>
    <p:extLst>
      <p:ext uri="{BB962C8B-B14F-4D97-AF65-F5344CB8AC3E}">
        <p14:creationId xmlns:p14="http://schemas.microsoft.com/office/powerpoint/2010/main" val="35270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1F5CA-82E8-462E-AA08-A5B6E414B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62232"/>
            <a:ext cx="8242299" cy="553998"/>
          </a:xfrm>
        </p:spPr>
        <p:txBody>
          <a:bodyPr/>
          <a:lstStyle/>
          <a:p>
            <a:pPr algn="ctr"/>
            <a:r>
              <a:rPr lang="cs-CZ" dirty="0"/>
              <a:t>  </a:t>
            </a:r>
            <a:r>
              <a:rPr lang="cs-CZ" u="sng" dirty="0"/>
              <a:t>Rámcová pozice k RED 3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5FF99F-3F47-43EF-943F-25117322C3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>
            <a:normAutofit/>
          </a:bodyPr>
          <a:lstStyle/>
          <a:p>
            <a:r>
              <a:rPr lang="cs-CZ" dirty="0"/>
              <a:t>Česká republika </a:t>
            </a:r>
            <a:r>
              <a:rPr lang="cs-CZ" b="1" dirty="0"/>
              <a:t>podporuje vyšší ambice v oblasti celkového podílu obnovitelných zdrojů</a:t>
            </a:r>
            <a:r>
              <a:rPr lang="cs-CZ" dirty="0"/>
              <a:t> s ohledem na požadavek 55% snížení emisí do roku 2030 oproti r. 1990, nicméně </a:t>
            </a:r>
            <a:r>
              <a:rPr lang="cs-CZ" b="1" dirty="0"/>
              <a:t>doporučuje ambice v oblasti OZE koordinovat s úpravou cílů v rámci ostatních politik</a:t>
            </a:r>
            <a:r>
              <a:rPr lang="cs-CZ" dirty="0"/>
              <a:t>, zejména revize EU ETS , ESR  a EED. Vítá celkový cíl podílu energie z obnovitelných zdrojů, který zůstal kolektivní na úrovni EU. </a:t>
            </a:r>
            <a:r>
              <a:rPr lang="cs-CZ" b="1" dirty="0"/>
              <a:t>Má ale výhrady k některým dílčím změnám, které směrnice přináší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0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DFCEE-C3F7-410E-B559-D6928E468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  <a:r>
              <a:rPr lang="cs-CZ" u="sng" dirty="0"/>
              <a:t>Rámcová pozice k RED 3 v oblasti dopravy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658FBE-4DA0-4248-A800-C1D0C5ADDE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U revize článku 25 Česká republika </a:t>
            </a:r>
            <a:r>
              <a:rPr lang="cs-CZ" b="1" dirty="0"/>
              <a:t>souhlasí s předefinováním cílů pro pokročilá biopaliva (a </a:t>
            </a:r>
            <a:r>
              <a:rPr lang="cs-CZ" b="1" dirty="0" err="1"/>
              <a:t>biometan</a:t>
            </a:r>
            <a:r>
              <a:rPr lang="cs-CZ" b="1" dirty="0"/>
              <a:t>) na skutečné podíly. Nesouhlasí však s navýšením cíle pro tato biopaliva a požaduje ponechání skutečného podílu stanoveného směrnicí REDII na úrovni 1,75 % </a:t>
            </a:r>
            <a:r>
              <a:rPr lang="cs-CZ" dirty="0"/>
              <a:t>(návrh oproti směrnici 2018/2001 odstranil multiplikátory ve dvojnásobném započítání těchto paliv do cílů, čímž prakticky dochází ke zvyšování hodnoty uvedené ve směrnici 2018/2001 pro rok 2030 z hodnoty 1,75 % na hodnotu 2,2 %). </a:t>
            </a:r>
            <a:r>
              <a:rPr lang="cs-CZ" b="1" dirty="0"/>
              <a:t>S nově navrhovanými hodnoty podcílů pro pokročilá biopaliva a bioplyn by bylo možné souhlasit pouze v případě, že by byly zachovány multiplikátory ve dvojnásobném započítání těchto paliv do cílů.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Česká republika </a:t>
            </a:r>
            <a:r>
              <a:rPr lang="cs-CZ" b="1" dirty="0"/>
              <a:t>nepodporuje zavedení nového podcíle v dopravě pro obnovitelná paliva nebiologického původu stanoveného pro rok 2030 ve výši 2,6 %.</a:t>
            </a:r>
            <a:r>
              <a:rPr lang="cs-CZ" dirty="0"/>
              <a:t> Je prakticky nereálné očekávat, že v roce 2030 budou tato paliva v dostatečném objemu za ekonomicky dostupných podmínek k dispozici.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52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AAFF4-ED4C-4718-A0E5-C4154C188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</a:t>
            </a:r>
            <a:r>
              <a:rPr lang="cs-CZ" u="sng" dirty="0"/>
              <a:t>Projednávání RED 3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B435D2-9AFF-4D00-A305-FEFC898100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4500" y="1191237"/>
            <a:ext cx="8242300" cy="4463438"/>
          </a:xfrm>
        </p:spPr>
        <p:txBody>
          <a:bodyPr/>
          <a:lstStyle/>
          <a:p>
            <a:r>
              <a:rPr lang="cs-CZ" b="1" dirty="0"/>
              <a:t>Rámcová pozice </a:t>
            </a:r>
            <a:r>
              <a:rPr lang="cs-CZ" dirty="0"/>
              <a:t>je po schválení na vládní úrovni v současné době </a:t>
            </a:r>
            <a:r>
              <a:rPr lang="cs-CZ" b="1" dirty="0"/>
              <a:t>projednávána Senátem Parlamentu České republiky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Na expertní úrovni </a:t>
            </a:r>
            <a:r>
              <a:rPr lang="cs-CZ" dirty="0"/>
              <a:t>Pracovních skupin Rady je v Bruselu </a:t>
            </a:r>
            <a:r>
              <a:rPr lang="cs-CZ" b="1" dirty="0"/>
              <a:t>projednáván návrh RED 3.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Změny v článku 25 a následujících jsou na programu jednání právě v těchto týdnech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811743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8006</TotalTime>
  <Words>909</Words>
  <Application>Microsoft Office PowerPoint</Application>
  <PresentationFormat>Předvádění na obrazovce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Prezentace modrá A s číslováním</vt:lpstr>
      <vt:lpstr>1_Prezentace modrá A s číslováním</vt:lpstr>
      <vt:lpstr>Implementace Směrnice 2018/2001, o podpoře využívání energie z OZE v oblasti dopravy do národní legislativy a nové návrhy v rámci balíčku  „Fit for 55“</vt:lpstr>
      <vt:lpstr> Implementace Směrnice 2018/2001 (RED 2)  v oblasti dopravy do národní legislativy</vt:lpstr>
      <vt:lpstr>Pozměňovací návrh RED 2 v oblasti dopravy v rámci sněmovního tisku 870</vt:lpstr>
      <vt:lpstr>Novela POZE- změny v oblasti dopravy</vt:lpstr>
      <vt:lpstr> RED 2 v oblasti dopravy a další zákony</vt:lpstr>
      <vt:lpstr> RED 3 – změny v oblasti dopravy</vt:lpstr>
      <vt:lpstr>  Rámcová pozice k RED 3</vt:lpstr>
      <vt:lpstr>  Rámcová pozice k RED 3 v oblasti dopravy</vt:lpstr>
      <vt:lpstr> Projednávání RED 3</vt:lpstr>
      <vt:lpstr>Návrh nařízení o zavádění infrastruktury pro alternativní paliva a o zrušení směrnice 2014/94/EU</vt:lpstr>
      <vt:lpstr>Děkuji Vám za pozornost</vt:lpstr>
    </vt:vector>
  </TitlesOfParts>
  <Company>Ministerstvo průmyslu a obchodu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Strategické záměry MPO v oblasti energetiky</dc:title>
  <dc:creator>Jirásek Pavel</dc:creator>
  <cp:lastModifiedBy>Zaplatílek Jan</cp:lastModifiedBy>
  <cp:revision>693</cp:revision>
  <cp:lastPrinted>2020-09-23T08:15:19Z</cp:lastPrinted>
  <dcterms:created xsi:type="dcterms:W3CDTF">2015-02-16T09:36:17Z</dcterms:created>
  <dcterms:modified xsi:type="dcterms:W3CDTF">2021-10-18T08:53:58Z</dcterms:modified>
  <dc:language>Jirásek Pavel</dc:language>
</cp:coreProperties>
</file>