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7" r:id="rId2"/>
    <p:sldId id="268" r:id="rId3"/>
    <p:sldId id="292" r:id="rId4"/>
    <p:sldId id="271" r:id="rId5"/>
    <p:sldId id="272" r:id="rId6"/>
    <p:sldId id="273" r:id="rId7"/>
    <p:sldId id="275" r:id="rId8"/>
    <p:sldId id="280" r:id="rId9"/>
    <p:sldId id="277" r:id="rId10"/>
    <p:sldId id="278" r:id="rId11"/>
    <p:sldId id="279" r:id="rId12"/>
    <p:sldId id="281" r:id="rId13"/>
    <p:sldId id="282" r:id="rId14"/>
    <p:sldId id="283" r:id="rId15"/>
    <p:sldId id="284" r:id="rId16"/>
    <p:sldId id="285" r:id="rId17"/>
    <p:sldId id="287" r:id="rId18"/>
    <p:sldId id="286" r:id="rId19"/>
    <p:sldId id="290" r:id="rId20"/>
    <p:sldId id="274" r:id="rId21"/>
    <p:sldId id="289" r:id="rId22"/>
    <p:sldId id="29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D3D3D"/>
    <a:srgbClr val="444444"/>
    <a:srgbClr val="000000"/>
    <a:srgbClr val="808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1" autoAdjust="0"/>
    <p:restoredTop sz="95661" autoAdjust="0"/>
  </p:normalViewPr>
  <p:slideViewPr>
    <p:cSldViewPr snapToGrid="0" snapToObjects="1">
      <p:cViewPr>
        <p:scale>
          <a:sx n="80" d="100"/>
          <a:sy n="80" d="100"/>
        </p:scale>
        <p:origin x="-1962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469F9-D003-42B4-BBCB-BDA5F8297A2E}" type="datetimeFigureOut">
              <a:rPr lang="cs-CZ" smtClean="0"/>
              <a:t>7.9.2012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D0B6D-6688-4B25-B91F-0BFA6FBD8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37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D0B6D-6688-4B25-B91F-0BFA6FBD88D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225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D0B6D-6688-4B25-B91F-0BFA6FBD88DB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225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048D-6268-A24A-9C1C-0AC3831450ED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128-95A1-E64F-BE09-C9C6410F1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0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048D-6268-A24A-9C1C-0AC3831450ED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128-95A1-E64F-BE09-C9C6410F1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1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048D-6268-A24A-9C1C-0AC3831450ED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128-95A1-E64F-BE09-C9C6410F1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0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048D-6268-A24A-9C1C-0AC3831450ED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128-95A1-E64F-BE09-C9C6410F1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0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048D-6268-A24A-9C1C-0AC3831450ED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128-95A1-E64F-BE09-C9C6410F1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7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048D-6268-A24A-9C1C-0AC3831450ED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128-95A1-E64F-BE09-C9C6410F1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7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048D-6268-A24A-9C1C-0AC3831450ED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128-95A1-E64F-BE09-C9C6410F1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2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048D-6268-A24A-9C1C-0AC3831450ED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128-95A1-E64F-BE09-C9C6410F1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6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048D-6268-A24A-9C1C-0AC3831450ED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128-95A1-E64F-BE09-C9C6410F1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048D-6268-A24A-9C1C-0AC3831450ED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128-95A1-E64F-BE09-C9C6410F1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8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048D-6268-A24A-9C1C-0AC3831450ED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128-95A1-E64F-BE09-C9C6410F1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5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A048D-6268-A24A-9C1C-0AC3831450ED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08128-95A1-E64F-BE09-C9C6410F1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8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6982" y="565833"/>
            <a:ext cx="6974113" cy="174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300" dirty="0" smtClean="0">
                <a:solidFill>
                  <a:schemeClr val="bg1"/>
                </a:solidFill>
                <a:latin typeface="Calibri"/>
                <a:cs typeface="Calibri"/>
              </a:rPr>
              <a:t>Cesta k novému areálu</a:t>
            </a:r>
            <a:endParaRPr lang="en-US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76982" y="236252"/>
            <a:ext cx="6974113" cy="330199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chemeClr val="bg1"/>
                </a:solidFill>
                <a:latin typeface="Calibri"/>
                <a:cs typeface="Calibri"/>
              </a:rPr>
              <a:t>DF Partner s.r.o.</a:t>
            </a: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6619056"/>
            <a:ext cx="3261360" cy="23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72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6981" y="1457325"/>
            <a:ext cx="8581269" cy="4857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1600" b="1" dirty="0" smtClean="0">
              <a:latin typeface="Calibri"/>
              <a:cs typeface="Calibri"/>
            </a:endParaRPr>
          </a:p>
          <a:p>
            <a:pPr algn="l"/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6982" y="565833"/>
            <a:ext cx="6974113" cy="174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300" dirty="0" smtClean="0">
                <a:solidFill>
                  <a:schemeClr val="bg1"/>
                </a:solidFill>
                <a:latin typeface="Calibri"/>
                <a:cs typeface="Calibri"/>
              </a:rPr>
              <a:t>Původní podoba areálu</a:t>
            </a:r>
            <a:endParaRPr lang="en-US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6982" y="236252"/>
            <a:ext cx="6974113" cy="33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chemeClr val="bg1"/>
                </a:solidFill>
                <a:latin typeface="Calibri"/>
                <a:cs typeface="Calibri"/>
              </a:rPr>
              <a:t>Vybudování nového výrobního areálu</a:t>
            </a: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890" y="1457325"/>
            <a:ext cx="6267450" cy="471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6619056"/>
            <a:ext cx="3261360" cy="23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08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6981" y="1457325"/>
            <a:ext cx="8581269" cy="4857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1600" b="1" dirty="0" smtClean="0">
              <a:latin typeface="Calibri"/>
              <a:cs typeface="Calibri"/>
            </a:endParaRPr>
          </a:p>
          <a:p>
            <a:pPr algn="l"/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6982" y="565833"/>
            <a:ext cx="6974113" cy="174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300" dirty="0" smtClean="0">
                <a:solidFill>
                  <a:schemeClr val="bg1"/>
                </a:solidFill>
                <a:latin typeface="Calibri"/>
                <a:cs typeface="Calibri"/>
              </a:rPr>
              <a:t>Původní podoba areálu</a:t>
            </a:r>
            <a:endParaRPr lang="en-US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6982" y="236252"/>
            <a:ext cx="6974113" cy="33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chemeClr val="bg1"/>
                </a:solidFill>
                <a:latin typeface="Calibri"/>
                <a:cs typeface="Calibri"/>
              </a:rPr>
              <a:t>Vybudování nového výrobního areálu</a:t>
            </a: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315" y="1457325"/>
            <a:ext cx="6324600" cy="472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6619056"/>
            <a:ext cx="3261360" cy="23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4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6981" y="1457325"/>
            <a:ext cx="8581269" cy="4857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1600" b="1" dirty="0" smtClean="0">
              <a:latin typeface="Calibri"/>
              <a:cs typeface="Calibri"/>
            </a:endParaRPr>
          </a:p>
          <a:p>
            <a:pPr algn="l"/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6982" y="565833"/>
            <a:ext cx="6974113" cy="174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300" dirty="0" smtClean="0">
                <a:solidFill>
                  <a:schemeClr val="bg1"/>
                </a:solidFill>
                <a:latin typeface="Calibri"/>
                <a:cs typeface="Calibri"/>
              </a:rPr>
              <a:t>Původní podoba areálu</a:t>
            </a:r>
            <a:endParaRPr lang="en-US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6982" y="236252"/>
            <a:ext cx="6974113" cy="33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chemeClr val="bg1"/>
                </a:solidFill>
                <a:latin typeface="Calibri"/>
                <a:cs typeface="Calibri"/>
              </a:rPr>
              <a:t>Vybudování nového výrobního areálu</a:t>
            </a: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07" y="1457323"/>
            <a:ext cx="6293815" cy="472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6619056"/>
            <a:ext cx="3261360" cy="23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01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6981" y="1457325"/>
            <a:ext cx="8581269" cy="4857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1600" b="1" dirty="0" smtClean="0">
              <a:latin typeface="Calibri"/>
              <a:cs typeface="Calibri"/>
            </a:endParaRPr>
          </a:p>
          <a:p>
            <a:pPr algn="l"/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6982" y="565833"/>
            <a:ext cx="6974113" cy="174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300" dirty="0" smtClean="0">
                <a:solidFill>
                  <a:schemeClr val="bg1"/>
                </a:solidFill>
                <a:latin typeface="Calibri"/>
                <a:cs typeface="Calibri"/>
              </a:rPr>
              <a:t>Původní podoba areálu</a:t>
            </a:r>
            <a:endParaRPr lang="en-US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6982" y="236252"/>
            <a:ext cx="6974113" cy="33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chemeClr val="bg1"/>
                </a:solidFill>
                <a:latin typeface="Calibri"/>
                <a:cs typeface="Calibri"/>
              </a:rPr>
              <a:t>Vybudování nového výrobního areálu</a:t>
            </a: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03" y="1457325"/>
            <a:ext cx="6296024" cy="473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6619056"/>
            <a:ext cx="3261360" cy="23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19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6981" y="1457325"/>
            <a:ext cx="8581269" cy="4857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1600" b="1" dirty="0" smtClean="0">
              <a:latin typeface="Calibri"/>
              <a:cs typeface="Calibri"/>
            </a:endParaRPr>
          </a:p>
          <a:p>
            <a:pPr algn="l"/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6982" y="565833"/>
            <a:ext cx="6974113" cy="174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300" dirty="0" smtClean="0">
                <a:solidFill>
                  <a:schemeClr val="bg1"/>
                </a:solidFill>
                <a:latin typeface="Calibri"/>
                <a:cs typeface="Calibri"/>
              </a:rPr>
              <a:t>Původní podoba areálu</a:t>
            </a:r>
            <a:endParaRPr lang="en-US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6982" y="236252"/>
            <a:ext cx="6974113" cy="33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chemeClr val="bg1"/>
                </a:solidFill>
                <a:latin typeface="Calibri"/>
                <a:cs typeface="Calibri"/>
              </a:rPr>
              <a:t>Vybudování nového výrobního areálu</a:t>
            </a: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92" y="1457324"/>
            <a:ext cx="6326846" cy="473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6619056"/>
            <a:ext cx="3261360" cy="23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3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6981" y="1457325"/>
            <a:ext cx="8581269" cy="4857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1600" b="1" dirty="0" smtClean="0">
              <a:latin typeface="Calibri"/>
              <a:cs typeface="Calibri"/>
            </a:endParaRPr>
          </a:p>
          <a:p>
            <a:pPr algn="l"/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6982" y="565833"/>
            <a:ext cx="6974113" cy="174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300" dirty="0" smtClean="0">
                <a:solidFill>
                  <a:schemeClr val="bg1"/>
                </a:solidFill>
                <a:latin typeface="Calibri"/>
                <a:cs typeface="Calibri"/>
              </a:rPr>
              <a:t>Návrh budoucí podoby areálu</a:t>
            </a:r>
            <a:endParaRPr lang="en-US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6982" y="236252"/>
            <a:ext cx="6974113" cy="33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chemeClr val="bg1"/>
                </a:solidFill>
                <a:latin typeface="Calibri"/>
                <a:cs typeface="Calibri"/>
              </a:rPr>
              <a:t>Vybudování nového výrobního areálu</a:t>
            </a: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" y="1785938"/>
            <a:ext cx="9063342" cy="416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6619056"/>
            <a:ext cx="3261360" cy="23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1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6981" y="1457325"/>
            <a:ext cx="8581269" cy="4857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cs-CZ" sz="2400" b="1" dirty="0" smtClean="0">
                <a:cs typeface="Calibri"/>
              </a:rPr>
              <a:t>První úskalí – zadání pro projekt:</a:t>
            </a:r>
            <a:endParaRPr lang="cs-CZ" sz="2400" b="1" dirty="0">
              <a:cs typeface="Calibri"/>
            </a:endParaRP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1800" b="1" dirty="0" smtClean="0">
                <a:cs typeface="Calibri"/>
              </a:rPr>
              <a:t>„Správný postup …“</a:t>
            </a:r>
            <a:r>
              <a:rPr lang="cs-CZ" sz="1800" b="1" dirty="0">
                <a:cs typeface="Calibri"/>
              </a:rPr>
              <a:t/>
            </a:r>
            <a:br>
              <a:rPr lang="cs-CZ" sz="1800" b="1" dirty="0">
                <a:cs typeface="Calibri"/>
              </a:rPr>
            </a:br>
            <a:r>
              <a:rPr lang="cs-CZ" sz="1600" dirty="0" smtClean="0">
                <a:cs typeface="Calibri"/>
              </a:rPr>
              <a:t>Najali jsme si 3 renomované poradenské společnosti v oblasti logistiky, skladování a výrobních procesů a objednali jsme si zhotovení studie optimální podoby areálu z hlediska ergonomie manipulačních, skladovacích a výrobních činností …</a:t>
            </a:r>
            <a:endParaRPr lang="cs-CZ" sz="1600" dirty="0">
              <a:cs typeface="Calibri"/>
            </a:endParaRP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1800" b="1" dirty="0" smtClean="0">
                <a:cs typeface="Calibri"/>
              </a:rPr>
              <a:t>Znovu a sami …</a:t>
            </a:r>
            <a:br>
              <a:rPr lang="cs-CZ" sz="1800" b="1" dirty="0" smtClean="0">
                <a:cs typeface="Calibri"/>
              </a:rPr>
            </a:br>
            <a:r>
              <a:rPr lang="cs-CZ" sz="1800" b="1" dirty="0" smtClean="0">
                <a:cs typeface="Calibri"/>
              </a:rPr>
              <a:t>- </a:t>
            </a:r>
            <a:r>
              <a:rPr lang="cs-CZ" sz="1600" dirty="0" smtClean="0">
                <a:cs typeface="Calibri"/>
              </a:rPr>
              <a:t>Všechny externí </a:t>
            </a:r>
            <a:r>
              <a:rPr lang="cs-CZ" sz="1600" dirty="0">
                <a:cs typeface="Calibri"/>
              </a:rPr>
              <a:t>návrhy jsme </a:t>
            </a:r>
            <a:r>
              <a:rPr lang="cs-CZ" sz="1600" dirty="0" smtClean="0">
                <a:cs typeface="Calibri"/>
              </a:rPr>
              <a:t>odmítli jako „nepoužitelné“ …</a:t>
            </a:r>
            <a:br>
              <a:rPr lang="cs-CZ" sz="1600" dirty="0" smtClean="0">
                <a:cs typeface="Calibri"/>
              </a:rPr>
            </a:br>
            <a:r>
              <a:rPr lang="cs-CZ" sz="1600" dirty="0" smtClean="0">
                <a:cs typeface="Calibri"/>
              </a:rPr>
              <a:t>- Analýza stávající „stavební legislativy“</a:t>
            </a:r>
            <a:br>
              <a:rPr lang="cs-CZ" sz="1600" dirty="0" smtClean="0">
                <a:cs typeface="Calibri"/>
              </a:rPr>
            </a:br>
            <a:r>
              <a:rPr lang="cs-CZ" sz="1600" dirty="0" smtClean="0">
                <a:cs typeface="Calibri"/>
              </a:rPr>
              <a:t>- Analýza informací </a:t>
            </a:r>
            <a:r>
              <a:rPr lang="cs-CZ" sz="1600" dirty="0">
                <a:cs typeface="Calibri"/>
              </a:rPr>
              <a:t>o </a:t>
            </a:r>
            <a:r>
              <a:rPr lang="cs-CZ" sz="1600" dirty="0" smtClean="0">
                <a:cs typeface="Calibri"/>
              </a:rPr>
              <a:t>dostupných logistických technologiích</a:t>
            </a:r>
            <a:br>
              <a:rPr lang="cs-CZ" sz="1600" dirty="0" smtClean="0">
                <a:cs typeface="Calibri"/>
              </a:rPr>
            </a:br>
            <a:r>
              <a:rPr lang="cs-CZ" sz="1600" dirty="0" smtClean="0">
                <a:cs typeface="Calibri"/>
              </a:rPr>
              <a:t>- Projekce všech manipulačních, skladových a výrobních procesů</a:t>
            </a:r>
            <a:br>
              <a:rPr lang="cs-CZ" sz="1600" dirty="0" smtClean="0">
                <a:cs typeface="Calibri"/>
              </a:rPr>
            </a:br>
            <a:r>
              <a:rPr lang="cs-CZ" sz="1600" dirty="0" smtClean="0">
                <a:cs typeface="Calibri"/>
              </a:rPr>
              <a:t>- Seznámení se s principy stavebních konstrukcí výrobních a skladových hal</a:t>
            </a:r>
            <a:br>
              <a:rPr lang="cs-CZ" sz="1600" dirty="0" smtClean="0">
                <a:cs typeface="Calibri"/>
              </a:rPr>
            </a:br>
            <a:r>
              <a:rPr lang="cs-CZ" sz="1600" dirty="0" smtClean="0">
                <a:cs typeface="Calibri"/>
              </a:rPr>
              <a:t>- Zvládnutí projekčních nástrojů</a:t>
            </a: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1800" b="1" dirty="0" smtClean="0">
                <a:cs typeface="Calibri"/>
              </a:rPr>
              <a:t>Zpracování komplexního zadání</a:t>
            </a:r>
            <a:br>
              <a:rPr lang="cs-CZ" sz="1800" b="1" dirty="0" smtClean="0">
                <a:cs typeface="Calibri"/>
              </a:rPr>
            </a:br>
            <a:r>
              <a:rPr lang="cs-CZ" sz="1600" dirty="0" smtClean="0">
                <a:cs typeface="Calibri"/>
              </a:rPr>
              <a:t>Projekční kancelář od nás obdržela zadání pro 90% objektů areálu v podrobnosti stavebních skeletů, podoby a rozmístění většiny technologií, pracovišť a související infrastruktury</a:t>
            </a:r>
          </a:p>
          <a:p>
            <a:pPr algn="l"/>
            <a:endParaRPr lang="cs-CZ" sz="1600" b="1" dirty="0" smtClean="0">
              <a:latin typeface="Calibri"/>
              <a:cs typeface="Calibri"/>
            </a:endParaRPr>
          </a:p>
          <a:p>
            <a:pPr algn="l"/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6982" y="565833"/>
            <a:ext cx="6974113" cy="174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300" dirty="0" smtClean="0">
                <a:solidFill>
                  <a:schemeClr val="bg1"/>
                </a:solidFill>
                <a:latin typeface="Calibri"/>
                <a:cs typeface="Calibri"/>
              </a:rPr>
              <a:t>Úskalí realizace …</a:t>
            </a:r>
            <a:endParaRPr lang="en-US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6982" y="236252"/>
            <a:ext cx="6974113" cy="33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chemeClr val="bg1"/>
                </a:solidFill>
                <a:latin typeface="Calibri"/>
                <a:cs typeface="Calibri"/>
              </a:rPr>
              <a:t>Vybudování nového výrobního areálu</a:t>
            </a: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6619056"/>
            <a:ext cx="3261360" cy="23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7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6981" y="1457325"/>
            <a:ext cx="8581269" cy="4857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1600" b="1" dirty="0" smtClean="0">
              <a:latin typeface="Calibri"/>
              <a:cs typeface="Calibri"/>
            </a:endParaRPr>
          </a:p>
          <a:p>
            <a:pPr algn="l"/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6982" y="565833"/>
            <a:ext cx="6974113" cy="174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300" dirty="0" smtClean="0">
                <a:solidFill>
                  <a:schemeClr val="bg1"/>
                </a:solidFill>
                <a:latin typeface="Calibri"/>
                <a:cs typeface="Calibri"/>
              </a:rPr>
              <a:t>Návrh budoucí podoby areálu</a:t>
            </a:r>
            <a:endParaRPr lang="en-US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6982" y="236252"/>
            <a:ext cx="6974113" cy="33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chemeClr val="bg1"/>
                </a:solidFill>
                <a:latin typeface="Calibri"/>
                <a:cs typeface="Calibri"/>
              </a:rPr>
              <a:t>Vybudování nového výrobního areálu</a:t>
            </a: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16" y="1234992"/>
            <a:ext cx="6352798" cy="530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6619056"/>
            <a:ext cx="3261360" cy="23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0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6981" y="1457325"/>
            <a:ext cx="8581269" cy="4857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1600" b="1" dirty="0" smtClean="0">
              <a:latin typeface="Calibri"/>
              <a:cs typeface="Calibri"/>
            </a:endParaRPr>
          </a:p>
          <a:p>
            <a:pPr algn="l"/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6982" y="565833"/>
            <a:ext cx="6974113" cy="174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300" dirty="0" smtClean="0">
                <a:solidFill>
                  <a:schemeClr val="bg1"/>
                </a:solidFill>
                <a:latin typeface="Calibri"/>
                <a:cs typeface="Calibri"/>
              </a:rPr>
              <a:t>Návrh budoucí podoby areálu</a:t>
            </a:r>
            <a:endParaRPr lang="en-US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6982" y="236252"/>
            <a:ext cx="6974113" cy="33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chemeClr val="bg1"/>
                </a:solidFill>
                <a:latin typeface="Calibri"/>
                <a:cs typeface="Calibri"/>
              </a:rPr>
              <a:t>Vybudování nového výrobního areálu</a:t>
            </a: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54" y="1385887"/>
            <a:ext cx="7979721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6619056"/>
            <a:ext cx="3261360" cy="23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4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6981" y="1457325"/>
            <a:ext cx="8581269" cy="4857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1600" b="1" dirty="0" smtClean="0">
              <a:latin typeface="Calibri"/>
              <a:cs typeface="Calibri"/>
            </a:endParaRPr>
          </a:p>
          <a:p>
            <a:pPr algn="l"/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6982" y="565833"/>
            <a:ext cx="6974113" cy="174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300" dirty="0" smtClean="0">
                <a:solidFill>
                  <a:schemeClr val="bg1"/>
                </a:solidFill>
                <a:latin typeface="Calibri"/>
                <a:cs typeface="Calibri"/>
              </a:rPr>
              <a:t>Návrh budoucí podoby areálu</a:t>
            </a:r>
            <a:endParaRPr lang="en-US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6982" y="236252"/>
            <a:ext cx="6974113" cy="33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chemeClr val="bg1"/>
                </a:solidFill>
                <a:latin typeface="Calibri"/>
                <a:cs typeface="Calibri"/>
              </a:rPr>
              <a:t>Vybudování nového výrobního areálu</a:t>
            </a: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77" y="1418421"/>
            <a:ext cx="8220075" cy="493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6619056"/>
            <a:ext cx="3261360" cy="23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9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6981" y="1457325"/>
            <a:ext cx="8581269" cy="4857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3200" b="1" dirty="0" smtClean="0">
                <a:cs typeface="Calibri"/>
              </a:rPr>
              <a:t>Milníky </a:t>
            </a:r>
            <a:r>
              <a:rPr lang="cs-CZ" sz="3200" b="1" dirty="0">
                <a:cs typeface="Calibri"/>
              </a:rPr>
              <a:t>historie společnosti</a:t>
            </a:r>
            <a:br>
              <a:rPr lang="cs-CZ" sz="3200" b="1" dirty="0">
                <a:cs typeface="Calibri"/>
              </a:rPr>
            </a:br>
            <a:r>
              <a:rPr lang="cs-CZ" sz="2000" dirty="0">
                <a:cs typeface="Calibri"/>
              </a:rPr>
              <a:t>Stručná rekapitulace významných událostí</a:t>
            </a: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3200" b="1" dirty="0" smtClean="0">
                <a:latin typeface="Calibri"/>
                <a:cs typeface="Calibri"/>
              </a:rPr>
              <a:t>Cesta k novému areálu</a:t>
            </a:r>
            <a:br>
              <a:rPr lang="cs-CZ" sz="3200" b="1" dirty="0" smtClean="0">
                <a:latin typeface="Calibri"/>
                <a:cs typeface="Calibri"/>
              </a:rPr>
            </a:br>
            <a:r>
              <a:rPr lang="cs-CZ" sz="2000" dirty="0" smtClean="0">
                <a:latin typeface="Calibri"/>
                <a:cs typeface="Calibri"/>
              </a:rPr>
              <a:t>Spouštěcí události, hlavní překážky, základní data o projektu</a:t>
            </a:r>
          </a:p>
          <a:p>
            <a:pPr algn="l"/>
            <a:endParaRPr lang="cs-CZ" sz="1600" b="1" dirty="0" smtClean="0">
              <a:latin typeface="Calibri"/>
              <a:cs typeface="Calibri"/>
            </a:endParaRPr>
          </a:p>
          <a:p>
            <a:pPr algn="l"/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6982" y="565833"/>
            <a:ext cx="6974113" cy="174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6982" y="236252"/>
            <a:ext cx="6974113" cy="33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chemeClr val="bg1"/>
                </a:solidFill>
                <a:latin typeface="Calibri"/>
                <a:cs typeface="Calibri"/>
              </a:rPr>
              <a:t>Osnova prezentace</a:t>
            </a: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6619056"/>
            <a:ext cx="3261360" cy="23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19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6981" y="1457325"/>
            <a:ext cx="8581269" cy="4857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cs-CZ" sz="2400" b="1" dirty="0" smtClean="0">
                <a:cs typeface="Calibri"/>
              </a:rPr>
              <a:t>Ostatní významné překážky:</a:t>
            </a:r>
            <a:endParaRPr lang="cs-CZ" sz="2400" b="1" dirty="0">
              <a:cs typeface="Calibri"/>
            </a:endParaRP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1800" b="1" dirty="0" smtClean="0">
                <a:cs typeface="Calibri"/>
              </a:rPr>
              <a:t>Čas</a:t>
            </a:r>
            <a:br>
              <a:rPr lang="cs-CZ" sz="1800" b="1" dirty="0" smtClean="0">
                <a:cs typeface="Calibri"/>
              </a:rPr>
            </a:br>
            <a:r>
              <a:rPr lang="cs-CZ" sz="1600" dirty="0" smtClean="0">
                <a:cs typeface="Calibri"/>
              </a:rPr>
              <a:t>Žadatel o dotaci má 10 měsíců na to, aby podal připravil studii, projektovou dokumentaci, posouzení vlivů na životní prostředí, uzemní řízení, získal stavební povolení a uzavřel smlouvy se všemi dodavateli …</a:t>
            </a: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1800" b="1" dirty="0" smtClean="0">
                <a:cs typeface="Calibri"/>
              </a:rPr>
              <a:t>Kompetence poradenských firem</a:t>
            </a:r>
            <a:br>
              <a:rPr lang="cs-CZ" sz="1800" b="1" dirty="0" smtClean="0">
                <a:cs typeface="Calibri"/>
              </a:rPr>
            </a:br>
            <a:r>
              <a:rPr lang="cs-CZ" sz="1600" dirty="0" smtClean="0">
                <a:cs typeface="Calibri"/>
              </a:rPr>
              <a:t>Nepřesné informace a doporučení způsobovaly chybná rozhodnutí a finanční ztráty</a:t>
            </a:r>
            <a:endParaRPr lang="cs-CZ" sz="1800" dirty="0" smtClean="0">
              <a:cs typeface="Calibri"/>
            </a:endParaRP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1800" b="1" dirty="0" smtClean="0">
                <a:cs typeface="Calibri"/>
              </a:rPr>
              <a:t>Výběrová řízení</a:t>
            </a:r>
            <a:br>
              <a:rPr lang="cs-CZ" sz="1800" b="1" dirty="0" smtClean="0">
                <a:cs typeface="Calibri"/>
              </a:rPr>
            </a:br>
            <a:r>
              <a:rPr lang="cs-CZ" sz="1600" dirty="0" smtClean="0">
                <a:cs typeface="Calibri"/>
              </a:rPr>
              <a:t>Časová náročnost a složitost přípravy tenderů. Tlak některých dodavatelů. Nesmyslnost tzv. „běžných tabulkových cen“.</a:t>
            </a: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1800" b="1" dirty="0" smtClean="0">
                <a:cs typeface="Calibri"/>
              </a:rPr>
              <a:t>Stavební dozor</a:t>
            </a:r>
            <a:br>
              <a:rPr lang="cs-CZ" sz="1800" b="1" dirty="0" smtClean="0">
                <a:cs typeface="Calibri"/>
              </a:rPr>
            </a:br>
            <a:r>
              <a:rPr lang="cs-CZ" sz="1600" dirty="0" smtClean="0">
                <a:cs typeface="Calibri"/>
              </a:rPr>
              <a:t>I přes tisíci stránkovou projektovou dokumentaci a 150-ti stránkovou smlouvu o dílo se zhotovitelem stavby každý týden řešily až desítky sporů … a některé řešíme dodnes … a to jsme měli štěstí při výběru projekční kanceláře a správce stavby!!!</a:t>
            </a:r>
          </a:p>
          <a:p>
            <a:pPr algn="l"/>
            <a:endParaRPr lang="cs-CZ" sz="1600" b="1" dirty="0" smtClean="0">
              <a:latin typeface="Calibri"/>
              <a:cs typeface="Calibri"/>
            </a:endParaRPr>
          </a:p>
          <a:p>
            <a:pPr algn="l"/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6982" y="565833"/>
            <a:ext cx="6974113" cy="174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300" dirty="0" smtClean="0">
                <a:solidFill>
                  <a:schemeClr val="bg1"/>
                </a:solidFill>
                <a:latin typeface="Calibri"/>
                <a:cs typeface="Calibri"/>
              </a:rPr>
              <a:t>Úskalí realizace …</a:t>
            </a:r>
            <a:endParaRPr lang="en-US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6982" y="236252"/>
            <a:ext cx="6974113" cy="33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chemeClr val="bg1"/>
                </a:solidFill>
                <a:latin typeface="Calibri"/>
                <a:cs typeface="Calibri"/>
              </a:rPr>
              <a:t>Vybudování nového výrobního areálu</a:t>
            </a: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6619056"/>
            <a:ext cx="3261360" cy="23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80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6981" y="1457325"/>
            <a:ext cx="8581269" cy="4857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cs-CZ" sz="2400" b="1" dirty="0" smtClean="0">
                <a:cs typeface="Calibri"/>
              </a:rPr>
              <a:t>Shrnutí - fakta o projektu:</a:t>
            </a:r>
            <a:endParaRPr lang="cs-CZ" sz="2400" b="1" dirty="0">
              <a:cs typeface="Calibri"/>
            </a:endParaRP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1800" b="1" dirty="0" smtClean="0">
                <a:cs typeface="Calibri"/>
              </a:rPr>
              <a:t>Harmonogram projektu</a:t>
            </a:r>
            <a:br>
              <a:rPr lang="cs-CZ" sz="1800" b="1" dirty="0" smtClean="0">
                <a:cs typeface="Calibri"/>
              </a:rPr>
            </a:br>
            <a:r>
              <a:rPr lang="cs-CZ" sz="1600" dirty="0" smtClean="0">
                <a:cs typeface="Calibri"/>
              </a:rPr>
              <a:t>2010.01 až 2010.05 – zpracování studií a podání registrační žádosti</a:t>
            </a:r>
            <a:br>
              <a:rPr lang="cs-CZ" sz="1600" dirty="0" smtClean="0">
                <a:cs typeface="Calibri"/>
              </a:rPr>
            </a:br>
            <a:r>
              <a:rPr lang="cs-CZ" sz="1600" dirty="0" smtClean="0">
                <a:cs typeface="Calibri"/>
              </a:rPr>
              <a:t>2010.06 až 2011.05 – projekt, EIA, stavební řízení, tendery, demolice původního areálu</a:t>
            </a:r>
            <a:br>
              <a:rPr lang="cs-CZ" sz="1600" dirty="0" smtClean="0">
                <a:cs typeface="Calibri"/>
              </a:rPr>
            </a:br>
            <a:r>
              <a:rPr lang="cs-CZ" sz="1600" dirty="0" smtClean="0">
                <a:cs typeface="Calibri"/>
              </a:rPr>
              <a:t>2011.06 až 2012.08 – výstavba areálu</a:t>
            </a: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1800" b="1" dirty="0" smtClean="0">
                <a:cs typeface="Calibri"/>
              </a:rPr>
              <a:t>Financování projektu</a:t>
            </a:r>
            <a:br>
              <a:rPr lang="cs-CZ" sz="1800" b="1" dirty="0" smtClean="0">
                <a:cs typeface="Calibri"/>
              </a:rPr>
            </a:br>
            <a:r>
              <a:rPr lang="cs-CZ" sz="1600" dirty="0" smtClean="0">
                <a:cs typeface="Calibri"/>
              </a:rPr>
              <a:t>Celkové náklady 240 000 000 Kč; dotace cca. 100 000 000 Kč</a:t>
            </a:r>
            <a:endParaRPr lang="cs-CZ" sz="1800" dirty="0" smtClean="0">
              <a:cs typeface="Calibri"/>
            </a:endParaRP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1800" b="1" dirty="0" smtClean="0">
                <a:cs typeface="Calibri"/>
              </a:rPr>
              <a:t>Výměry </a:t>
            </a:r>
            <a:r>
              <a:rPr lang="cs-CZ" sz="1800" b="1" dirty="0">
                <a:cs typeface="Calibri"/>
              </a:rPr>
              <a:t>areálu</a:t>
            </a:r>
            <a:br>
              <a:rPr lang="cs-CZ" sz="1800" b="1" dirty="0">
                <a:cs typeface="Calibri"/>
              </a:rPr>
            </a:br>
            <a:r>
              <a:rPr lang="cs-CZ" sz="1600" dirty="0">
                <a:cs typeface="Calibri"/>
              </a:rPr>
              <a:t>Celková výměra areálu 42 000 m</a:t>
            </a:r>
            <a:r>
              <a:rPr lang="cs-CZ" sz="1600" baseline="30000" dirty="0">
                <a:cs typeface="Calibri"/>
              </a:rPr>
              <a:t>2 </a:t>
            </a:r>
            <a:r>
              <a:rPr lang="cs-CZ" sz="1600" baseline="30000" dirty="0" smtClean="0">
                <a:cs typeface="Calibri"/>
              </a:rPr>
              <a:t/>
            </a:r>
            <a:br>
              <a:rPr lang="cs-CZ" sz="1600" baseline="30000" dirty="0" smtClean="0">
                <a:cs typeface="Calibri"/>
              </a:rPr>
            </a:br>
            <a:r>
              <a:rPr lang="cs-CZ" sz="1600" dirty="0" smtClean="0">
                <a:cs typeface="Calibri"/>
              </a:rPr>
              <a:t>Podlahová plocha objektů 14 769 </a:t>
            </a:r>
            <a:r>
              <a:rPr lang="cs-CZ" sz="1600" dirty="0">
                <a:cs typeface="Calibri"/>
              </a:rPr>
              <a:t>m</a:t>
            </a:r>
            <a:r>
              <a:rPr lang="cs-CZ" sz="1600" baseline="30000" dirty="0">
                <a:cs typeface="Calibri"/>
              </a:rPr>
              <a:t>2 </a:t>
            </a:r>
            <a:r>
              <a:rPr lang="cs-CZ" sz="1600" baseline="30000" dirty="0" smtClean="0">
                <a:cs typeface="Calibri"/>
              </a:rPr>
              <a:t/>
            </a:r>
            <a:br>
              <a:rPr lang="cs-CZ" sz="1600" baseline="30000" dirty="0" smtClean="0">
                <a:cs typeface="Calibri"/>
              </a:rPr>
            </a:br>
            <a:r>
              <a:rPr lang="cs-CZ" sz="1600" dirty="0" smtClean="0">
                <a:cs typeface="Calibri"/>
              </a:rPr>
              <a:t>Obestavěný prostor 146 390 m</a:t>
            </a:r>
            <a:r>
              <a:rPr lang="cs-CZ" sz="1600" baseline="30000" dirty="0" smtClean="0">
                <a:cs typeface="Calibri"/>
              </a:rPr>
              <a:t>3</a:t>
            </a:r>
            <a:endParaRPr lang="cs-CZ" sz="1600" baseline="30000" dirty="0">
              <a:cs typeface="Calibri"/>
            </a:endParaRP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1800" b="1" dirty="0" smtClean="0">
                <a:cs typeface="Calibri"/>
              </a:rPr>
              <a:t>Cílové kapacity areálu</a:t>
            </a:r>
            <a:br>
              <a:rPr lang="cs-CZ" sz="1800" b="1" dirty="0" smtClean="0">
                <a:cs typeface="Calibri"/>
              </a:rPr>
            </a:br>
            <a:r>
              <a:rPr lang="cs-CZ" sz="1600" dirty="0" smtClean="0">
                <a:cs typeface="Calibri"/>
              </a:rPr>
              <a:t>Sklad surovin - 2 500 paletových míst + 2 500 000 litrů kapalných surovin</a:t>
            </a:r>
            <a:br>
              <a:rPr lang="cs-CZ" sz="1600" dirty="0" smtClean="0">
                <a:cs typeface="Calibri"/>
              </a:rPr>
            </a:br>
            <a:r>
              <a:rPr lang="cs-CZ" sz="1600" dirty="0" smtClean="0">
                <a:cs typeface="Calibri"/>
              </a:rPr>
              <a:t>Sklady výrobků a zboží – 14 000 paletových míst</a:t>
            </a:r>
            <a:br>
              <a:rPr lang="cs-CZ" sz="1600" dirty="0" smtClean="0">
                <a:cs typeface="Calibri"/>
              </a:rPr>
            </a:br>
            <a:r>
              <a:rPr lang="cs-CZ" sz="1600" dirty="0" smtClean="0">
                <a:cs typeface="Calibri"/>
              </a:rPr>
              <a:t>Výroba – 500 000 lt výrobků denně</a:t>
            </a:r>
          </a:p>
          <a:p>
            <a:pPr algn="l"/>
            <a:endParaRPr lang="cs-CZ" sz="1600" b="1" dirty="0" smtClean="0">
              <a:latin typeface="Calibri"/>
              <a:cs typeface="Calibri"/>
            </a:endParaRPr>
          </a:p>
          <a:p>
            <a:pPr algn="l"/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6982" y="565833"/>
            <a:ext cx="6974113" cy="174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300" dirty="0" smtClean="0">
                <a:solidFill>
                  <a:schemeClr val="bg1"/>
                </a:solidFill>
                <a:latin typeface="Calibri"/>
                <a:cs typeface="Calibri"/>
              </a:rPr>
              <a:t>Závěr</a:t>
            </a:r>
            <a:endParaRPr lang="en-US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6982" y="236252"/>
            <a:ext cx="6974113" cy="33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chemeClr val="bg1"/>
                </a:solidFill>
                <a:latin typeface="Calibri"/>
                <a:cs typeface="Calibri"/>
              </a:rPr>
              <a:t>Vybudování nového výrobního areálu</a:t>
            </a: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6619056"/>
            <a:ext cx="3261360" cy="23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46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6982" y="565833"/>
            <a:ext cx="6974113" cy="174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300" dirty="0" smtClean="0">
                <a:solidFill>
                  <a:schemeClr val="bg1"/>
                </a:solidFill>
                <a:latin typeface="Calibri"/>
                <a:cs typeface="Calibri"/>
              </a:rPr>
              <a:t>Cesta k novému areálu</a:t>
            </a:r>
            <a:endParaRPr lang="en-US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76982" y="236252"/>
            <a:ext cx="6974113" cy="330199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chemeClr val="bg1"/>
                </a:solidFill>
                <a:latin typeface="Calibri"/>
                <a:cs typeface="Calibri"/>
              </a:rPr>
              <a:t>DF Partner s.r.o.</a:t>
            </a: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6619056"/>
            <a:ext cx="3261360" cy="23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391025" y="822560"/>
            <a:ext cx="4667250" cy="1851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2400" b="1" dirty="0" smtClean="0">
              <a:latin typeface="Myriad Pro Semibold"/>
              <a:cs typeface="Myriad Pro Semibold"/>
            </a:endParaRPr>
          </a:p>
          <a:p>
            <a:r>
              <a:rPr lang="cs-CZ" sz="3200" b="1" dirty="0" smtClean="0">
                <a:latin typeface="Myriad Pro Semibold"/>
                <a:cs typeface="Myriad Pro Semibold"/>
              </a:rPr>
              <a:t>Děkuji za pozornost</a:t>
            </a:r>
            <a:endParaRPr lang="cs-CZ" sz="3200" dirty="0">
              <a:latin typeface="Myriad Pro Semibold"/>
              <a:cs typeface="Myriad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4077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6981" y="1457325"/>
            <a:ext cx="8581269" cy="4857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1800" b="1" dirty="0" smtClean="0">
                <a:latin typeface="Calibri"/>
                <a:cs typeface="Calibri"/>
              </a:rPr>
              <a:t>1990	Založení společnosti DF Partner s.r.o. </a:t>
            </a:r>
            <a:br>
              <a:rPr lang="cs-CZ" sz="1800" b="1" dirty="0" smtClean="0">
                <a:latin typeface="Calibri"/>
                <a:cs typeface="Calibri"/>
              </a:rPr>
            </a:br>
            <a:r>
              <a:rPr lang="cs-CZ" sz="1800" b="1" dirty="0" smtClean="0">
                <a:latin typeface="Calibri"/>
                <a:cs typeface="Calibri"/>
              </a:rPr>
              <a:t>		</a:t>
            </a:r>
            <a:r>
              <a:rPr lang="cs-CZ" sz="1600" dirty="0" smtClean="0">
                <a:latin typeface="Calibri"/>
                <a:cs typeface="Calibri"/>
              </a:rPr>
              <a:t>DF = Drha &amp; </a:t>
            </a:r>
            <a:r>
              <a:rPr lang="cs-CZ" sz="1600" dirty="0" err="1" smtClean="0">
                <a:latin typeface="Calibri"/>
                <a:cs typeface="Calibri"/>
              </a:rPr>
              <a:t>Family</a:t>
            </a:r>
            <a:endParaRPr lang="cs-CZ" sz="1800" dirty="0" smtClean="0">
              <a:latin typeface="Calibri"/>
              <a:cs typeface="Calibri"/>
            </a:endParaRP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1800" b="1" dirty="0" smtClean="0">
                <a:latin typeface="Calibri"/>
                <a:cs typeface="Calibri"/>
              </a:rPr>
              <a:t>1991	Zahájení plastikářské výroby</a:t>
            </a:r>
            <a:br>
              <a:rPr lang="cs-CZ" sz="1800" b="1" dirty="0" smtClean="0">
                <a:latin typeface="Calibri"/>
                <a:cs typeface="Calibri"/>
              </a:rPr>
            </a:br>
            <a:r>
              <a:rPr lang="cs-CZ" sz="1800" b="1" dirty="0" smtClean="0">
                <a:latin typeface="Calibri"/>
                <a:cs typeface="Calibri"/>
              </a:rPr>
              <a:t>		</a:t>
            </a:r>
            <a:r>
              <a:rPr lang="cs-CZ" sz="1600" dirty="0" smtClean="0">
                <a:latin typeface="Calibri"/>
                <a:cs typeface="Calibri"/>
              </a:rPr>
              <a:t>Výrobní sortiment – plastové láhve, uzávěry a kelímky pro potrav. průmysl</a:t>
            </a:r>
            <a:endParaRPr lang="cs-CZ" sz="1800" dirty="0" smtClean="0">
              <a:latin typeface="Calibri"/>
              <a:cs typeface="Calibri"/>
            </a:endParaRP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1800" b="1" dirty="0" smtClean="0">
                <a:latin typeface="Calibri"/>
                <a:cs typeface="Calibri"/>
              </a:rPr>
              <a:t>1992	Zahájení potravinářské výroby </a:t>
            </a:r>
            <a:br>
              <a:rPr lang="cs-CZ" sz="1800" b="1" dirty="0" smtClean="0">
                <a:latin typeface="Calibri"/>
                <a:cs typeface="Calibri"/>
              </a:rPr>
            </a:br>
            <a:r>
              <a:rPr lang="cs-CZ" sz="1800" b="1" dirty="0" smtClean="0">
                <a:latin typeface="Calibri"/>
                <a:cs typeface="Calibri"/>
              </a:rPr>
              <a:t>		</a:t>
            </a:r>
            <a:r>
              <a:rPr lang="cs-CZ" sz="1600" dirty="0" smtClean="0">
                <a:latin typeface="Calibri"/>
                <a:cs typeface="Calibri"/>
              </a:rPr>
              <a:t>Výrobní sortiment – stáčení citronových koncentrátů ve zn. EVELINA</a:t>
            </a: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1800" b="1" dirty="0" smtClean="0">
                <a:cs typeface="Calibri"/>
              </a:rPr>
              <a:t>1993</a:t>
            </a:r>
            <a:r>
              <a:rPr lang="cs-CZ" sz="1800" b="1" dirty="0">
                <a:cs typeface="Calibri"/>
              </a:rPr>
              <a:t>	Zahájení </a:t>
            </a:r>
            <a:r>
              <a:rPr lang="cs-CZ" sz="1800" b="1" dirty="0" smtClean="0">
                <a:cs typeface="Calibri"/>
              </a:rPr>
              <a:t>distribuce obalů</a:t>
            </a:r>
            <a:r>
              <a:rPr lang="cs-CZ" sz="1800" b="1" dirty="0">
                <a:cs typeface="Calibri"/>
              </a:rPr>
              <a:t/>
            </a:r>
            <a:br>
              <a:rPr lang="cs-CZ" sz="1800" b="1" dirty="0">
                <a:cs typeface="Calibri"/>
              </a:rPr>
            </a:br>
            <a:r>
              <a:rPr lang="cs-CZ" sz="1800" b="1" dirty="0">
                <a:cs typeface="Calibri"/>
              </a:rPr>
              <a:t>		</a:t>
            </a:r>
            <a:r>
              <a:rPr lang="cs-CZ" sz="1600" dirty="0" smtClean="0">
                <a:cs typeface="Calibri"/>
              </a:rPr>
              <a:t>Obchodní sortiment </a:t>
            </a:r>
            <a:r>
              <a:rPr lang="cs-CZ" sz="1600" dirty="0">
                <a:cs typeface="Calibri"/>
              </a:rPr>
              <a:t>– </a:t>
            </a:r>
            <a:r>
              <a:rPr lang="cs-CZ" sz="1600" dirty="0" smtClean="0">
                <a:cs typeface="Calibri"/>
              </a:rPr>
              <a:t>balící stroje a materiály</a:t>
            </a:r>
            <a:endParaRPr lang="cs-CZ" sz="1800" dirty="0">
              <a:cs typeface="Calibri"/>
            </a:endParaRP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1800" b="1" dirty="0" smtClean="0">
                <a:latin typeface="Calibri"/>
                <a:cs typeface="Calibri"/>
              </a:rPr>
              <a:t>1994	Zahájení výroby </a:t>
            </a:r>
            <a:r>
              <a:rPr lang="cs-CZ" sz="1800" b="1" dirty="0" err="1" smtClean="0">
                <a:latin typeface="Calibri"/>
                <a:cs typeface="Calibri"/>
              </a:rPr>
              <a:t>autochemie</a:t>
            </a:r>
            <a:r>
              <a:rPr lang="cs-CZ" sz="1800" b="1" dirty="0" smtClean="0">
                <a:latin typeface="Calibri"/>
                <a:cs typeface="Calibri"/>
              </a:rPr>
              <a:t/>
            </a:r>
            <a:br>
              <a:rPr lang="cs-CZ" sz="1800" b="1" dirty="0" smtClean="0">
                <a:latin typeface="Calibri"/>
                <a:cs typeface="Calibri"/>
              </a:rPr>
            </a:br>
            <a:r>
              <a:rPr lang="cs-CZ" sz="1800" b="1" dirty="0" smtClean="0">
                <a:latin typeface="Calibri"/>
                <a:cs typeface="Calibri"/>
              </a:rPr>
              <a:t>		</a:t>
            </a:r>
            <a:r>
              <a:rPr lang="cs-CZ" sz="1600" dirty="0" smtClean="0">
                <a:latin typeface="Calibri"/>
                <a:cs typeface="Calibri"/>
              </a:rPr>
              <a:t>Výrobní sortiment – destilovaná voda a náplně do ostřikovačů ve zn. SHERON</a:t>
            </a:r>
            <a:endParaRPr lang="cs-CZ" sz="1800" dirty="0" smtClean="0">
              <a:latin typeface="Calibri"/>
              <a:cs typeface="Calibri"/>
            </a:endParaRP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1800" b="1" dirty="0" smtClean="0">
                <a:latin typeface="Calibri"/>
                <a:cs typeface="Calibri"/>
              </a:rPr>
              <a:t>1995	Zahájení distribuce potravin</a:t>
            </a:r>
            <a:br>
              <a:rPr lang="cs-CZ" sz="1800" b="1" dirty="0" smtClean="0">
                <a:latin typeface="Calibri"/>
                <a:cs typeface="Calibri"/>
              </a:rPr>
            </a:br>
            <a:r>
              <a:rPr lang="cs-CZ" sz="1800" b="1" dirty="0" smtClean="0">
                <a:latin typeface="Calibri"/>
                <a:cs typeface="Calibri"/>
              </a:rPr>
              <a:t>		</a:t>
            </a:r>
            <a:r>
              <a:rPr lang="cs-CZ" sz="1600" dirty="0" smtClean="0">
                <a:latin typeface="Calibri"/>
                <a:cs typeface="Calibri"/>
              </a:rPr>
              <a:t>Prodej vlastních potravinářských výrobků jsme rozšířili o distribuci výrobků </a:t>
            </a:r>
            <a:br>
              <a:rPr lang="cs-CZ" sz="1600" dirty="0" smtClean="0">
                <a:latin typeface="Calibri"/>
                <a:cs typeface="Calibri"/>
              </a:rPr>
            </a:br>
            <a:r>
              <a:rPr lang="cs-CZ" sz="1600" dirty="0" smtClean="0">
                <a:latin typeface="Calibri"/>
                <a:cs typeface="Calibri"/>
              </a:rPr>
              <a:t>		potravinářských firem v blízkém okolí  (Müsli </a:t>
            </a:r>
            <a:r>
              <a:rPr lang="cs-CZ" sz="1600" dirty="0" err="1" smtClean="0">
                <a:latin typeface="Calibri"/>
                <a:cs typeface="Calibri"/>
              </a:rPr>
              <a:t>Davo</a:t>
            </a:r>
            <a:r>
              <a:rPr lang="cs-CZ" sz="1600" dirty="0" smtClean="0">
                <a:latin typeface="Calibri"/>
                <a:cs typeface="Calibri"/>
              </a:rPr>
              <a:t>, Smetana </a:t>
            </a:r>
            <a:r>
              <a:rPr lang="cs-CZ" sz="1600" dirty="0" err="1" smtClean="0">
                <a:latin typeface="Calibri"/>
                <a:cs typeface="Calibri"/>
              </a:rPr>
              <a:t>Timex</a:t>
            </a:r>
            <a:r>
              <a:rPr lang="cs-CZ" sz="1600" dirty="0" smtClean="0">
                <a:latin typeface="Calibri"/>
                <a:cs typeface="Calibri"/>
              </a:rPr>
              <a:t>, ovocné </a:t>
            </a:r>
            <a:br>
              <a:rPr lang="cs-CZ" sz="1600" dirty="0" smtClean="0">
                <a:latin typeface="Calibri"/>
                <a:cs typeface="Calibri"/>
              </a:rPr>
            </a:br>
            <a:r>
              <a:rPr lang="cs-CZ" sz="1600" dirty="0" smtClean="0">
                <a:latin typeface="Calibri"/>
                <a:cs typeface="Calibri"/>
              </a:rPr>
              <a:t>		šťávy Arkona)</a:t>
            </a: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endParaRPr lang="cs-CZ" sz="1800" b="1" dirty="0" smtClean="0">
              <a:latin typeface="Calibri"/>
              <a:cs typeface="Calibri"/>
            </a:endParaRPr>
          </a:p>
          <a:p>
            <a:pPr algn="l"/>
            <a:endParaRPr lang="cs-CZ" sz="1600" b="1" dirty="0" smtClean="0">
              <a:latin typeface="Calibri"/>
              <a:cs typeface="Calibri"/>
            </a:endParaRPr>
          </a:p>
          <a:p>
            <a:pPr algn="l"/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6982" y="565833"/>
            <a:ext cx="6974113" cy="174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300" dirty="0" smtClean="0">
                <a:solidFill>
                  <a:schemeClr val="bg1"/>
                </a:solidFill>
                <a:latin typeface="Calibri"/>
                <a:cs typeface="Calibri"/>
              </a:rPr>
              <a:t>1990 až 1995</a:t>
            </a:r>
            <a:endParaRPr lang="en-US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6982" y="236252"/>
            <a:ext cx="6974113" cy="33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chemeClr val="bg1"/>
                </a:solidFill>
                <a:latin typeface="Calibri"/>
                <a:cs typeface="Calibri"/>
              </a:rPr>
              <a:t>Milníky historie společnosti</a:t>
            </a: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6619056"/>
            <a:ext cx="3261360" cy="23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3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6981" y="1457325"/>
            <a:ext cx="8581269" cy="4857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1800" b="1" dirty="0">
                <a:cs typeface="Calibri"/>
              </a:rPr>
              <a:t>1998	Výstavba výrobního a skladového centra v Zádveřicích</a:t>
            </a:r>
            <a:br>
              <a:rPr lang="cs-CZ" sz="1800" b="1" dirty="0">
                <a:cs typeface="Calibri"/>
              </a:rPr>
            </a:br>
            <a:r>
              <a:rPr lang="cs-CZ" sz="1800" b="1" dirty="0">
                <a:cs typeface="Calibri"/>
              </a:rPr>
              <a:t>		</a:t>
            </a:r>
            <a:r>
              <a:rPr lang="cs-CZ" sz="1600" dirty="0">
                <a:cs typeface="Calibri"/>
              </a:rPr>
              <a:t>Hodnota investice – 45.000.000,- Kč</a:t>
            </a: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1800" b="1" dirty="0">
                <a:cs typeface="Calibri"/>
              </a:rPr>
              <a:t>1999	Krize kapacit …</a:t>
            </a:r>
            <a:br>
              <a:rPr lang="cs-CZ" sz="1800" b="1" dirty="0">
                <a:cs typeface="Calibri"/>
              </a:rPr>
            </a:br>
            <a:r>
              <a:rPr lang="cs-CZ" sz="1800" b="1" dirty="0">
                <a:cs typeface="Calibri"/>
              </a:rPr>
              <a:t>		</a:t>
            </a:r>
            <a:r>
              <a:rPr lang="cs-CZ" sz="1600" dirty="0">
                <a:cs typeface="Calibri"/>
              </a:rPr>
              <a:t>Distribuce obalů – roční tržby překročily hranici 100 mil. Kč</a:t>
            </a:r>
            <a:br>
              <a:rPr lang="cs-CZ" sz="1600" dirty="0">
                <a:cs typeface="Calibri"/>
              </a:rPr>
            </a:br>
            <a:r>
              <a:rPr lang="cs-CZ" sz="1600" dirty="0">
                <a:cs typeface="Calibri"/>
              </a:rPr>
              <a:t>		Výroba plastů – kapacity nekryly potřeby potravinářské a chemické výroby</a:t>
            </a:r>
            <a:br>
              <a:rPr lang="cs-CZ" sz="1600" dirty="0">
                <a:cs typeface="Calibri"/>
              </a:rPr>
            </a:br>
            <a:r>
              <a:rPr lang="cs-CZ" sz="1600" dirty="0">
                <a:cs typeface="Calibri"/>
              </a:rPr>
              <a:t>		Výroba potravin – produkce činila až 1 milion ks citronových koncentrátů</a:t>
            </a:r>
            <a:br>
              <a:rPr lang="cs-CZ" sz="1600" dirty="0">
                <a:cs typeface="Calibri"/>
              </a:rPr>
            </a:br>
            <a:r>
              <a:rPr lang="cs-CZ" sz="1600" dirty="0">
                <a:cs typeface="Calibri"/>
              </a:rPr>
              <a:t>		Výroba </a:t>
            </a:r>
            <a:r>
              <a:rPr lang="cs-CZ" sz="1600" dirty="0" err="1">
                <a:cs typeface="Calibri"/>
              </a:rPr>
              <a:t>autochemie</a:t>
            </a:r>
            <a:r>
              <a:rPr lang="cs-CZ" sz="1600" dirty="0">
                <a:cs typeface="Calibri"/>
              </a:rPr>
              <a:t> – sortiment se rychle rozšiřoval o nové výrobky i zboží</a:t>
            </a:r>
            <a:br>
              <a:rPr lang="cs-CZ" sz="1600" dirty="0">
                <a:cs typeface="Calibri"/>
              </a:rPr>
            </a:br>
            <a:r>
              <a:rPr lang="cs-CZ" sz="1600" dirty="0">
                <a:cs typeface="Calibri"/>
              </a:rPr>
              <a:t>		… podílníci společnosti rozhodli o zásadní </a:t>
            </a:r>
            <a:r>
              <a:rPr lang="cs-CZ" sz="1600" dirty="0">
                <a:solidFill>
                  <a:srgbClr val="FF0000"/>
                </a:solidFill>
                <a:cs typeface="Calibri"/>
              </a:rPr>
              <a:t>změně strategie společnosti</a:t>
            </a:r>
            <a:endParaRPr lang="cs-CZ" sz="1800" dirty="0">
              <a:solidFill>
                <a:srgbClr val="FF0000"/>
              </a:solidFill>
              <a:cs typeface="Calibri"/>
            </a:endParaRP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1800" b="1" dirty="0">
                <a:cs typeface="Calibri"/>
              </a:rPr>
              <a:t>2000	Ukončení programu distribuce obalů</a:t>
            </a:r>
            <a:br>
              <a:rPr lang="cs-CZ" sz="1800" b="1" dirty="0">
                <a:cs typeface="Calibri"/>
              </a:rPr>
            </a:br>
            <a:r>
              <a:rPr lang="cs-CZ" sz="1800" b="1" dirty="0">
                <a:cs typeface="Calibri"/>
              </a:rPr>
              <a:t>		</a:t>
            </a:r>
            <a:r>
              <a:rPr lang="cs-CZ" sz="1600" dirty="0">
                <a:cs typeface="Calibri"/>
              </a:rPr>
              <a:t>Odprodej programu vč. zaměstnanců řecké společnosti </a:t>
            </a:r>
            <a:r>
              <a:rPr lang="cs-CZ" sz="1600" dirty="0" err="1">
                <a:cs typeface="Calibri"/>
              </a:rPr>
              <a:t>Maillis</a:t>
            </a:r>
            <a:endParaRPr lang="cs-CZ" sz="1600" dirty="0">
              <a:cs typeface="Calibri"/>
            </a:endParaRP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1800" b="1" dirty="0">
                <a:cs typeface="Calibri"/>
              </a:rPr>
              <a:t>2002	Ukončení výroby plastů</a:t>
            </a:r>
            <a:br>
              <a:rPr lang="cs-CZ" sz="1800" b="1" dirty="0">
                <a:cs typeface="Calibri"/>
              </a:rPr>
            </a:br>
            <a:r>
              <a:rPr lang="cs-CZ" sz="1800" b="1" dirty="0">
                <a:cs typeface="Calibri"/>
              </a:rPr>
              <a:t>		</a:t>
            </a:r>
            <a:r>
              <a:rPr lang="cs-CZ" sz="1600" dirty="0">
                <a:cs typeface="Calibri"/>
              </a:rPr>
              <a:t>Odprodej veškerého strojního vybavení společnosti </a:t>
            </a:r>
            <a:r>
              <a:rPr lang="cs-CZ" sz="1600" dirty="0" err="1">
                <a:cs typeface="Calibri"/>
              </a:rPr>
              <a:t>Polfin</a:t>
            </a:r>
            <a:endParaRPr lang="cs-CZ" sz="1600" dirty="0">
              <a:cs typeface="Calibri"/>
            </a:endParaRP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1800" b="1" dirty="0">
                <a:cs typeface="Calibri"/>
              </a:rPr>
              <a:t>2004	Ukončení výroby a distribuce potravin</a:t>
            </a:r>
            <a:br>
              <a:rPr lang="cs-CZ" sz="1800" b="1" dirty="0">
                <a:cs typeface="Calibri"/>
              </a:rPr>
            </a:br>
            <a:r>
              <a:rPr lang="cs-CZ" sz="1800" b="1" dirty="0">
                <a:cs typeface="Calibri"/>
              </a:rPr>
              <a:t>		</a:t>
            </a:r>
            <a:r>
              <a:rPr lang="cs-CZ" sz="1600" dirty="0">
                <a:cs typeface="Calibri"/>
              </a:rPr>
              <a:t>Výrobní technologie i naše obchodní značky byly odprodány společnosti DAVO</a:t>
            </a:r>
            <a:endParaRPr lang="cs-CZ" sz="1800" dirty="0">
              <a:cs typeface="Calibri"/>
            </a:endParaRP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endParaRPr lang="cs-CZ" sz="1800" b="1" dirty="0" smtClean="0">
              <a:latin typeface="Calibri"/>
              <a:cs typeface="Calibri"/>
            </a:endParaRPr>
          </a:p>
          <a:p>
            <a:pPr algn="l"/>
            <a:endParaRPr lang="cs-CZ" sz="1600" b="1" dirty="0" smtClean="0">
              <a:latin typeface="Calibri"/>
              <a:cs typeface="Calibri"/>
            </a:endParaRPr>
          </a:p>
          <a:p>
            <a:pPr algn="l"/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6982" y="565833"/>
            <a:ext cx="6974113" cy="174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300" dirty="0" smtClean="0">
                <a:solidFill>
                  <a:schemeClr val="bg1"/>
                </a:solidFill>
                <a:latin typeface="Calibri"/>
                <a:cs typeface="Calibri"/>
              </a:rPr>
              <a:t>1998 až 2004</a:t>
            </a:r>
            <a:endParaRPr lang="en-US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6982" y="236252"/>
            <a:ext cx="6974113" cy="33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chemeClr val="bg1"/>
                </a:solidFill>
                <a:latin typeface="Calibri"/>
                <a:cs typeface="Calibri"/>
              </a:rPr>
              <a:t>Milníky historie společnosti</a:t>
            </a: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6619056"/>
            <a:ext cx="3261360" cy="23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67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6981" y="1457325"/>
            <a:ext cx="8581269" cy="4857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cs-CZ" sz="2400" b="1" dirty="0" smtClean="0">
                <a:cs typeface="Calibri"/>
              </a:rPr>
              <a:t>Jediný program</a:t>
            </a:r>
            <a:endParaRPr lang="cs-CZ" sz="2400" b="1" dirty="0">
              <a:cs typeface="Calibri"/>
            </a:endParaRP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1800" b="1" dirty="0" smtClean="0">
                <a:cs typeface="Calibri"/>
              </a:rPr>
              <a:t>Podílníci společnosti rozhodli, že veškeré síly, kapacity a finanční prostředky se budou koncentrovat pouze do programu automotive.</a:t>
            </a:r>
            <a:endParaRPr lang="cs-CZ" sz="1800" b="1" dirty="0">
              <a:cs typeface="Calibri"/>
            </a:endParaRPr>
          </a:p>
          <a:p>
            <a:pPr algn="l">
              <a:spcAft>
                <a:spcPts val="1200"/>
              </a:spcAft>
            </a:pPr>
            <a:r>
              <a:rPr lang="cs-CZ" sz="2400" b="1" dirty="0" smtClean="0">
                <a:cs typeface="Calibri"/>
              </a:rPr>
              <a:t>Navazující opatření 2000 </a:t>
            </a:r>
            <a:r>
              <a:rPr lang="cs-CZ" sz="2400" b="1" dirty="0">
                <a:cs typeface="Calibri"/>
              </a:rPr>
              <a:t>až </a:t>
            </a:r>
            <a:r>
              <a:rPr lang="cs-CZ" sz="2400" b="1" dirty="0" smtClean="0">
                <a:cs typeface="Calibri"/>
              </a:rPr>
              <a:t>2012:</a:t>
            </a:r>
            <a:endParaRPr lang="cs-CZ" sz="2400" b="1" dirty="0">
              <a:cs typeface="Calibri"/>
            </a:endParaRP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1800" b="1" dirty="0" smtClean="0">
                <a:cs typeface="Calibri"/>
              </a:rPr>
              <a:t>Rozvoj </a:t>
            </a:r>
            <a:r>
              <a:rPr lang="cs-CZ" sz="1800" b="1" dirty="0">
                <a:cs typeface="Calibri"/>
              </a:rPr>
              <a:t>vlastní značky SHERON 2000 až </a:t>
            </a:r>
            <a:r>
              <a:rPr lang="cs-CZ" sz="1800" b="1" dirty="0" smtClean="0">
                <a:cs typeface="Calibri"/>
              </a:rPr>
              <a:t>2012:</a:t>
            </a:r>
            <a:br>
              <a:rPr lang="cs-CZ" sz="1800" b="1" dirty="0" smtClean="0">
                <a:cs typeface="Calibri"/>
              </a:rPr>
            </a:br>
            <a:r>
              <a:rPr lang="cs-CZ" sz="1600" dirty="0" smtClean="0">
                <a:cs typeface="Calibri"/>
              </a:rPr>
              <a:t>Odstraňovače </a:t>
            </a:r>
            <a:r>
              <a:rPr lang="cs-CZ" sz="1600" dirty="0">
                <a:cs typeface="Calibri"/>
              </a:rPr>
              <a:t>hmyzu, rozmrazovače oken a zámků, aditiva do paliv, </a:t>
            </a:r>
            <a:r>
              <a:rPr lang="cs-CZ" sz="1600" dirty="0" err="1">
                <a:cs typeface="Calibri"/>
              </a:rPr>
              <a:t>autošampony</a:t>
            </a:r>
            <a:r>
              <a:rPr lang="cs-CZ" sz="1600" dirty="0">
                <a:cs typeface="Calibri"/>
              </a:rPr>
              <a:t>, autoleštěnky, Ekologické balení </a:t>
            </a:r>
            <a:r>
              <a:rPr lang="cs-CZ" sz="1600" dirty="0" err="1">
                <a:cs typeface="Calibri"/>
              </a:rPr>
              <a:t>SoftPack</a:t>
            </a:r>
            <a:r>
              <a:rPr lang="cs-CZ" sz="1600" dirty="0">
                <a:cs typeface="Calibri"/>
              </a:rPr>
              <a:t>, </a:t>
            </a:r>
            <a:r>
              <a:rPr lang="cs-CZ" sz="1600" dirty="0" smtClean="0">
                <a:cs typeface="Calibri"/>
              </a:rPr>
              <a:t>rozsáhlý sortiment autodoplňků a autopříslušenství, </a:t>
            </a:r>
            <a:r>
              <a:rPr lang="cs-CZ" sz="1600" dirty="0">
                <a:cs typeface="Calibri"/>
              </a:rPr>
              <a:t>…</a:t>
            </a: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1800" b="1" dirty="0" smtClean="0">
                <a:cs typeface="Calibri"/>
              </a:rPr>
              <a:t>Výroba v privátních značkách partnerů:</a:t>
            </a:r>
            <a:r>
              <a:rPr lang="cs-CZ" sz="1800" b="1" dirty="0">
                <a:cs typeface="Calibri"/>
              </a:rPr>
              <a:t/>
            </a:r>
            <a:br>
              <a:rPr lang="cs-CZ" sz="1800" b="1" dirty="0">
                <a:cs typeface="Calibri"/>
              </a:rPr>
            </a:br>
            <a:r>
              <a:rPr lang="cs-CZ" sz="1600" dirty="0" smtClean="0">
                <a:cs typeface="Calibri"/>
              </a:rPr>
              <a:t>Aral, </a:t>
            </a:r>
            <a:r>
              <a:rPr lang="cs-CZ" sz="1600" dirty="0" err="1" smtClean="0">
                <a:cs typeface="Calibri"/>
              </a:rPr>
              <a:t>Agip</a:t>
            </a:r>
            <a:r>
              <a:rPr lang="cs-CZ" sz="1600" dirty="0" smtClean="0">
                <a:cs typeface="Calibri"/>
              </a:rPr>
              <a:t>, Ahold, </a:t>
            </a:r>
            <a:r>
              <a:rPr lang="cs-CZ" sz="1600" dirty="0" err="1" smtClean="0">
                <a:cs typeface="Calibri"/>
              </a:rPr>
              <a:t>Bauhaus</a:t>
            </a:r>
            <a:r>
              <a:rPr lang="cs-CZ" sz="1600" dirty="0" smtClean="0">
                <a:cs typeface="Calibri"/>
              </a:rPr>
              <a:t>, </a:t>
            </a:r>
            <a:r>
              <a:rPr lang="cs-CZ" sz="1600" dirty="0" err="1" smtClean="0">
                <a:cs typeface="Calibri"/>
              </a:rPr>
              <a:t>Baumax</a:t>
            </a:r>
            <a:r>
              <a:rPr lang="cs-CZ" sz="1600" dirty="0">
                <a:cs typeface="Calibri"/>
              </a:rPr>
              <a:t>, </a:t>
            </a:r>
            <a:r>
              <a:rPr lang="cs-CZ" sz="1600" dirty="0" err="1" smtClean="0">
                <a:cs typeface="Calibri"/>
              </a:rPr>
              <a:t>Bentley</a:t>
            </a:r>
            <a:r>
              <a:rPr lang="cs-CZ" sz="1600" dirty="0" smtClean="0">
                <a:cs typeface="Calibri"/>
              </a:rPr>
              <a:t>, Carrefour, Elit, </a:t>
            </a:r>
            <a:r>
              <a:rPr lang="cs-CZ" sz="1600" dirty="0" err="1" smtClean="0">
                <a:cs typeface="Calibri"/>
              </a:rPr>
              <a:t>Eurooil</a:t>
            </a:r>
            <a:r>
              <a:rPr lang="cs-CZ" sz="1600" dirty="0" smtClean="0">
                <a:cs typeface="Calibri"/>
              </a:rPr>
              <a:t>, </a:t>
            </a:r>
            <a:r>
              <a:rPr lang="cs-CZ" sz="1600" dirty="0" err="1" smtClean="0">
                <a:cs typeface="Calibri"/>
              </a:rPr>
              <a:t>Fritech</a:t>
            </a:r>
            <a:r>
              <a:rPr lang="cs-CZ" sz="1600" dirty="0" smtClean="0">
                <a:cs typeface="Calibri"/>
              </a:rPr>
              <a:t>, </a:t>
            </a:r>
            <a:r>
              <a:rPr lang="cs-CZ" sz="1600" dirty="0" err="1" smtClean="0">
                <a:cs typeface="Calibri"/>
              </a:rPr>
              <a:t>Honeywell</a:t>
            </a:r>
            <a:r>
              <a:rPr lang="cs-CZ" sz="1600" dirty="0" smtClean="0">
                <a:cs typeface="Calibri"/>
              </a:rPr>
              <a:t>, Jet, Kaufland</a:t>
            </a:r>
            <a:r>
              <a:rPr lang="cs-CZ" sz="1600" smtClean="0">
                <a:cs typeface="Calibri"/>
              </a:rPr>
              <a:t>, Lukoil</a:t>
            </a:r>
            <a:r>
              <a:rPr lang="cs-CZ" sz="1600" dirty="0" smtClean="0">
                <a:cs typeface="Calibri"/>
              </a:rPr>
              <a:t>, </a:t>
            </a:r>
            <a:r>
              <a:rPr lang="cs-CZ" sz="1600" dirty="0" err="1" smtClean="0">
                <a:cs typeface="Calibri"/>
              </a:rPr>
              <a:t>Motip</a:t>
            </a:r>
            <a:r>
              <a:rPr lang="cs-CZ" sz="1600" dirty="0" smtClean="0">
                <a:cs typeface="Calibri"/>
              </a:rPr>
              <a:t>, </a:t>
            </a:r>
            <a:r>
              <a:rPr lang="cs-CZ" sz="1600" dirty="0" err="1" smtClean="0">
                <a:cs typeface="Calibri"/>
              </a:rPr>
              <a:t>Nigrin</a:t>
            </a:r>
            <a:r>
              <a:rPr lang="cs-CZ" sz="1600" dirty="0" smtClean="0">
                <a:cs typeface="Calibri"/>
              </a:rPr>
              <a:t>, OMV, </a:t>
            </a:r>
            <a:r>
              <a:rPr lang="cs-CZ" sz="1600" dirty="0" err="1" smtClean="0">
                <a:cs typeface="Calibri"/>
              </a:rPr>
              <a:t>Robinoil</a:t>
            </a:r>
            <a:r>
              <a:rPr lang="cs-CZ" sz="1600" dirty="0" smtClean="0">
                <a:cs typeface="Calibri"/>
              </a:rPr>
              <a:t>, Shell, Slovnaft, </a:t>
            </a:r>
            <a:r>
              <a:rPr lang="cs-CZ" sz="1600" dirty="0" err="1" smtClean="0">
                <a:cs typeface="Calibri"/>
              </a:rPr>
              <a:t>Sonax</a:t>
            </a:r>
            <a:r>
              <a:rPr lang="cs-CZ" sz="1600" dirty="0" smtClean="0">
                <a:cs typeface="Calibri"/>
              </a:rPr>
              <a:t>, </a:t>
            </a:r>
            <a:r>
              <a:rPr lang="cs-CZ" sz="1600" dirty="0" err="1">
                <a:cs typeface="Calibri"/>
              </a:rPr>
              <a:t>Tamoil</a:t>
            </a:r>
            <a:r>
              <a:rPr lang="cs-CZ" sz="1600" dirty="0">
                <a:cs typeface="Calibri"/>
              </a:rPr>
              <a:t>, </a:t>
            </a:r>
            <a:r>
              <a:rPr lang="cs-CZ" sz="1600" dirty="0" err="1" smtClean="0">
                <a:cs typeface="Calibri"/>
              </a:rPr>
              <a:t>Tectane</a:t>
            </a:r>
            <a:r>
              <a:rPr lang="cs-CZ" sz="1600" dirty="0" smtClean="0">
                <a:cs typeface="Calibri"/>
              </a:rPr>
              <a:t>, Tesco, VIP, …</a:t>
            </a:r>
            <a:endParaRPr lang="cs-CZ" sz="1800" dirty="0">
              <a:cs typeface="Calibri"/>
            </a:endParaRP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1800" b="1" dirty="0">
                <a:cs typeface="Calibri"/>
              </a:rPr>
              <a:t>Získání obchodního zastoupení prémiových značek pro obchodní řetězce:</a:t>
            </a:r>
            <a:br>
              <a:rPr lang="cs-CZ" sz="1800" b="1" dirty="0">
                <a:cs typeface="Calibri"/>
              </a:rPr>
            </a:br>
            <a:r>
              <a:rPr lang="cs-CZ" sz="1600" dirty="0">
                <a:cs typeface="Calibri"/>
              </a:rPr>
              <a:t>Oleje Mogul a Castrol, Autožárovky Osram, Autokosmetika </a:t>
            </a:r>
            <a:r>
              <a:rPr lang="cs-CZ" sz="1600" dirty="0" err="1">
                <a:cs typeface="Calibri"/>
              </a:rPr>
              <a:t>Sonax</a:t>
            </a:r>
            <a:r>
              <a:rPr lang="cs-CZ" sz="1600" dirty="0">
                <a:cs typeface="Calibri"/>
              </a:rPr>
              <a:t>, Autostěrače Valeo a </a:t>
            </a:r>
            <a:r>
              <a:rPr lang="cs-CZ" sz="1600" dirty="0" err="1">
                <a:cs typeface="Calibri"/>
              </a:rPr>
              <a:t>Michelin</a:t>
            </a:r>
            <a:r>
              <a:rPr lang="cs-CZ" sz="1600" dirty="0">
                <a:cs typeface="Calibri"/>
              </a:rPr>
              <a:t>, Osvěžovače </a:t>
            </a:r>
            <a:r>
              <a:rPr lang="cs-CZ" sz="1600" dirty="0" err="1">
                <a:cs typeface="Calibri"/>
              </a:rPr>
              <a:t>Ambi</a:t>
            </a:r>
            <a:r>
              <a:rPr lang="cs-CZ" sz="1600" dirty="0">
                <a:cs typeface="Calibri"/>
              </a:rPr>
              <a:t> </a:t>
            </a:r>
            <a:r>
              <a:rPr lang="cs-CZ" sz="1600" dirty="0" err="1">
                <a:cs typeface="Calibri"/>
              </a:rPr>
              <a:t>Pur</a:t>
            </a:r>
            <a:endParaRPr lang="cs-CZ" sz="1800" b="1" dirty="0">
              <a:cs typeface="Calibri"/>
            </a:endParaRP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1800" b="1" dirty="0" smtClean="0">
                <a:cs typeface="Calibri"/>
              </a:rPr>
              <a:t>Získání certifikátu ISO 9001:2009</a:t>
            </a:r>
            <a:r>
              <a:rPr lang="cs-CZ" sz="1800" b="1" dirty="0">
                <a:cs typeface="Calibri"/>
              </a:rPr>
              <a:t/>
            </a:r>
            <a:br>
              <a:rPr lang="cs-CZ" sz="1800" b="1" dirty="0">
                <a:cs typeface="Calibri"/>
              </a:rPr>
            </a:br>
            <a:endParaRPr lang="cs-CZ" sz="1600" b="1" dirty="0" smtClean="0">
              <a:latin typeface="Calibri"/>
              <a:cs typeface="Calibri"/>
            </a:endParaRPr>
          </a:p>
          <a:p>
            <a:pPr algn="l"/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6982" y="565833"/>
            <a:ext cx="6974113" cy="174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300" dirty="0" smtClean="0">
                <a:solidFill>
                  <a:schemeClr val="bg1"/>
                </a:solidFill>
                <a:latin typeface="Calibri"/>
                <a:cs typeface="Calibri"/>
              </a:rPr>
              <a:t>2000 až 2012</a:t>
            </a:r>
            <a:endParaRPr lang="en-US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6982" y="236252"/>
            <a:ext cx="6974113" cy="33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chemeClr val="bg1"/>
                </a:solidFill>
                <a:latin typeface="Calibri"/>
                <a:cs typeface="Calibri"/>
              </a:rPr>
              <a:t>Milníky historie společnosti</a:t>
            </a: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6619056"/>
            <a:ext cx="3261360" cy="23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0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6981" y="1457325"/>
            <a:ext cx="8581269" cy="4857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cs-CZ" sz="2400" b="1" dirty="0" smtClean="0">
                <a:cs typeface="Calibri"/>
              </a:rPr>
              <a:t>Jaro 2010 – rozhodnutí: „Vybudujeme nový areál společnosti!“</a:t>
            </a:r>
          </a:p>
          <a:p>
            <a:pPr algn="l">
              <a:spcAft>
                <a:spcPts val="1200"/>
              </a:spcAft>
            </a:pPr>
            <a:r>
              <a:rPr lang="cs-CZ" sz="2400" b="1" dirty="0" smtClean="0">
                <a:cs typeface="Calibri"/>
              </a:rPr>
              <a:t>Co bylo na začátku?</a:t>
            </a:r>
            <a:endParaRPr lang="cs-CZ" sz="2400" b="1" dirty="0">
              <a:cs typeface="Calibri"/>
            </a:endParaRP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1800" b="1" dirty="0" smtClean="0">
                <a:cs typeface="Calibri"/>
              </a:rPr>
              <a:t>Kapacitní nedostatečnost areálu v Zádveřicích</a:t>
            </a:r>
            <a:br>
              <a:rPr lang="cs-CZ" sz="1800" b="1" dirty="0" smtClean="0">
                <a:cs typeface="Calibri"/>
              </a:rPr>
            </a:br>
            <a:r>
              <a:rPr lang="cs-CZ" sz="1600" dirty="0" smtClean="0">
                <a:cs typeface="Calibri"/>
              </a:rPr>
              <a:t>V zimní sezónu jsme vyráběli přes 200 tisíc litrů výrobků denně!</a:t>
            </a: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1800" b="1" dirty="0" smtClean="0">
                <a:cs typeface="Calibri"/>
              </a:rPr>
              <a:t>Nabídka vlastníka bývalého zemědělského areálu v Neubuzi</a:t>
            </a:r>
            <a:br>
              <a:rPr lang="cs-CZ" sz="1800" b="1" dirty="0" smtClean="0">
                <a:cs typeface="Calibri"/>
              </a:rPr>
            </a:br>
            <a:r>
              <a:rPr lang="cs-CZ" sz="1600" dirty="0" smtClean="0">
                <a:cs typeface="Calibri"/>
              </a:rPr>
              <a:t>Polská společnost Mokate - areál získala koupí společnosti TIMEX, která zde v některých objektech balila potravinářské výrobky. Výrobu zde zrušili, stroje odvezli a pracovníky propustili …</a:t>
            </a:r>
            <a:endParaRPr lang="cs-CZ" sz="1800" dirty="0" smtClean="0">
              <a:cs typeface="Calibri"/>
            </a:endParaRP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1800" b="1" dirty="0" smtClean="0">
                <a:cs typeface="Calibri"/>
              </a:rPr>
              <a:t>Existence dotační výzvy „Nemovitosti“</a:t>
            </a:r>
            <a:br>
              <a:rPr lang="cs-CZ" sz="1800" b="1" dirty="0" smtClean="0">
                <a:cs typeface="Calibri"/>
              </a:rPr>
            </a:br>
            <a:r>
              <a:rPr lang="cs-CZ" sz="1600" dirty="0" smtClean="0">
                <a:cs typeface="Calibri"/>
              </a:rPr>
              <a:t>Příležitost k částečnému profinancování investice …</a:t>
            </a:r>
          </a:p>
          <a:p>
            <a:pPr algn="l"/>
            <a:endParaRPr lang="cs-CZ" sz="1600" b="1" dirty="0" smtClean="0">
              <a:latin typeface="Calibri"/>
              <a:cs typeface="Calibri"/>
            </a:endParaRPr>
          </a:p>
          <a:p>
            <a:pPr algn="l"/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6982" y="565833"/>
            <a:ext cx="6974113" cy="174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300" dirty="0" smtClean="0">
                <a:solidFill>
                  <a:schemeClr val="bg1"/>
                </a:solidFill>
                <a:latin typeface="Calibri"/>
                <a:cs typeface="Calibri"/>
              </a:rPr>
              <a:t>Iniciace …</a:t>
            </a:r>
            <a:endParaRPr lang="en-US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6982" y="236252"/>
            <a:ext cx="6974113" cy="33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chemeClr val="bg1"/>
                </a:solidFill>
                <a:latin typeface="Calibri"/>
                <a:cs typeface="Calibri"/>
              </a:rPr>
              <a:t>Vybudování nového výrobního areálu</a:t>
            </a: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6619056"/>
            <a:ext cx="3261360" cy="23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1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6981" y="1457325"/>
            <a:ext cx="8581269" cy="4857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1600" b="1" dirty="0" smtClean="0">
              <a:latin typeface="Calibri"/>
              <a:cs typeface="Calibri"/>
            </a:endParaRPr>
          </a:p>
          <a:p>
            <a:pPr algn="l"/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6982" y="565833"/>
            <a:ext cx="6974113" cy="174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300" dirty="0" smtClean="0">
                <a:solidFill>
                  <a:schemeClr val="bg1"/>
                </a:solidFill>
                <a:latin typeface="Calibri"/>
                <a:cs typeface="Calibri"/>
              </a:rPr>
              <a:t>Původní podoba areálu</a:t>
            </a:r>
            <a:endParaRPr lang="en-US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6982" y="236252"/>
            <a:ext cx="6974113" cy="33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chemeClr val="bg1"/>
                </a:solidFill>
                <a:latin typeface="Calibri"/>
                <a:cs typeface="Calibri"/>
              </a:rPr>
              <a:t>Vybudování nového výrobního areálu</a:t>
            </a: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465798"/>
            <a:ext cx="6934200" cy="487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6619056"/>
            <a:ext cx="3261360" cy="23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97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6981" y="1457325"/>
            <a:ext cx="8581269" cy="4857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1600" b="1" dirty="0" smtClean="0">
              <a:latin typeface="Calibri"/>
              <a:cs typeface="Calibri"/>
            </a:endParaRPr>
          </a:p>
          <a:p>
            <a:pPr algn="l"/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6982" y="565833"/>
            <a:ext cx="6974113" cy="174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300" dirty="0" smtClean="0">
                <a:solidFill>
                  <a:schemeClr val="bg1"/>
                </a:solidFill>
                <a:latin typeface="Calibri"/>
                <a:cs typeface="Calibri"/>
              </a:rPr>
              <a:t>Původní podoba areálu</a:t>
            </a:r>
            <a:endParaRPr lang="en-US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6982" y="236252"/>
            <a:ext cx="6974113" cy="33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chemeClr val="bg1"/>
                </a:solidFill>
                <a:latin typeface="Calibri"/>
                <a:cs typeface="Calibri"/>
              </a:rPr>
              <a:t>Vybudování nového výrobního areálu</a:t>
            </a: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15" y="1538158"/>
            <a:ext cx="6248400" cy="469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6619056"/>
            <a:ext cx="3261360" cy="23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7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6981" y="1457325"/>
            <a:ext cx="8581269" cy="4857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1600" b="1" dirty="0" smtClean="0">
              <a:latin typeface="Calibri"/>
              <a:cs typeface="Calibri"/>
            </a:endParaRPr>
          </a:p>
          <a:p>
            <a:pPr algn="l"/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6982" y="565833"/>
            <a:ext cx="6974113" cy="174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300" dirty="0" smtClean="0">
                <a:solidFill>
                  <a:schemeClr val="bg1"/>
                </a:solidFill>
                <a:latin typeface="Calibri"/>
                <a:cs typeface="Calibri"/>
              </a:rPr>
              <a:t>Původní podoba areálu</a:t>
            </a:r>
            <a:endParaRPr lang="en-US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6982" y="236252"/>
            <a:ext cx="6974113" cy="33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chemeClr val="bg1"/>
                </a:solidFill>
                <a:latin typeface="Calibri"/>
                <a:cs typeface="Calibri"/>
              </a:rPr>
              <a:t>Vybudování nového výrobního areálu</a:t>
            </a: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405" y="1457325"/>
            <a:ext cx="6286419" cy="472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6619056"/>
            <a:ext cx="3261360" cy="23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32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10222</TotalTime>
  <Words>240</Words>
  <Application>Microsoft Office PowerPoint</Application>
  <PresentationFormat>Předvádění na obrazovce (4:3)</PresentationFormat>
  <Paragraphs>88</Paragraphs>
  <Slides>22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Office Theme</vt:lpstr>
      <vt:lpstr>DF Partner s.r.o.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DF Partner s.r.o.</vt:lpstr>
    </vt:vector>
  </TitlesOfParts>
  <Company>DF Partner s. r. 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headline</dc:title>
  <dc:creator>David Pegner</dc:creator>
  <cp:lastModifiedBy>Luděk Drha</cp:lastModifiedBy>
  <cp:revision>92</cp:revision>
  <cp:lastPrinted>2012-06-12T11:29:17Z</cp:lastPrinted>
  <dcterms:created xsi:type="dcterms:W3CDTF">2012-03-30T13:13:01Z</dcterms:created>
  <dcterms:modified xsi:type="dcterms:W3CDTF">2012-09-07T13:11:33Z</dcterms:modified>
</cp:coreProperties>
</file>