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B7D6-B972-4620-AE60-4AD9325B85E7}" type="datetimeFigureOut">
              <a:rPr lang="cs-CZ" smtClean="0"/>
              <a:t>31.8.2012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5E8E-4152-419F-BCDF-A840881688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B7D6-B972-4620-AE60-4AD9325B85E7}" type="datetimeFigureOut">
              <a:rPr lang="cs-CZ" smtClean="0"/>
              <a:t>31.8.2012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5E8E-4152-419F-BCDF-A840881688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B7D6-B972-4620-AE60-4AD9325B85E7}" type="datetimeFigureOut">
              <a:rPr lang="cs-CZ" smtClean="0"/>
              <a:t>31.8.2012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5E8E-4152-419F-BCDF-A840881688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B7D6-B972-4620-AE60-4AD9325B85E7}" type="datetimeFigureOut">
              <a:rPr lang="cs-CZ" smtClean="0"/>
              <a:t>31.8.2012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5E8E-4152-419F-BCDF-A840881688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B7D6-B972-4620-AE60-4AD9325B85E7}" type="datetimeFigureOut">
              <a:rPr lang="cs-CZ" smtClean="0"/>
              <a:t>31.8.2012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5E8E-4152-419F-BCDF-A840881688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B7D6-B972-4620-AE60-4AD9325B85E7}" type="datetimeFigureOut">
              <a:rPr lang="cs-CZ" smtClean="0"/>
              <a:t>31.8.2012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5E8E-4152-419F-BCDF-A840881688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B7D6-B972-4620-AE60-4AD9325B85E7}" type="datetimeFigureOut">
              <a:rPr lang="cs-CZ" smtClean="0"/>
              <a:t>31.8.2012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5E8E-4152-419F-BCDF-A840881688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B7D6-B972-4620-AE60-4AD9325B85E7}" type="datetimeFigureOut">
              <a:rPr lang="cs-CZ" smtClean="0"/>
              <a:t>31.8.2012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5E8E-4152-419F-BCDF-A840881688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B7D6-B972-4620-AE60-4AD9325B85E7}" type="datetimeFigureOut">
              <a:rPr lang="cs-CZ" smtClean="0"/>
              <a:t>31.8.2012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5E8E-4152-419F-BCDF-A840881688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B7D6-B972-4620-AE60-4AD9325B85E7}" type="datetimeFigureOut">
              <a:rPr lang="cs-CZ" smtClean="0"/>
              <a:t>31.8.2012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75E8E-4152-419F-BCDF-A840881688E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B7D6-B972-4620-AE60-4AD9325B85E7}" type="datetimeFigureOut">
              <a:rPr lang="cs-CZ" smtClean="0"/>
              <a:t>31.8.2012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875E8E-4152-419F-BCDF-A840881688E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6875E8E-4152-419F-BCDF-A840881688E6}" type="slidenum">
              <a:rPr lang="cs-CZ" smtClean="0"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FC6B7D6-B972-4620-AE60-4AD9325B85E7}" type="datetimeFigureOut">
              <a:rPr lang="cs-CZ" smtClean="0"/>
              <a:t>31.8.2012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560840" cy="1872208"/>
          </a:xfrm>
        </p:spPr>
        <p:txBody>
          <a:bodyPr/>
          <a:lstStyle/>
          <a:p>
            <a:r>
              <a:rPr lang="cs-CZ" dirty="0"/>
              <a:t>Vliv dopravy na životní prostředí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35696" y="4725144"/>
            <a:ext cx="6480720" cy="1656184"/>
          </a:xfrm>
        </p:spPr>
        <p:txBody>
          <a:bodyPr/>
          <a:lstStyle/>
          <a:p>
            <a:r>
              <a:rPr lang="cs-CZ" dirty="0" smtClean="0"/>
              <a:t>Vypracoval : Netušil Jan</a:t>
            </a:r>
          </a:p>
          <a:p>
            <a:r>
              <a:rPr lang="cs-CZ" dirty="0" smtClean="0"/>
              <a:t>Název školy : Střední </a:t>
            </a:r>
            <a:r>
              <a:rPr lang="cs-CZ" dirty="0"/>
              <a:t>průmyslová škola, Most, Topolová 584, příspěvková </a:t>
            </a:r>
            <a:r>
              <a:rPr lang="cs-CZ" dirty="0" smtClean="0"/>
              <a:t>organizace</a:t>
            </a:r>
          </a:p>
          <a:p>
            <a:r>
              <a:rPr lang="cs-CZ" dirty="0" smtClean="0"/>
              <a:t>Jméno garanta </a:t>
            </a:r>
            <a:r>
              <a:rPr lang="cs-CZ" smtClean="0"/>
              <a:t>: Mgr. </a:t>
            </a:r>
            <a:r>
              <a:rPr lang="cs-CZ" dirty="0" smtClean="0"/>
              <a:t>Nachtigalová Jana</a:t>
            </a:r>
            <a:endParaRPr lang="cs-CZ" dirty="0"/>
          </a:p>
        </p:txBody>
      </p:sp>
      <p:pic>
        <p:nvPicPr>
          <p:cNvPr id="5" name="Enya---Carribean-blu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73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1148" y="620688"/>
            <a:ext cx="7620000" cy="994122"/>
          </a:xfrm>
        </p:spPr>
        <p:txBody>
          <a:bodyPr/>
          <a:lstStyle/>
          <a:p>
            <a:r>
              <a:rPr lang="cs-CZ" b="1" dirty="0"/>
              <a:t>Alternativní paliva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LPG -</a:t>
            </a:r>
            <a:r>
              <a:rPr lang="cs-CZ" dirty="0"/>
              <a:t> J</a:t>
            </a:r>
            <a:r>
              <a:rPr lang="cs-CZ" dirty="0" smtClean="0"/>
              <a:t>edná </a:t>
            </a:r>
            <a:r>
              <a:rPr lang="cs-CZ" dirty="0"/>
              <a:t>se zřejmě o nejrozšířenější alternativní palivo v ČR. Motor v dobrém technickém stavu při provozu na LPG produkuje znatelně méně škodlivých emisí, než benzínový </a:t>
            </a:r>
            <a:r>
              <a:rPr lang="cs-CZ" dirty="0" smtClean="0"/>
              <a:t>motor.</a:t>
            </a:r>
            <a:r>
              <a:rPr lang="cs-CZ" dirty="0"/>
              <a:t> </a:t>
            </a:r>
            <a:endParaRPr lang="cs-CZ" dirty="0" smtClean="0"/>
          </a:p>
          <a:p>
            <a:pPr algn="just"/>
            <a:r>
              <a:rPr lang="cs-CZ" b="1" dirty="0" smtClean="0"/>
              <a:t>CNG - </a:t>
            </a:r>
            <a:r>
              <a:rPr lang="cs-CZ" dirty="0" smtClean="0"/>
              <a:t>Z </a:t>
            </a:r>
            <a:r>
              <a:rPr lang="cs-CZ" dirty="0"/>
              <a:t>více než 90% je tvořen metanem, produkce škodlivých látek při spalování zemního plynu je nejnižší ze všech paliv </a:t>
            </a:r>
            <a:endParaRPr lang="cs-CZ" dirty="0" smtClean="0"/>
          </a:p>
          <a:p>
            <a:pPr algn="just"/>
            <a:r>
              <a:rPr lang="cs-CZ" b="1" dirty="0" smtClean="0"/>
              <a:t>BIOPALIVA - </a:t>
            </a:r>
            <a:r>
              <a:rPr lang="cs-CZ" dirty="0"/>
              <a:t>Jedná se především o </a:t>
            </a:r>
            <a:r>
              <a:rPr lang="cs-CZ" dirty="0" err="1"/>
              <a:t>methylester</a:t>
            </a:r>
            <a:r>
              <a:rPr lang="cs-CZ" dirty="0"/>
              <a:t> řepkového </a:t>
            </a:r>
            <a:r>
              <a:rPr lang="cs-CZ" dirty="0" smtClean="0"/>
              <a:t>oleje a </a:t>
            </a:r>
            <a:r>
              <a:rPr lang="cs-CZ" dirty="0"/>
              <a:t>biolíh. Paliva se obvykle používají v různých směsných poměrech s benzínem nebo naftou</a:t>
            </a:r>
            <a:r>
              <a:rPr lang="cs-CZ" dirty="0" smtClean="0"/>
              <a:t>.</a:t>
            </a:r>
          </a:p>
          <a:p>
            <a:pPr algn="just"/>
            <a:r>
              <a:rPr lang="cs-CZ" b="1" dirty="0" smtClean="0"/>
              <a:t>VODÍKOVÉ PALIVOVÉ ČLÁNKY - </a:t>
            </a:r>
            <a:r>
              <a:rPr lang="cs-CZ" dirty="0"/>
              <a:t>Vývoj této technologie je zatím teprve v počátku.</a:t>
            </a:r>
          </a:p>
        </p:txBody>
      </p:sp>
      <p:pic>
        <p:nvPicPr>
          <p:cNvPr id="7170" name="Picture 2" descr="http://i.iinfo.cz/urs/LPG_Bomba-124104194744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7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tcarsreview.files.wordpress.com/2012/01/utca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35698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energie-portal.sk/files/Priloha/biofuel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2857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13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ELEKTROMOBIL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620000" cy="4800600"/>
          </a:xfrm>
        </p:spPr>
        <p:txBody>
          <a:bodyPr/>
          <a:lstStyle/>
          <a:p>
            <a:pPr algn="just"/>
            <a:r>
              <a:rPr lang="cs-CZ" dirty="0" smtClean="0"/>
              <a:t>Je</a:t>
            </a:r>
            <a:r>
              <a:rPr lang="cs-CZ" dirty="0"/>
              <a:t> automobil na elektrický pohon. Jako zdroj energie využívá obvykle akumulátor, který musí být před jízdou nabit a na jehož kapacitě závisí dojezdová vzdálenost elektromobilu.</a:t>
            </a:r>
          </a:p>
          <a:p>
            <a:pPr algn="just"/>
            <a:r>
              <a:rPr lang="cs-CZ" dirty="0"/>
              <a:t>Elektromobily neprodukují svým provozem výfukové </a:t>
            </a:r>
            <a:r>
              <a:rPr lang="cs-CZ" dirty="0" smtClean="0"/>
              <a:t>plyny</a:t>
            </a:r>
            <a:endParaRPr lang="cs-CZ" dirty="0"/>
          </a:p>
          <a:p>
            <a:pPr algn="just"/>
            <a:r>
              <a:rPr lang="cs-CZ" dirty="0"/>
              <a:t>J</a:t>
            </a:r>
            <a:r>
              <a:rPr lang="cs-CZ" dirty="0" smtClean="0"/>
              <a:t>ejich </a:t>
            </a:r>
            <a:r>
              <a:rPr lang="cs-CZ" dirty="0"/>
              <a:t>bilance vlivu na životní prostředí obvykle lepší, než u automobilů se spalovacími </a:t>
            </a:r>
            <a:r>
              <a:rPr lang="cs-CZ" dirty="0" smtClean="0"/>
              <a:t>motory.</a:t>
            </a:r>
          </a:p>
          <a:p>
            <a:pPr algn="just"/>
            <a:r>
              <a:rPr lang="cs-CZ" dirty="0" smtClean="0"/>
              <a:t>Dojezd elektromobilů je okolo 500km.</a:t>
            </a:r>
          </a:p>
          <a:p>
            <a:pPr algn="just"/>
            <a:r>
              <a:rPr lang="cs-CZ" dirty="0" smtClean="0"/>
              <a:t>Doba nabíjení záleží na kapacitě baterie.</a:t>
            </a:r>
          </a:p>
        </p:txBody>
      </p:sp>
      <p:pic>
        <p:nvPicPr>
          <p:cNvPr id="4" name="Picture 4" descr="http://i.idnes.cz/09/102/gal/SPI2e6f9c_142748_5735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65104"/>
            <a:ext cx="39893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lektromobily.org/w/images/7/79/Vw_golf3_citystrom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3"/>
            <a:ext cx="3072340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96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Z hlediska udržitelnosti životního prostředí pro další generace je důležité, aby docházelo ke snížení </a:t>
            </a:r>
            <a:r>
              <a:rPr lang="cs-CZ" dirty="0" smtClean="0"/>
              <a:t>emisí </a:t>
            </a:r>
            <a:r>
              <a:rPr lang="cs-CZ" dirty="0"/>
              <a:t>dopravou. V praxi to znamená především snížit růst celkového objemu přepravy, dále se pokusit přesměrovat část přepravy na železnici a především zavést přísnější normy pro výfukové plyny a pro hladinu hluku. Jednou z možných alternativ je také zavedení alternativních paliv a přísnější podmínky pro využívání zdrojů </a:t>
            </a:r>
            <a:r>
              <a:rPr lang="cs-CZ" dirty="0" smtClean="0"/>
              <a:t>energie</a:t>
            </a:r>
            <a:r>
              <a:rPr lang="cs-CZ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271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0648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Motto : </a:t>
            </a:r>
            <a:r>
              <a:rPr lang="en-US" sz="2400" b="1" i="1" dirty="0" smtClean="0"/>
              <a:t>“</a:t>
            </a:r>
            <a:r>
              <a:rPr lang="cs-CZ" sz="2400" b="1" i="1" dirty="0" smtClean="0"/>
              <a:t>Ekologickou dopravou za lepší zítřek</a:t>
            </a:r>
            <a:r>
              <a:rPr lang="en-US" sz="2400" b="1" i="1" dirty="0" smtClean="0"/>
              <a:t>”</a:t>
            </a:r>
            <a:endParaRPr lang="cs-CZ" sz="2400" b="1" i="1" dirty="0"/>
          </a:p>
          <a:p>
            <a:endParaRPr lang="cs-CZ" sz="2400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720725" indent="-720725"/>
            <a:r>
              <a:rPr lang="cs-CZ" dirty="0"/>
              <a:t>Zdroje : </a:t>
            </a:r>
            <a:r>
              <a:rPr lang="cs-CZ" dirty="0" smtClean="0"/>
              <a:t>www.is.muni.cz</a:t>
            </a:r>
            <a:endParaRPr lang="cs-CZ" dirty="0"/>
          </a:p>
          <a:p>
            <a:pPr marL="720725" indent="-720725"/>
            <a:r>
              <a:rPr lang="cs-CZ" dirty="0" smtClean="0"/>
              <a:t>              www.wikipedia.cz</a:t>
            </a:r>
            <a:endParaRPr lang="cs-CZ" dirty="0"/>
          </a:p>
          <a:p>
            <a:pPr marL="1081088" indent="-906463" defTabSz="1163638"/>
            <a:r>
              <a:rPr lang="cs-CZ" dirty="0" smtClean="0"/>
              <a:t>           www.autaveskole.cz</a:t>
            </a:r>
            <a:endParaRPr lang="cs-CZ" dirty="0"/>
          </a:p>
          <a:p>
            <a:pPr marL="720725" indent="-720725"/>
            <a:r>
              <a:rPr lang="cs-CZ" dirty="0" smtClean="0"/>
              <a:t>              www.odmaturuj.cz</a:t>
            </a:r>
            <a:endParaRPr lang="cs-CZ" dirty="0"/>
          </a:p>
          <a:p>
            <a:pPr marL="720725" indent="-720725"/>
            <a:r>
              <a:rPr lang="cs-CZ" dirty="0" smtClean="0"/>
              <a:t>              www.hluk.eps.cz</a:t>
            </a:r>
          </a:p>
          <a:p>
            <a:pPr marL="720725" indent="-720725"/>
            <a:r>
              <a:rPr lang="cs-CZ" dirty="0"/>
              <a:t> </a:t>
            </a:r>
            <a:r>
              <a:rPr lang="cs-CZ" dirty="0" smtClean="0"/>
              <a:t>             www.google.cz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algn="r"/>
            <a:r>
              <a:rPr lang="cs-CZ" dirty="0" smtClean="0"/>
              <a:t>Prohlašuji, že zadaný projekt jsem zpracoval sám s použitím dostupných prostředků.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0581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55976" y="5160491"/>
            <a:ext cx="3865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Děkuji za pozornost</a:t>
            </a:r>
          </a:p>
          <a:p>
            <a:pPr algn="r"/>
            <a:r>
              <a:rPr lang="cs-CZ" sz="3600" dirty="0" smtClean="0"/>
              <a:t>Netušil Jan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604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dopravy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Člověk žije na Zemi již mnoho let a po celou tuto dobu byl nucen se pohybovat z místa na místo a přepravovat různé předměty. </a:t>
            </a:r>
            <a:endParaRPr lang="cs-CZ" dirty="0" smtClean="0"/>
          </a:p>
          <a:p>
            <a:pPr algn="just"/>
            <a:r>
              <a:rPr lang="cs-CZ" dirty="0"/>
              <a:t>Od dopravy, využívající jen vlastních svalů, lidé postupně „přešli“ k dopravě založené na externím zdroji energie – koňské síle. </a:t>
            </a:r>
            <a:endParaRPr lang="cs-CZ" dirty="0" smtClean="0"/>
          </a:p>
          <a:p>
            <a:pPr algn="just"/>
            <a:r>
              <a:rPr lang="cs-CZ" dirty="0"/>
              <a:t>V novověku byla jejich síla postupně nahrazována parními a výbušnými stroji a stroji, poháněnými elektřinou, vznikla tzv. motorová vozidla</a:t>
            </a:r>
            <a:r>
              <a:rPr lang="cs-CZ" dirty="0" smtClean="0"/>
              <a:t>.</a:t>
            </a:r>
          </a:p>
          <a:p>
            <a:pPr algn="just"/>
            <a:r>
              <a:rPr lang="cs-CZ" dirty="0"/>
              <a:t>Před sto lety, na počátku 20. století, se ustálila klasická konstrukce automobilu: motor, převodovka, podvozek, elektrický systém </a:t>
            </a:r>
          </a:p>
        </p:txBody>
      </p:sp>
      <p:pic>
        <p:nvPicPr>
          <p:cNvPr id="1026" name="Picture 2" descr="http://www.dolin.estranky.cz/img/mid/1257/konsky-povoz-hru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4381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nzík\Desktop\PROJEKT\historie-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64" y="2060848"/>
            <a:ext cx="380086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ausbcomp.com/~bbott/cars/hay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75" y="2074905"/>
            <a:ext cx="5037097" cy="269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347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ostatní dopravy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453727"/>
          </a:xfrm>
        </p:spPr>
        <p:txBody>
          <a:bodyPr/>
          <a:lstStyle/>
          <a:p>
            <a:endParaRPr lang="cs-CZ" dirty="0"/>
          </a:p>
          <a:p>
            <a:r>
              <a:rPr lang="cs-CZ" dirty="0" smtClean="0"/>
              <a:t>Lokomotivy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1600" dirty="0"/>
              <a:t>V roce 1830 byla otevřena první veřejná železniční </a:t>
            </a:r>
            <a:r>
              <a:rPr lang="cs-CZ" sz="1600" dirty="0" smtClean="0"/>
              <a:t>dráha.</a:t>
            </a:r>
          </a:p>
          <a:p>
            <a:r>
              <a:rPr lang="cs-CZ" sz="1600" dirty="0" smtClean="0"/>
              <a:t>Koleje </a:t>
            </a:r>
            <a:r>
              <a:rPr lang="cs-CZ" sz="1600" dirty="0"/>
              <a:t>se využívaly už v uhelných </a:t>
            </a:r>
            <a:r>
              <a:rPr lang="cs-CZ" sz="1600" dirty="0" smtClean="0"/>
              <a:t>dolech v </a:t>
            </a:r>
            <a:r>
              <a:rPr lang="cs-CZ" sz="1600" dirty="0"/>
              <a:t>16. století, ale k jejich velkému vylepšení došlo až v </a:t>
            </a:r>
            <a:r>
              <a:rPr lang="cs-CZ" sz="1600" dirty="0" smtClean="0"/>
              <a:t>18.st.</a:t>
            </a:r>
          </a:p>
          <a:p>
            <a:r>
              <a:rPr lang="cs-CZ" sz="1600" dirty="0"/>
              <a:t>V</a:t>
            </a:r>
            <a:r>
              <a:rPr lang="cs-CZ" sz="1600" dirty="0" smtClean="0"/>
              <a:t>ozy </a:t>
            </a:r>
            <a:r>
              <a:rPr lang="cs-CZ" sz="1600" dirty="0"/>
              <a:t>po kolejích ale tahali koně. Koně ale brzy nahradila pára. </a:t>
            </a:r>
            <a:endParaRPr lang="cs-CZ" sz="1600" dirty="0" smtClean="0"/>
          </a:p>
          <a:p>
            <a:r>
              <a:rPr lang="cs-CZ" sz="1600" dirty="0"/>
              <a:t>Účinnost lokomotiv se zlepšila a dokázaly již dosáhnou rychlosti 120 km/h. V roce 1907 bylo dosaženo rychlosti 155 </a:t>
            </a:r>
            <a:r>
              <a:rPr lang="cs-CZ" sz="1600" dirty="0" smtClean="0"/>
              <a:t>km/h. </a:t>
            </a:r>
          </a:p>
          <a:p>
            <a:r>
              <a:rPr lang="cs-CZ" sz="1600" dirty="0" smtClean="0"/>
              <a:t>Pohony lokomotiv- Koně, uhlí, pára, dieselový motor, elektřina.	</a:t>
            </a:r>
          </a:p>
          <a:p>
            <a:r>
              <a:rPr lang="cs-CZ" sz="1600" dirty="0" smtClean="0"/>
              <a:t>TGV = </a:t>
            </a:r>
            <a:r>
              <a:rPr lang="cs-CZ" sz="1600" dirty="0"/>
              <a:t> vysokorychlostní </a:t>
            </a:r>
            <a:r>
              <a:rPr lang="cs-CZ" sz="1600" dirty="0" smtClean="0"/>
              <a:t>vlaky (</a:t>
            </a:r>
            <a:r>
              <a:rPr lang="cs-CZ" sz="1600" dirty="0"/>
              <a:t> elektricky poháněná </a:t>
            </a:r>
            <a:r>
              <a:rPr lang="cs-CZ" sz="1600" dirty="0" smtClean="0"/>
              <a:t>vozidla)</a:t>
            </a:r>
          </a:p>
          <a:p>
            <a:endParaRPr lang="cs-CZ" sz="1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453727"/>
          </a:xfrm>
        </p:spPr>
        <p:txBody>
          <a:bodyPr/>
          <a:lstStyle/>
          <a:p>
            <a:r>
              <a:rPr lang="cs-CZ" dirty="0" smtClean="0"/>
              <a:t>Letadla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Touha lidstva létat se pravděpodobně projevila v </a:t>
            </a:r>
            <a:r>
              <a:rPr lang="cs-CZ" sz="1600" dirty="0" smtClean="0"/>
              <a:t>Číně.</a:t>
            </a:r>
          </a:p>
          <a:p>
            <a:r>
              <a:rPr lang="cs-CZ" sz="1600" dirty="0"/>
              <a:t>P</a:t>
            </a:r>
            <a:r>
              <a:rPr lang="cs-CZ" sz="1600" dirty="0" smtClean="0"/>
              <a:t>rvní </a:t>
            </a:r>
            <a:r>
              <a:rPr lang="cs-CZ" sz="1600" dirty="0"/>
              <a:t>pokusy </a:t>
            </a:r>
            <a:r>
              <a:rPr lang="cs-CZ" sz="1600" dirty="0" smtClean="0"/>
              <a:t>létat byly zaznamenány v 6 století.</a:t>
            </a:r>
          </a:p>
          <a:p>
            <a:r>
              <a:rPr lang="cs-CZ" sz="1600" dirty="0"/>
              <a:t>První let kluzákem předvedl </a:t>
            </a:r>
            <a:r>
              <a:rPr lang="cs-CZ" sz="1600" dirty="0" err="1"/>
              <a:t>Abbas</a:t>
            </a:r>
            <a:r>
              <a:rPr lang="cs-CZ" sz="1600" dirty="0"/>
              <a:t> Ibn </a:t>
            </a:r>
            <a:r>
              <a:rPr lang="cs-CZ" sz="1600" dirty="0" err="1" smtClean="0"/>
              <a:t>Firnas</a:t>
            </a:r>
            <a:endParaRPr lang="cs-CZ" sz="1600" dirty="0" smtClean="0"/>
          </a:p>
          <a:p>
            <a:r>
              <a:rPr lang="cs-CZ" sz="1600" dirty="0"/>
              <a:t>První vážné pokusy létat se </a:t>
            </a:r>
            <a:r>
              <a:rPr lang="cs-CZ" sz="1600" dirty="0" smtClean="0"/>
              <a:t>konaly v</a:t>
            </a:r>
            <a:r>
              <a:rPr lang="cs-CZ" sz="1600" dirty="0"/>
              <a:t> </a:t>
            </a:r>
            <a:r>
              <a:rPr lang="cs-CZ" sz="1600" dirty="0" smtClean="0"/>
              <a:t>18.století</a:t>
            </a:r>
            <a:r>
              <a:rPr lang="cs-CZ" sz="1600" dirty="0"/>
              <a:t> v Evropě s horkovzdušnými </a:t>
            </a:r>
            <a:r>
              <a:rPr lang="cs-CZ" sz="1600" dirty="0" smtClean="0"/>
              <a:t>balony</a:t>
            </a:r>
          </a:p>
          <a:p>
            <a:r>
              <a:rPr lang="cs-CZ" sz="1600" dirty="0"/>
              <a:t>Materiál - průvodně konstrukce byly vyrobené z plátna nebo </a:t>
            </a:r>
            <a:r>
              <a:rPr lang="cs-CZ" sz="1600" dirty="0" smtClean="0"/>
              <a:t>dřeva, později </a:t>
            </a:r>
            <a:r>
              <a:rPr lang="cs-CZ" sz="1600" dirty="0"/>
              <a:t>z hliníku a ze složených </a:t>
            </a:r>
            <a:r>
              <a:rPr lang="cs-CZ" sz="1600" dirty="0" smtClean="0"/>
              <a:t>materiálů.</a:t>
            </a:r>
            <a:endParaRPr lang="cs-CZ" sz="1600" dirty="0"/>
          </a:p>
        </p:txBody>
      </p:sp>
      <p:pic>
        <p:nvPicPr>
          <p:cNvPr id="2052" name="Picture 4" descr="http://www.sdrm.org/history/timeline/dewit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2916"/>
            <a:ext cx="607323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oundsf.org/images/4/4c/21st-and-Harrison-SP-train-1905-AAA-9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4195"/>
            <a:ext cx="6078170" cy="388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ubor:Design for a Flying Mach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81" y="2054195"/>
            <a:ext cx="48387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marthys.eu/images/historie_letectvi_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10" y="2346066"/>
            <a:ext cx="5556771" cy="330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055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210146"/>
          </a:xfrm>
        </p:spPr>
        <p:txBody>
          <a:bodyPr/>
          <a:lstStyle/>
          <a:p>
            <a:r>
              <a:rPr lang="cs-CZ" dirty="0" smtClean="0"/>
              <a:t>Historie automobilové dopravy  v České republice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483968"/>
          </a:xfrm>
        </p:spPr>
        <p:txBody>
          <a:bodyPr/>
          <a:lstStyle/>
          <a:p>
            <a:r>
              <a:rPr lang="cs-CZ" dirty="0"/>
              <a:t>S jistou dávkou národní hrdosti můžeme tvrdit, že i Česká republika hrála a hraje na poli výroby automobilů svoji významnou roli (s ohledem na velikost naší země</a:t>
            </a:r>
            <a:r>
              <a:rPr lang="cs-CZ" dirty="0" smtClean="0"/>
              <a:t>).</a:t>
            </a:r>
          </a:p>
          <a:p>
            <a:r>
              <a:rPr lang="cs-CZ" dirty="0"/>
              <a:t>Na přelomu 19. a 20. století stály u zrodu výroby automobilů v naší zemi 3 podniky: </a:t>
            </a:r>
            <a:r>
              <a:rPr lang="cs-CZ" b="1" dirty="0" err="1"/>
              <a:t>Laurin</a:t>
            </a:r>
            <a:r>
              <a:rPr lang="cs-CZ" b="1" dirty="0"/>
              <a:t> &amp; Klement</a:t>
            </a:r>
            <a:r>
              <a:rPr lang="cs-CZ" dirty="0"/>
              <a:t> (později Škoda), </a:t>
            </a:r>
            <a:r>
              <a:rPr lang="cs-CZ" b="1" dirty="0"/>
              <a:t>Praga</a:t>
            </a:r>
            <a:r>
              <a:rPr lang="cs-CZ" dirty="0"/>
              <a:t> a </a:t>
            </a:r>
            <a:r>
              <a:rPr lang="cs-CZ" b="1" dirty="0"/>
              <a:t>Kopřivnická Tatra</a:t>
            </a:r>
            <a:r>
              <a:rPr lang="cs-CZ" dirty="0"/>
              <a:t>. Proslulosti dosáhl vůz </a:t>
            </a:r>
            <a:r>
              <a:rPr lang="cs-CZ" dirty="0" err="1"/>
              <a:t>Tatraplan</a:t>
            </a:r>
            <a:r>
              <a:rPr lang="cs-CZ" dirty="0"/>
              <a:t>, se kterým se cestovatelé Hanzelka a Zikmund vydali na několik úspěšných cest kolem světa.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C:\Users\Honzík\Desktop\PROJEKT\histori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8999"/>
            <a:ext cx="4762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nzík\Desktop\PROJEKT\historie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440048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www.automobilrevue.cz/obrazek/clanek38879/09-4dde4d3cc1282_630x3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16" y="2721291"/>
            <a:ext cx="4963936" cy="26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tatraprehled.com/815/pics/158tpdm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23" y="1556792"/>
            <a:ext cx="4902867" cy="34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658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Zážehový a vznětový motor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7620000" cy="4800600"/>
          </a:xfrm>
        </p:spPr>
        <p:txBody>
          <a:bodyPr/>
          <a:lstStyle/>
          <a:p>
            <a:r>
              <a:rPr lang="cs-CZ" b="1" dirty="0"/>
              <a:t>Zážehový motor</a:t>
            </a:r>
            <a:r>
              <a:rPr lang="cs-CZ" dirty="0"/>
              <a:t> je spalovací </a:t>
            </a:r>
            <a:r>
              <a:rPr lang="cs-CZ" dirty="0" smtClean="0"/>
              <a:t>motor,</a:t>
            </a:r>
            <a:r>
              <a:rPr lang="cs-CZ" dirty="0"/>
              <a:t>  kde dochází k samovznícení vstříknutého paliva samotnou teplotou stlačeného vzduchu</a:t>
            </a:r>
            <a:r>
              <a:rPr lang="cs-CZ" dirty="0" smtClean="0"/>
              <a:t>.</a:t>
            </a:r>
          </a:p>
          <a:p>
            <a:r>
              <a:rPr lang="cs-CZ" b="1" dirty="0"/>
              <a:t>Vznětový </a:t>
            </a:r>
            <a:r>
              <a:rPr lang="cs-CZ" b="1" dirty="0" smtClean="0"/>
              <a:t>motor</a:t>
            </a:r>
            <a:r>
              <a:rPr lang="cs-CZ" dirty="0"/>
              <a:t> </a:t>
            </a:r>
            <a:r>
              <a:rPr lang="cs-CZ" dirty="0" smtClean="0"/>
              <a:t>(dieselový motor)</a:t>
            </a:r>
            <a:r>
              <a:rPr lang="cs-CZ" dirty="0"/>
              <a:t> </a:t>
            </a:r>
            <a:r>
              <a:rPr lang="cs-CZ" dirty="0" smtClean="0"/>
              <a:t>na </a:t>
            </a:r>
            <a:r>
              <a:rPr lang="cs-CZ" dirty="0"/>
              <a:t>rozdíl od zážehových motorů je do něj palivo dopravováno odděleně </a:t>
            </a:r>
            <a:r>
              <a:rPr lang="cs-CZ" dirty="0" smtClean="0"/>
              <a:t>od vzduchu</a:t>
            </a:r>
            <a:r>
              <a:rPr lang="cs-CZ" dirty="0"/>
              <a:t>. 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491996"/>
              </p:ext>
            </p:extLst>
          </p:nvPr>
        </p:nvGraphicFramePr>
        <p:xfrm>
          <a:off x="611560" y="3861048"/>
          <a:ext cx="7200802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686"/>
                <a:gridCol w="1028686"/>
                <a:gridCol w="1028686"/>
                <a:gridCol w="1028686"/>
                <a:gridCol w="1028686"/>
                <a:gridCol w="1028686"/>
                <a:gridCol w="1028686"/>
              </a:tblGrid>
              <a:tr h="630070">
                <a:tc gridSpan="7">
                  <a:txBody>
                    <a:bodyPr/>
                    <a:lstStyle/>
                    <a:p>
                      <a:r>
                        <a:rPr lang="cs-CZ" dirty="0" smtClean="0"/>
                        <a:t>Porovnání</a:t>
                      </a:r>
                      <a:r>
                        <a:rPr lang="cs-CZ" baseline="0" dirty="0" smtClean="0"/>
                        <a:t> vozů střední třídy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Vozidlo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Celkové</a:t>
                      </a:r>
                      <a:r>
                        <a:rPr lang="cs-CZ" sz="1400" b="1" baseline="0" dirty="0" smtClean="0"/>
                        <a:t> hodnocení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Druh paliva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Spotřeba na</a:t>
                      </a:r>
                      <a:r>
                        <a:rPr lang="cs-CZ" sz="1400" b="1" baseline="0" dirty="0" smtClean="0"/>
                        <a:t> 100km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Emise CO</a:t>
                      </a:r>
                      <a:r>
                        <a:rPr lang="cs-CZ" sz="1100" b="1" dirty="0" smtClean="0"/>
                        <a:t>2</a:t>
                      </a:r>
                      <a:endParaRPr lang="cs-CZ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Objem motoru</a:t>
                      </a:r>
                      <a:endParaRPr lang="cs-CZ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/>
                        <a:t>výkon</a:t>
                      </a:r>
                      <a:endParaRPr lang="cs-CZ" sz="1400" b="1" dirty="0"/>
                    </a:p>
                  </a:txBody>
                  <a:tcPr anchor="ctr"/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Toyota Prius 1.5 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72,6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benzín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4,3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104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1.497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  <a:endParaRPr lang="cs-CZ" sz="1400" dirty="0"/>
                    </a:p>
                  </a:txBody>
                  <a:tcPr anchor="ctr"/>
                </a:tc>
              </a:tr>
              <a:tr h="630070"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BMW 320d 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69,0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nafta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4,8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128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1.995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130</a:t>
                      </a:r>
                      <a:endParaRPr lang="cs-CZ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0971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možnosti dopravy, jejich frekvence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191313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Automobily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31840" y="351309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Lodě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24128" y="583447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Vlaky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131889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Letadla</a:t>
            </a:r>
            <a:endParaRPr lang="cs-CZ" sz="3200" dirty="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1619672" y="2636912"/>
            <a:ext cx="0" cy="8761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83568" y="3717032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Emise se pohybují přibližně od 90</a:t>
            </a:r>
            <a:r>
              <a:rPr lang="cs-CZ" dirty="0"/>
              <a:t> </a:t>
            </a:r>
            <a:r>
              <a:rPr lang="cs-CZ" dirty="0" smtClean="0"/>
              <a:t>g/km do 170</a:t>
            </a:r>
            <a:r>
              <a:rPr lang="cs-CZ" dirty="0"/>
              <a:t> g/km</a:t>
            </a:r>
            <a:r>
              <a:rPr lang="cs-CZ" dirty="0" smtClean="0"/>
              <a:t>.</a:t>
            </a:r>
          </a:p>
          <a:p>
            <a:r>
              <a:rPr lang="cs-CZ" dirty="0"/>
              <a:t>Látky, které jsou součástí výfukových plynů, mohou způsobit </a:t>
            </a:r>
            <a:r>
              <a:rPr lang="cs-CZ" dirty="0" smtClean="0"/>
              <a:t>celou řadu</a:t>
            </a:r>
            <a:r>
              <a:rPr lang="cs-CZ" dirty="0"/>
              <a:t> závažných zdravotních problémů.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3586574" y="2996952"/>
            <a:ext cx="288032" cy="5161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059832" y="170080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Patnáct největších lodí znečistí životní prostředí více než všechna </a:t>
            </a:r>
            <a:r>
              <a:rPr lang="cs-CZ" dirty="0" smtClean="0"/>
              <a:t>auta světa.</a:t>
            </a:r>
            <a:endParaRPr lang="cs-CZ" dirty="0"/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6372200" y="1913132"/>
            <a:ext cx="0" cy="8761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 flipV="1">
            <a:off x="4911822" y="5688277"/>
            <a:ext cx="648072" cy="2923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352259" y="3075002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ejškodlivější </a:t>
            </a:r>
            <a:r>
              <a:rPr lang="cs-CZ" dirty="0"/>
              <a:t>způsob </a:t>
            </a:r>
            <a:r>
              <a:rPr lang="cs-CZ" dirty="0" smtClean="0"/>
              <a:t>dopravy!</a:t>
            </a:r>
            <a:endParaRPr lang="pl-PL" dirty="0" smtClean="0"/>
          </a:p>
          <a:p>
            <a:r>
              <a:rPr lang="pl-PL" dirty="0" smtClean="0"/>
              <a:t>Letadlo </a:t>
            </a:r>
            <a:r>
              <a:rPr lang="pl-PL" dirty="0"/>
              <a:t>za let vyprodukuje cca 67 kg </a:t>
            </a:r>
            <a:r>
              <a:rPr lang="pl-PL" dirty="0" smtClean="0"/>
              <a:t>CO</a:t>
            </a:r>
            <a:r>
              <a:rPr lang="pl-PL" sz="1050" dirty="0" smtClean="0"/>
              <a:t>2</a:t>
            </a:r>
            <a:r>
              <a:rPr lang="pl-PL" dirty="0" smtClean="0"/>
              <a:t>.</a:t>
            </a:r>
            <a:r>
              <a:rPr lang="cs-CZ" dirty="0" smtClean="0"/>
              <a:t> </a:t>
            </a:r>
            <a:r>
              <a:rPr lang="cs-CZ" dirty="0"/>
              <a:t>P</a:t>
            </a:r>
            <a:r>
              <a:rPr lang="cs-CZ" dirty="0" smtClean="0"/>
              <a:t>rodukce </a:t>
            </a:r>
            <a:r>
              <a:rPr lang="cs-CZ" dirty="0"/>
              <a:t>letadla </a:t>
            </a:r>
            <a:r>
              <a:rPr lang="cs-CZ" dirty="0" smtClean="0"/>
              <a:t> </a:t>
            </a:r>
            <a:r>
              <a:rPr lang="cs-CZ" dirty="0"/>
              <a:t>je zhruba dvojnásobná jak u nejúspornějšího auta (na kilometr).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931602" y="422916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Vlak vyprodukuje </a:t>
            </a:r>
            <a:r>
              <a:rPr lang="cs-CZ" dirty="0"/>
              <a:t>jen 4 gramy oxidu uhličitého na </a:t>
            </a:r>
            <a:r>
              <a:rPr lang="cs-CZ" dirty="0" smtClean="0"/>
              <a:t>osobu za vzdálenost cca 600km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7227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11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Obrázky poukazující na znečištění Země</a:t>
            </a:r>
            <a:endParaRPr lang="cs-CZ" dirty="0"/>
          </a:p>
        </p:txBody>
      </p:sp>
      <p:pic>
        <p:nvPicPr>
          <p:cNvPr id="4098" name="Picture 2" descr="http://gnosis9.net/img/znecisteni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381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hranimeprirodu.cz/upload/image/dopravni%20zac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.idnes.cz/09/022/gal/TOP2909f6_Smoke_bi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74888"/>
            <a:ext cx="4381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hybrid.cz/files/images/lode-emi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8742"/>
            <a:ext cx="46672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profimedia.cz/fotografie/letadlo-pruhy-co2-emise/profimedia-00311863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7737"/>
            <a:ext cx="470794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67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620000" cy="1143000"/>
          </a:xfrm>
        </p:spPr>
        <p:txBody>
          <a:bodyPr/>
          <a:lstStyle/>
          <a:p>
            <a:r>
              <a:rPr lang="cs-CZ" dirty="0" smtClean="0"/>
              <a:t>Srovnání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609561"/>
              </p:ext>
            </p:extLst>
          </p:nvPr>
        </p:nvGraphicFramePr>
        <p:xfrm>
          <a:off x="323528" y="1484784"/>
          <a:ext cx="7992888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864096"/>
                <a:gridCol w="936104"/>
                <a:gridCol w="792088"/>
                <a:gridCol w="792088"/>
                <a:gridCol w="936104"/>
                <a:gridCol w="864096"/>
                <a:gridCol w="792088"/>
                <a:gridCol w="792088"/>
              </a:tblGrid>
              <a:tr h="741680">
                <a:tc grid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>
                          <a:effectLst/>
                        </a:rPr>
                        <a:t>Emise oxidu dusného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ROK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1998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1999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2001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2010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2015</a:t>
                      </a:r>
                      <a:endParaRPr lang="cs-CZ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IAD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950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987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1052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1168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1217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1264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SILNIČNÍ</a:t>
                      </a:r>
                      <a:r>
                        <a:rPr lang="cs-CZ" sz="1600" baseline="0" dirty="0" smtClean="0"/>
                        <a:t> OSOBNI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SILNIČNÍ</a:t>
                      </a:r>
                      <a:r>
                        <a:rPr lang="cs-CZ" sz="1600" baseline="0" dirty="0" smtClean="0"/>
                        <a:t> NÁKLADNÍ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128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137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141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AUTOBUSY MHD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41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VLAKY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430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435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419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435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471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471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425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LODĚ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193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LETADLA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640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663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681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738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710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672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718</a:t>
                      </a:r>
                      <a:endParaRPr lang="cs-CZ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2293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2364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2390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2487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2637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2695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2714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2864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164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620000" cy="1143000"/>
          </a:xfrm>
        </p:spPr>
        <p:txBody>
          <a:bodyPr/>
          <a:lstStyle/>
          <a:p>
            <a:r>
              <a:rPr lang="cs-CZ" b="1" dirty="0" smtClean="0"/>
              <a:t>Co vdechujeme a s jakými následky?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base"/>
            <a:r>
              <a:rPr lang="cs-CZ" b="1" dirty="0"/>
              <a:t>oxid uhelnatý (CO) – </a:t>
            </a:r>
            <a:r>
              <a:rPr lang="cs-CZ" dirty="0"/>
              <a:t>blokuje přenos kyslíku krví</a:t>
            </a:r>
            <a:endParaRPr lang="cs-CZ" dirty="0" smtClean="0"/>
          </a:p>
          <a:p>
            <a:pPr algn="just" fontAlgn="base"/>
            <a:r>
              <a:rPr lang="cs-CZ" b="1" dirty="0" smtClean="0"/>
              <a:t>oxidy </a:t>
            </a:r>
            <a:r>
              <a:rPr lang="cs-CZ" b="1" dirty="0"/>
              <a:t>dusíku (</a:t>
            </a:r>
            <a:r>
              <a:rPr lang="cs-CZ" b="1" dirty="0" err="1"/>
              <a:t>NO</a:t>
            </a:r>
            <a:r>
              <a:rPr lang="cs-CZ" b="1" baseline="-25000" dirty="0" err="1"/>
              <a:t>x</a:t>
            </a:r>
            <a:r>
              <a:rPr lang="cs-CZ" b="1" dirty="0"/>
              <a:t>)</a:t>
            </a:r>
            <a:r>
              <a:rPr lang="cs-CZ" dirty="0"/>
              <a:t> </a:t>
            </a:r>
            <a:r>
              <a:rPr lang="cs-CZ" dirty="0" smtClean="0"/>
              <a:t>–zvyšuje </a:t>
            </a:r>
            <a:r>
              <a:rPr lang="cs-CZ" dirty="0"/>
              <a:t>pravděpodobnost onemocnění dýchacích cest</a:t>
            </a:r>
          </a:p>
          <a:p>
            <a:pPr algn="just" fontAlgn="base"/>
            <a:r>
              <a:rPr lang="cs-CZ" b="1" dirty="0"/>
              <a:t>uhlovodíky</a:t>
            </a:r>
            <a:r>
              <a:rPr lang="cs-CZ" dirty="0"/>
              <a:t> </a:t>
            </a:r>
            <a:r>
              <a:rPr lang="cs-CZ" b="1" dirty="0"/>
              <a:t>(HC)</a:t>
            </a:r>
            <a:r>
              <a:rPr lang="cs-CZ" dirty="0"/>
              <a:t> – některé skupiny uhlovodíků dráždí sliznici a </a:t>
            </a:r>
            <a:r>
              <a:rPr lang="cs-CZ" dirty="0" smtClean="0"/>
              <a:t>oči</a:t>
            </a:r>
          </a:p>
          <a:p>
            <a:pPr algn="just" fontAlgn="base"/>
            <a:r>
              <a:rPr lang="cs-CZ" b="1" dirty="0" smtClean="0"/>
              <a:t>prachové </a:t>
            </a:r>
            <a:r>
              <a:rPr lang="cs-CZ" b="1" dirty="0"/>
              <a:t>částice (PM)</a:t>
            </a:r>
            <a:r>
              <a:rPr lang="cs-CZ" dirty="0"/>
              <a:t> – </a:t>
            </a:r>
            <a:r>
              <a:rPr lang="cs-CZ" dirty="0" smtClean="0"/>
              <a:t> </a:t>
            </a:r>
            <a:r>
              <a:rPr lang="cs-CZ" dirty="0"/>
              <a:t>polétavý prach</a:t>
            </a:r>
          </a:p>
          <a:p>
            <a:pPr algn="just" fontAlgn="base"/>
            <a:r>
              <a:rPr lang="cs-CZ" b="1" dirty="0"/>
              <a:t>oxid uhličitý (CO</a:t>
            </a:r>
            <a:r>
              <a:rPr lang="cs-CZ" b="1" baseline="-25000" dirty="0"/>
              <a:t>2</a:t>
            </a:r>
            <a:r>
              <a:rPr lang="cs-CZ" b="1" dirty="0"/>
              <a:t>)</a:t>
            </a:r>
            <a:r>
              <a:rPr lang="cs-CZ" dirty="0"/>
              <a:t> </a:t>
            </a:r>
            <a:r>
              <a:rPr lang="cs-CZ" dirty="0" smtClean="0"/>
              <a:t>–přispívá </a:t>
            </a:r>
            <a:r>
              <a:rPr lang="cs-CZ" dirty="0"/>
              <a:t>k tvorbě skleníkového efektu, který má za následek klimatické změny na Zemi</a:t>
            </a:r>
          </a:p>
          <a:p>
            <a:pPr algn="just" fontAlgn="base"/>
            <a:r>
              <a:rPr lang="cs-CZ" b="1" dirty="0"/>
              <a:t>oxid siřičitý (SO</a:t>
            </a:r>
            <a:r>
              <a:rPr lang="cs-CZ" b="1" baseline="-25000" dirty="0"/>
              <a:t>2</a:t>
            </a:r>
            <a:r>
              <a:rPr lang="cs-CZ" b="1" dirty="0"/>
              <a:t>) </a:t>
            </a:r>
            <a:r>
              <a:rPr lang="cs-CZ" dirty="0"/>
              <a:t>– vstřebává se v horních cestách </a:t>
            </a:r>
            <a:r>
              <a:rPr lang="cs-CZ" dirty="0" smtClean="0"/>
              <a:t>dýchacích, ale </a:t>
            </a:r>
            <a:r>
              <a:rPr lang="cs-CZ" dirty="0"/>
              <a:t>může násobit efekt dalších látek</a:t>
            </a:r>
          </a:p>
          <a:p>
            <a:pPr algn="just" fontAlgn="base"/>
            <a:r>
              <a:rPr lang="cs-CZ" b="1" dirty="0"/>
              <a:t>přízemní ozón (O</a:t>
            </a:r>
            <a:r>
              <a:rPr lang="cs-CZ" b="1" baseline="-25000" dirty="0"/>
              <a:t>3</a:t>
            </a:r>
            <a:r>
              <a:rPr lang="cs-CZ" b="1" dirty="0"/>
              <a:t>)</a:t>
            </a:r>
            <a:r>
              <a:rPr lang="cs-CZ" dirty="0"/>
              <a:t> – chemickými reakcemi výfukových plynů za účasti slunečního záření vzniká fotochemický smog, který kromě dalších škodlivých látek obsahuje i ozón </a:t>
            </a:r>
            <a:endParaRPr lang="cs-CZ" dirty="0" smtClean="0"/>
          </a:p>
          <a:p>
            <a:pPr algn="just" fontAlgn="base"/>
            <a:r>
              <a:rPr lang="cs-CZ" b="1" dirty="0" smtClean="0"/>
              <a:t>polycyklické </a:t>
            </a:r>
            <a:r>
              <a:rPr lang="cs-CZ" b="1" dirty="0"/>
              <a:t>aromatické uhlovodíky (PAU) </a:t>
            </a:r>
            <a:r>
              <a:rPr lang="cs-CZ" dirty="0"/>
              <a:t>– mnohé z nich jsou mutagenní a karcinogenní (rakovinotvorné)</a:t>
            </a:r>
          </a:p>
          <a:p>
            <a:pPr algn="just" fontAlgn="base"/>
            <a:r>
              <a:rPr lang="cs-CZ" b="1" dirty="0"/>
              <a:t>aldehydy – </a:t>
            </a:r>
            <a:r>
              <a:rPr lang="cs-CZ" dirty="0"/>
              <a:t>jsou vstřebávány v dýchacím a trávicím ústrojí, dráždí oči, sliznice, způsobují poruchy dýchání, kašel, nevolnost, astma, kožní alergie, zvyšují riziko rakoviny a leukémie</a:t>
            </a:r>
          </a:p>
          <a:p>
            <a:pPr algn="just" fontAlgn="base"/>
            <a:r>
              <a:rPr lang="cs-CZ" b="1" dirty="0"/>
              <a:t>olovo (</a:t>
            </a:r>
            <a:r>
              <a:rPr lang="cs-CZ" b="1" dirty="0" err="1"/>
              <a:t>Pb</a:t>
            </a:r>
            <a:r>
              <a:rPr lang="cs-CZ" b="1" dirty="0"/>
              <a:t>)</a:t>
            </a:r>
            <a:r>
              <a:rPr lang="cs-CZ" dirty="0"/>
              <a:t> – olovnatý benzín byl v ČR od 1.1.2001 zakázán; olovo v emisích automobilů předtím desítky let způsobovalo především poškození mozku u dětí včetně poklesu jejich inteligence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4623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399</TotalTime>
  <Words>512</Words>
  <Application>Microsoft Office PowerPoint</Application>
  <PresentationFormat>Předvádění na obrazovce (4:3)</PresentationFormat>
  <Paragraphs>193</Paragraphs>
  <Slides>14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Sousedství</vt:lpstr>
      <vt:lpstr>Vliv dopravy na životní prostředí</vt:lpstr>
      <vt:lpstr>Historie dopravy</vt:lpstr>
      <vt:lpstr>Vývoj ostatní dopravy</vt:lpstr>
      <vt:lpstr>Historie automobilové dopravy  v České republice</vt:lpstr>
      <vt:lpstr>Zážehový a vznětový motor</vt:lpstr>
      <vt:lpstr>Současné možnosti dopravy, jejich frekvence</vt:lpstr>
      <vt:lpstr>Obrázky poukazující na znečištění Země</vt:lpstr>
      <vt:lpstr>Srovnání</vt:lpstr>
      <vt:lpstr>Co vdechujeme a s jakými následky? </vt:lpstr>
      <vt:lpstr>Alternativní paliva </vt:lpstr>
      <vt:lpstr>ELEKTROMOBIL</vt:lpstr>
      <vt:lpstr>Řešení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dopravy na životní prostředí</dc:title>
  <dc:creator>Honzík</dc:creator>
  <cp:lastModifiedBy>Honzík</cp:lastModifiedBy>
  <cp:revision>50</cp:revision>
  <dcterms:created xsi:type="dcterms:W3CDTF">2012-08-29T10:29:02Z</dcterms:created>
  <dcterms:modified xsi:type="dcterms:W3CDTF">2012-08-31T15:01:57Z</dcterms:modified>
</cp:coreProperties>
</file>