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8" r:id="rId5"/>
    <p:sldMasterId id="2147483688" r:id="rId6"/>
  </p:sldMasterIdLst>
  <p:notesMasterIdLst>
    <p:notesMasterId r:id="rId23"/>
  </p:notesMasterIdLst>
  <p:handoutMasterIdLst>
    <p:handoutMasterId r:id="rId24"/>
  </p:handoutMasterIdLst>
  <p:sldIdLst>
    <p:sldId id="259" r:id="rId7"/>
    <p:sldId id="319" r:id="rId8"/>
    <p:sldId id="318" r:id="rId9"/>
    <p:sldId id="317" r:id="rId10"/>
    <p:sldId id="290" r:id="rId11"/>
    <p:sldId id="312" r:id="rId12"/>
    <p:sldId id="305" r:id="rId13"/>
    <p:sldId id="306" r:id="rId14"/>
    <p:sldId id="298" r:id="rId15"/>
    <p:sldId id="307" r:id="rId16"/>
    <p:sldId id="299" r:id="rId17"/>
    <p:sldId id="300" r:id="rId18"/>
    <p:sldId id="308" r:id="rId19"/>
    <p:sldId id="310" r:id="rId20"/>
    <p:sldId id="311" r:id="rId21"/>
    <p:sldId id="314" r:id="rId22"/>
  </p:sldIdLst>
  <p:sldSz cx="9144000" cy="5148263"/>
  <p:notesSz cx="6794500" cy="9918700"/>
  <p:embeddedFontLst>
    <p:embeddedFont>
      <p:font typeface="EON Brix Sans" panose="020B0500000000000000" pitchFamily="34" charset="-18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EON Brix Sans Black" panose="020B0A00000000000000" pitchFamily="34" charset="-18"/>
      <p:bold r:id="rId33"/>
      <p:boldItalic r:id="rId34"/>
    </p:embeddedFont>
    <p:embeddedFont>
      <p:font typeface="Polo" panose="02000400000000000000" pitchFamily="2" charset="0"/>
      <p:regular r:id="rId35"/>
      <p:bold r:id="rId36"/>
      <p:italic r:id="rId37"/>
      <p:boldItalic r:id="rId3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5" autoAdjust="0"/>
    <p:restoredTop sz="94632" autoAdjust="0"/>
  </p:normalViewPr>
  <p:slideViewPr>
    <p:cSldViewPr snapToGrid="0" snapToObjects="1" showGuides="1">
      <p:cViewPr>
        <p:scale>
          <a:sx n="80" d="100"/>
          <a:sy n="80" d="100"/>
        </p:scale>
        <p:origin x="-1698" y="-1038"/>
      </p:cViewPr>
      <p:guideLst>
        <p:guide orient="horz" pos="237"/>
        <p:guide orient="horz" pos="3004"/>
        <p:guide orient="horz" pos="864"/>
        <p:guide pos="238"/>
        <p:guide pos="987"/>
        <p:guide pos="1145"/>
        <p:guide pos="1893"/>
        <p:guide pos="2053"/>
        <p:guide pos="2801"/>
        <p:guide pos="2959"/>
        <p:guide pos="3708"/>
        <p:guide pos="3867"/>
        <p:guide pos="4614"/>
        <p:guide pos="4774"/>
        <p:guide pos="5523"/>
      </p:guideLst>
    </p:cSldViewPr>
  </p:slideViewPr>
  <p:outlineViewPr>
    <p:cViewPr>
      <p:scale>
        <a:sx n="33" d="100"/>
        <a:sy n="33" d="100"/>
      </p:scale>
      <p:origin x="0" y="122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-3672" y="-84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f%20v%20aplikaci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 v aplikaci Microsoft PowerPoint]List1'!$B$1</c:f>
              <c:strCache>
                <c:ptCount val="1"/>
                <c:pt idx="0">
                  <c:v>Auta osobní a dodávková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'[Graf v aplikaci Microsoft PowerPoint]List1'!$A$2:$A$5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1.Q/2017</c:v>
                </c:pt>
                <c:pt idx="3">
                  <c:v>2.Q/2017</c:v>
                </c:pt>
              </c:strCache>
            </c:strRef>
          </c:cat>
          <c:val>
            <c:numRef>
              <c:f>'[Graf v aplikaci Microsoft PowerPoint]List1'!$B$2:$B$5</c:f>
              <c:numCache>
                <c:formatCode>General</c:formatCode>
                <c:ptCount val="4"/>
                <c:pt idx="0">
                  <c:v>10750</c:v>
                </c:pt>
                <c:pt idx="1">
                  <c:v>13970</c:v>
                </c:pt>
                <c:pt idx="2" formatCode="#,##0">
                  <c:v>14820</c:v>
                </c:pt>
                <c:pt idx="3">
                  <c:v>15745</c:v>
                </c:pt>
              </c:numCache>
            </c:numRef>
          </c:val>
        </c:ser>
        <c:ser>
          <c:idx val="1"/>
          <c:order val="1"/>
          <c:tx>
            <c:strRef>
              <c:f>'[Graf v aplikaci Microsoft PowerPoint]List1'!$C$1</c:f>
              <c:strCache>
                <c:ptCount val="1"/>
                <c:pt idx="0">
                  <c:v>Autobusy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'[Graf v aplikaci Microsoft PowerPoint]List1'!$A$2:$A$5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1.Q/2017</c:v>
                </c:pt>
                <c:pt idx="3">
                  <c:v>2.Q/2017</c:v>
                </c:pt>
              </c:strCache>
            </c:strRef>
          </c:cat>
          <c:val>
            <c:numRef>
              <c:f>'[Graf v aplikaci Microsoft PowerPoint]List1'!$C$2:$C$5</c:f>
              <c:numCache>
                <c:formatCode>General</c:formatCode>
                <c:ptCount val="4"/>
                <c:pt idx="0">
                  <c:v>820</c:v>
                </c:pt>
                <c:pt idx="1">
                  <c:v>1020</c:v>
                </c:pt>
                <c:pt idx="2">
                  <c:v>1047</c:v>
                </c:pt>
                <c:pt idx="3">
                  <c:v>1077</c:v>
                </c:pt>
              </c:numCache>
            </c:numRef>
          </c:val>
        </c:ser>
        <c:ser>
          <c:idx val="2"/>
          <c:order val="2"/>
          <c:tx>
            <c:strRef>
              <c:f>'[Graf v aplikaci Microsoft PowerPoint]List1'!$D$1</c:f>
              <c:strCache>
                <c:ptCount val="1"/>
                <c:pt idx="0">
                  <c:v>Komunální vozidla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'[Graf v aplikaci Microsoft PowerPoint]List1'!$A$2:$A$5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1.Q/2017</c:v>
                </c:pt>
                <c:pt idx="3">
                  <c:v>2.Q/2017</c:v>
                </c:pt>
              </c:strCache>
            </c:strRef>
          </c:cat>
          <c:val>
            <c:numRef>
              <c:f>'[Graf v aplikaci Microsoft PowerPoint]List1'!$D$2:$D$5</c:f>
              <c:numCache>
                <c:formatCode>General</c:formatCode>
                <c:ptCount val="4"/>
                <c:pt idx="0">
                  <c:v>130</c:v>
                </c:pt>
                <c:pt idx="1">
                  <c:v>150</c:v>
                </c:pt>
                <c:pt idx="2">
                  <c:v>150</c:v>
                </c:pt>
                <c:pt idx="3">
                  <c:v>174</c:v>
                </c:pt>
              </c:numCache>
            </c:numRef>
          </c:val>
        </c:ser>
        <c:ser>
          <c:idx val="3"/>
          <c:order val="3"/>
          <c:tx>
            <c:strRef>
              <c:f>'[Graf v aplikaci Microsoft PowerPoint]List1'!$E$1</c:f>
              <c:strCache>
                <c:ptCount val="1"/>
                <c:pt idx="0">
                  <c:v>Ostatní vozidla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'[Graf v aplikaci Microsoft PowerPoint]List1'!$A$2:$A$5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1.Q/2017</c:v>
                </c:pt>
                <c:pt idx="3">
                  <c:v>2.Q/2017</c:v>
                </c:pt>
              </c:strCache>
            </c:strRef>
          </c:cat>
          <c:val>
            <c:numRef>
              <c:f>'[Graf v aplikaci Microsoft PowerPoint]List1'!$E$2:$E$5</c:f>
              <c:numCache>
                <c:formatCode>General</c:formatCode>
                <c:ptCount val="4"/>
                <c:pt idx="0">
                  <c:v>300</c:v>
                </c:pt>
                <c:pt idx="1">
                  <c:v>360</c:v>
                </c:pt>
                <c:pt idx="2">
                  <c:v>383</c:v>
                </c:pt>
                <c:pt idx="3">
                  <c:v>404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537088"/>
        <c:axId val="58538624"/>
      </c:barChart>
      <c:catAx>
        <c:axId val="58537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58538624"/>
        <c:crosses val="autoZero"/>
        <c:auto val="1"/>
        <c:lblAlgn val="ctr"/>
        <c:lblOffset val="100"/>
        <c:noMultiLvlLbl val="0"/>
      </c:catAx>
      <c:valAx>
        <c:axId val="58538624"/>
        <c:scaling>
          <c:orientation val="minMax"/>
          <c:max val="16000"/>
        </c:scaling>
        <c:delete val="1"/>
        <c:axPos val="l"/>
        <c:numFmt formatCode="#,##0" sourceLinked="0"/>
        <c:majorTickMark val="none"/>
        <c:minorTickMark val="none"/>
        <c:tickLblPos val="nextTo"/>
        <c:crossAx val="58537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FF2E1-BA13-47D6-8283-ADE821E58171}" type="datetimeFigureOut">
              <a:rPr lang="fr-FR" smtClean="0"/>
              <a:t>30/10/2017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1F9A1-CE8C-4D8A-A86A-44DA157550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83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6796-EAA4-4D8D-A734-A83B9B05834C}" type="datetimeFigureOut">
              <a:rPr lang="fr-FR" smtClean="0"/>
              <a:t>30/10/2017</a:t>
            </a:fld>
            <a:endParaRPr lang="fr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040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696A-F9EE-4075-B0FB-B504BE3DA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9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6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eon-brand.com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eon-brand.com/" TargetMode="External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eon-brand.com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eon-brand.com/" TargetMode="External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s://eon-brand.com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s://eon-brand.com/" TargetMode="External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863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2080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83520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7974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3886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latin typeface="+mj-lt"/>
              </a:defRPr>
            </a:lvl1pPr>
          </a:lstStyle>
          <a:p>
            <a:pPr lvl="0"/>
            <a:r>
              <a:rPr lang="en-GB" noProof="0" dirty="0" smtClean="0"/>
              <a:t>Author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01" y="3708000"/>
            <a:ext cx="2124000" cy="62974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863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21.03.2017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38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4068588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97413" y="1371600"/>
            <a:ext cx="4068588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chemeClr val="accent1"/>
                </a:solidFill>
              </a:rPr>
              <a:t>21.03.2017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chemeClr val="accent1"/>
                </a:solidFill>
              </a:rPr>
              <a:t>Projekty e-mobility ve skupině E.ON Czech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0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577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1406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chemeClr val="accent1"/>
                </a:solidFill>
              </a:rPr>
              <a:t>21.03.2017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chemeClr val="accent1"/>
                </a:solidFill>
              </a:rPr>
              <a:t>Projekty e-mobility ve skupině E.ON Czech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5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999" y="1371600"/>
            <a:ext cx="5506863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38863" y="1371600"/>
            <a:ext cx="2628900" cy="2628000"/>
          </a:xfrm>
        </p:spPr>
        <p:txBody>
          <a:bodyPr/>
          <a:lstStyle/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999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chemeClr val="accent1"/>
                </a:solidFill>
              </a:rPr>
              <a:t>21.03.2017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chemeClr val="accent1"/>
                </a:solidFill>
              </a:rPr>
              <a:t>Projekty e-mobility ve skupině E.ON Czech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999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862" y="1371600"/>
            <a:ext cx="2628901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5884863" cy="3776663"/>
          </a:xfrm>
        </p:spPr>
        <p:txBody>
          <a:bodyPr/>
          <a:lstStyle/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chemeClr val="accent1"/>
                </a:solidFill>
              </a:rPr>
              <a:t>21.03.2017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chemeClr val="accent1"/>
                </a:solidFill>
              </a:rPr>
              <a:t>Projekty e-mobility ve skupině E.ON Czech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9144001" cy="3776663"/>
          </a:xfrm>
        </p:spPr>
        <p:txBody>
          <a:bodyPr/>
          <a:lstStyle/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chemeClr val="accent1"/>
                </a:solidFill>
              </a:rPr>
              <a:t>21.03.2017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chemeClr val="accent1"/>
                </a:solidFill>
              </a:rPr>
              <a:t>Projekty e-mobility ve skupině E.ON Czech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38863" y="1371600"/>
            <a:ext cx="2627138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77825" y="1371600"/>
            <a:ext cx="5507038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chemeClr val="accent1"/>
                </a:solidFill>
              </a:rPr>
              <a:t>21.03.2017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chemeClr val="accent1"/>
                </a:solidFill>
              </a:rPr>
              <a:t>Projekty e-mobility ve skupině E.ON Czech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0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chemeClr val="accent1"/>
                </a:solidFill>
              </a:rPr>
              <a:t>21.03.2017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chemeClr val="accent1"/>
                </a:solidFill>
              </a:rPr>
              <a:t>Projekty e-mobility ve skupině E.ON Czech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7974000" y="-1"/>
            <a:ext cx="2232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81972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8766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3259138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noProof="0" dirty="0" smtClean="0">
                <a:solidFill>
                  <a:schemeClr val="accent1"/>
                </a:solidFill>
                <a:latin typeface="+mj-lt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noProof="0" dirty="0" smtClean="0">
                <a:solidFill>
                  <a:schemeClr val="accent1"/>
                </a:solidFill>
                <a:latin typeface="+mn-lt"/>
              </a:rPr>
              <a:t>Further information can be </a:t>
            </a:r>
            <a:br>
              <a:rPr lang="en-GB" sz="2500" noProof="0" dirty="0" smtClean="0">
                <a:solidFill>
                  <a:schemeClr val="accent1"/>
                </a:solidFill>
                <a:latin typeface="+mn-lt"/>
              </a:rPr>
            </a:br>
            <a:r>
              <a:rPr lang="en-GB" sz="2500" noProof="0" dirty="0" smtClean="0">
                <a:solidFill>
                  <a:schemeClr val="accent1"/>
                </a:solidFill>
                <a:latin typeface="+mn-lt"/>
              </a:rPr>
              <a:t>found at </a:t>
            </a:r>
            <a:r>
              <a:rPr lang="en-GB" sz="2500" noProof="0" dirty="0" smtClean="0">
                <a:solidFill>
                  <a:schemeClr val="accent1"/>
                </a:solidFill>
                <a:latin typeface="+mj-lt"/>
              </a:rPr>
              <a:t>eon-brand.com</a:t>
            </a:r>
            <a:endParaRPr lang="en-GB" sz="2500" noProof="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01" y="3259939"/>
            <a:ext cx="2124000" cy="629740"/>
          </a:xfrm>
          <a:prstGeom prst="rect">
            <a:avLst/>
          </a:prstGeom>
        </p:spPr>
      </p:pic>
      <p:sp>
        <p:nvSpPr>
          <p:cNvPr id="6" name="Rechteck 5">
            <a:hlinkClick r:id="rId3"/>
          </p:cNvPr>
          <p:cNvSpPr/>
          <p:nvPr userDrawn="1"/>
        </p:nvSpPr>
        <p:spPr>
          <a:xfrm>
            <a:off x="5590902" y="2647404"/>
            <a:ext cx="20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415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343200" y="-1"/>
            <a:ext cx="28008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0" y="-1"/>
            <a:ext cx="7884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7884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622037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noProof="0" dirty="0" smtClean="0">
                <a:solidFill>
                  <a:schemeClr val="bg1"/>
                </a:solidFill>
                <a:latin typeface="+mj-lt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noProof="0" dirty="0" smtClean="0">
                <a:solidFill>
                  <a:schemeClr val="bg1"/>
                </a:solidFill>
                <a:latin typeface="+mn-lt"/>
              </a:rPr>
              <a:t>Further information can be </a:t>
            </a:r>
            <a:br>
              <a:rPr lang="en-GB" sz="250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2500" noProof="0" dirty="0" smtClean="0">
                <a:solidFill>
                  <a:schemeClr val="bg1"/>
                </a:solidFill>
                <a:latin typeface="+mn-lt"/>
              </a:rPr>
              <a:t>found at </a:t>
            </a:r>
            <a:r>
              <a:rPr lang="en-GB" sz="2500" noProof="0" dirty="0" smtClean="0">
                <a:solidFill>
                  <a:schemeClr val="bg1"/>
                </a:solidFill>
                <a:latin typeface="+mj-lt"/>
              </a:rPr>
              <a:t>eon-brand.com</a:t>
            </a:r>
            <a:endParaRPr lang="en-GB" sz="2500" noProof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00" y="3259939"/>
            <a:ext cx="2123999" cy="629740"/>
          </a:xfrm>
          <a:prstGeom prst="rect">
            <a:avLst/>
          </a:prstGeom>
        </p:spPr>
      </p:pic>
      <p:sp>
        <p:nvSpPr>
          <p:cNvPr id="6" name="Rechteck 5">
            <a:hlinkClick r:id="rId3"/>
          </p:cNvPr>
          <p:cNvSpPr/>
          <p:nvPr userDrawn="1"/>
        </p:nvSpPr>
        <p:spPr>
          <a:xfrm>
            <a:off x="3895198" y="2647404"/>
            <a:ext cx="2130951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55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863" y="2900627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2080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83520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7974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38863" y="376245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latin typeface="+mj-lt"/>
              </a:defRPr>
            </a:lvl1pPr>
          </a:lstStyle>
          <a:p>
            <a:pPr lvl="0"/>
            <a:r>
              <a:rPr lang="en-GB" noProof="0" dirty="0" smtClean="0"/>
              <a:t>Author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01" y="3708007"/>
            <a:ext cx="2124000" cy="62974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863" y="522007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prstClr val="black"/>
                </a:solidFill>
              </a:rPr>
              <a:t>13.4.2017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2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738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1738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7786800" y="-1"/>
            <a:ext cx="1357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7218000" y="-1"/>
            <a:ext cx="5688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0" y="3708000"/>
            <a:ext cx="2123999" cy="629740"/>
          </a:xfrm>
          <a:prstGeom prst="rect">
            <a:avLst/>
          </a:prstGeom>
        </p:spPr>
      </p:pic>
      <p:sp>
        <p:nvSpPr>
          <p:cNvPr id="14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414825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Author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414825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21.03.2017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738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1738" y="2900627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7786800" y="-1"/>
            <a:ext cx="1357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7218000" y="-1"/>
            <a:ext cx="5688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14" y="3708007"/>
            <a:ext cx="2123999" cy="629740"/>
          </a:xfrm>
          <a:prstGeom prst="rect">
            <a:avLst/>
          </a:prstGeom>
        </p:spPr>
      </p:pic>
      <p:sp>
        <p:nvSpPr>
          <p:cNvPr id="14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414825" y="376245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Author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414825" y="522007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 smtClean="0">
                <a:solidFill>
                  <a:prstClr val="white"/>
                </a:solidFill>
              </a:rPr>
              <a:t>13.4.2017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8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4" y="0"/>
            <a:ext cx="6063006" cy="5148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9200" y="1571975"/>
            <a:ext cx="5295600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9200" y="2900627"/>
            <a:ext cx="5295600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2080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6652800" y="-1"/>
            <a:ext cx="22680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-1"/>
            <a:ext cx="6012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0" y="3708007"/>
            <a:ext cx="2124000" cy="629740"/>
          </a:xfrm>
          <a:prstGeom prst="rect">
            <a:avLst/>
          </a:prstGeom>
        </p:spPr>
      </p:pic>
      <p:sp>
        <p:nvSpPr>
          <p:cNvPr id="26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44913" y="376245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Author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4845600" y="522007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 smtClean="0">
                <a:solidFill>
                  <a:prstClr val="white"/>
                </a:solidFill>
              </a:rPr>
              <a:t>13.4.2017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1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latin typeface="+mj-lt"/>
              </a:defRPr>
            </a:lvl1pPr>
            <a:lvl2pPr marL="542925" indent="-187325">
              <a:spcAft>
                <a:spcPts val="1000"/>
              </a:spcAft>
              <a:defRPr/>
            </a:lvl2pPr>
            <a:lvl3pPr marL="720725" indent="-177800">
              <a:spcAft>
                <a:spcPts val="1000"/>
              </a:spcAft>
              <a:defRPr/>
            </a:lvl3pPr>
            <a:lvl4pPr marL="898525" indent="-177800">
              <a:spcAft>
                <a:spcPts val="1000"/>
              </a:spcAft>
              <a:defRPr/>
            </a:lvl4pPr>
            <a:lvl5pPr marL="1076325" indent="-177800">
              <a:spcAft>
                <a:spcPts val="1000"/>
              </a:spcAft>
              <a:defRPr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10" y="4324708"/>
            <a:ext cx="1548000" cy="458963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pPr algn="l"/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6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48421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24" y="4324708"/>
            <a:ext cx="1547999" cy="458963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6138863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 smtClean="0">
                <a:solidFill>
                  <a:prstClr val="white"/>
                </a:solidFill>
              </a:rPr>
              <a:t>13.4.2017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prstClr val="white"/>
                </a:solidFill>
              </a:rPr>
              <a:t>E.ON Mobility Concept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7974000" y="-1"/>
            <a:ext cx="2232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81972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766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7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030800" y="-1"/>
            <a:ext cx="2113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6652800" y="-1"/>
            <a:ext cx="3780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62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56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408800" y="-1"/>
            <a:ext cx="17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018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601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78725" y="1371607"/>
            <a:ext cx="1189038" cy="343018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  <a:lvl2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2pPr>
            <a:lvl3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3pPr>
            <a:lvl4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4pPr>
            <a:lvl5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 dirty="0" smtClean="0"/>
              <a:t>Insert note or quote</a:t>
            </a:r>
            <a:endParaRPr lang="en-GB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idx="1" hasCustomPrompt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4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4068588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97413" y="1371600"/>
            <a:ext cx="4068588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1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577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1406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4" y="0"/>
            <a:ext cx="6063006" cy="5148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9200" y="1571975"/>
            <a:ext cx="5295600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9200" y="2900620"/>
            <a:ext cx="5295600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2080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6652800" y="-1"/>
            <a:ext cx="22680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-1"/>
            <a:ext cx="6012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0" y="3708000"/>
            <a:ext cx="2124000" cy="629740"/>
          </a:xfrm>
          <a:prstGeom prst="rect">
            <a:avLst/>
          </a:prstGeom>
        </p:spPr>
      </p:pic>
      <p:sp>
        <p:nvSpPr>
          <p:cNvPr id="26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4491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Author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4845600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21.03.2017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81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7" y="1371600"/>
            <a:ext cx="5506863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38863" y="1371607"/>
            <a:ext cx="2628900" cy="2628000"/>
          </a:xfrm>
        </p:spPr>
        <p:txBody>
          <a:bodyPr/>
          <a:lstStyle/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75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999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999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876" y="1371607"/>
            <a:ext cx="2628901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2" y="1371606"/>
            <a:ext cx="5884863" cy="3776663"/>
          </a:xfrm>
        </p:spPr>
        <p:txBody>
          <a:bodyPr/>
          <a:lstStyle/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75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6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606"/>
            <a:ext cx="9144001" cy="3776663"/>
          </a:xfrm>
        </p:spPr>
        <p:txBody>
          <a:bodyPr/>
          <a:lstStyle/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75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2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38863" y="1371607"/>
            <a:ext cx="2627138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77825" y="1371600"/>
            <a:ext cx="5507038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38875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9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7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9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7974000" y="-1"/>
            <a:ext cx="2232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81972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766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3259138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dirty="0" smtClean="0">
                <a:solidFill>
                  <a:srgbClr val="EA1C0A"/>
                </a:solidFill>
                <a:latin typeface="EON Brix Sans Black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dirty="0" smtClean="0">
                <a:solidFill>
                  <a:srgbClr val="EA1C0A"/>
                </a:solidFill>
              </a:rPr>
              <a:t>Further information can be </a:t>
            </a:r>
            <a:br>
              <a:rPr lang="en-GB" sz="2500" dirty="0" smtClean="0">
                <a:solidFill>
                  <a:srgbClr val="EA1C0A"/>
                </a:solidFill>
              </a:rPr>
            </a:br>
            <a:r>
              <a:rPr lang="en-GB" sz="2500" dirty="0" smtClean="0">
                <a:solidFill>
                  <a:srgbClr val="EA1C0A"/>
                </a:solidFill>
              </a:rPr>
              <a:t>found at </a:t>
            </a:r>
            <a:r>
              <a:rPr lang="en-GB" sz="2500" dirty="0" smtClean="0">
                <a:solidFill>
                  <a:srgbClr val="EA1C0A"/>
                </a:solidFill>
                <a:latin typeface="EON Brix Sans Black"/>
              </a:rPr>
              <a:t>eon-brand.com</a:t>
            </a:r>
            <a:endParaRPr lang="en-GB" sz="2500" dirty="0">
              <a:solidFill>
                <a:srgbClr val="EA1C0A"/>
              </a:solidFill>
              <a:latin typeface="EON Brix Sans Black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01" y="3259939"/>
            <a:ext cx="2124000" cy="629740"/>
          </a:xfrm>
          <a:prstGeom prst="rect">
            <a:avLst/>
          </a:prstGeom>
        </p:spPr>
      </p:pic>
      <p:sp>
        <p:nvSpPr>
          <p:cNvPr id="6" name="Rechteck 5">
            <a:hlinkClick r:id="rId3"/>
          </p:cNvPr>
          <p:cNvSpPr/>
          <p:nvPr userDrawn="1"/>
        </p:nvSpPr>
        <p:spPr>
          <a:xfrm>
            <a:off x="5590902" y="2647404"/>
            <a:ext cx="20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2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343200" y="-1"/>
            <a:ext cx="28008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0" y="-1"/>
            <a:ext cx="7884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7884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622037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dirty="0" smtClean="0">
                <a:solidFill>
                  <a:prstClr val="white"/>
                </a:solidFill>
                <a:latin typeface="EON Brix Sans Black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dirty="0" smtClean="0">
                <a:solidFill>
                  <a:prstClr val="white"/>
                </a:solidFill>
              </a:rPr>
              <a:t>Further information can be </a:t>
            </a:r>
            <a:br>
              <a:rPr lang="en-GB" sz="2500" dirty="0" smtClean="0">
                <a:solidFill>
                  <a:prstClr val="white"/>
                </a:solidFill>
              </a:rPr>
            </a:br>
            <a:r>
              <a:rPr lang="en-GB" sz="2500" dirty="0" smtClean="0">
                <a:solidFill>
                  <a:prstClr val="white"/>
                </a:solidFill>
              </a:rPr>
              <a:t>found at </a:t>
            </a:r>
            <a:r>
              <a:rPr lang="en-GB" sz="2500" dirty="0" smtClean="0">
                <a:solidFill>
                  <a:prstClr val="white"/>
                </a:solidFill>
                <a:latin typeface="EON Brix Sans Black"/>
              </a:rPr>
              <a:t>eon-brand.com</a:t>
            </a:r>
            <a:endParaRPr lang="en-GB" sz="2500" dirty="0">
              <a:solidFill>
                <a:prstClr val="white"/>
              </a:solidFill>
              <a:latin typeface="EON Brix Sans Black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12" y="3259939"/>
            <a:ext cx="2123999" cy="629740"/>
          </a:xfrm>
          <a:prstGeom prst="rect">
            <a:avLst/>
          </a:prstGeom>
        </p:spPr>
      </p:pic>
      <p:sp>
        <p:nvSpPr>
          <p:cNvPr id="6" name="Rechteck 5">
            <a:hlinkClick r:id="rId3"/>
          </p:cNvPr>
          <p:cNvSpPr/>
          <p:nvPr userDrawn="1"/>
        </p:nvSpPr>
        <p:spPr>
          <a:xfrm>
            <a:off x="3895207" y="2647404"/>
            <a:ext cx="2130951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526"/>
            <a:ext cx="7924800" cy="45762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15975" y="4807436"/>
            <a:ext cx="6553200" cy="143007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olo" pitchFamily="2" charset="0"/>
                <a:cs typeface="Arial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black"/>
                </a:solidFill>
              </a:rPr>
              <a:t>E.ON Mobility Concept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09600" y="4807436"/>
            <a:ext cx="173038" cy="143007"/>
          </a:xfrm>
          <a:prstGeom prst="rect">
            <a:avLst/>
          </a:prstGeom>
        </p:spPr>
        <p:txBody>
          <a:bodyPr/>
          <a:lstStyle>
            <a:lvl1pPr eaLnBrk="0" hangingPunct="0">
              <a:defRPr smtClean="0">
                <a:latin typeface="Polo" pitchFamily="2" charset="0"/>
              </a:defRPr>
            </a:lvl1pPr>
          </a:lstStyle>
          <a:p>
            <a:pPr>
              <a:defRPr/>
            </a:pPr>
            <a:fld id="{16F0305F-F0A2-49ED-A4CE-4D5BE169F4FD}" type="slidenum">
              <a:rPr lang="de-DE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3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863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2080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83520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7974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3886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latin typeface="+mj-lt"/>
              </a:defRPr>
            </a:lvl1pPr>
          </a:lstStyle>
          <a:p>
            <a:pPr lvl="0"/>
            <a:r>
              <a:rPr lang="en-GB" noProof="0" dirty="0" smtClean="0"/>
              <a:t>Author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01" y="3708000"/>
            <a:ext cx="2124000" cy="62974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863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prstClr val="black"/>
                </a:solidFill>
              </a:rPr>
              <a:t>13.4.2017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738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1738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7786800" y="-1"/>
            <a:ext cx="1357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7218000" y="-1"/>
            <a:ext cx="5688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0" y="3708000"/>
            <a:ext cx="2123999" cy="629740"/>
          </a:xfrm>
          <a:prstGeom prst="rect">
            <a:avLst/>
          </a:prstGeom>
        </p:spPr>
      </p:pic>
      <p:sp>
        <p:nvSpPr>
          <p:cNvPr id="14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414825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Author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414825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 smtClean="0">
                <a:solidFill>
                  <a:prstClr val="white"/>
                </a:solidFill>
              </a:rPr>
              <a:t>13.4.2017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7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latin typeface="+mj-lt"/>
              </a:defRPr>
            </a:lvl1pPr>
            <a:lvl2pPr marL="542925" indent="-187325">
              <a:spcAft>
                <a:spcPts val="1000"/>
              </a:spcAft>
              <a:defRPr/>
            </a:lvl2pPr>
            <a:lvl3pPr marL="720725" indent="-177800">
              <a:spcAft>
                <a:spcPts val="1000"/>
              </a:spcAft>
              <a:defRPr/>
            </a:lvl3pPr>
            <a:lvl4pPr marL="898525" indent="-177800">
              <a:spcAft>
                <a:spcPts val="1000"/>
              </a:spcAft>
              <a:defRPr/>
            </a:lvl4pPr>
            <a:lvl5pPr marL="1076325" indent="-177800">
              <a:spcAft>
                <a:spcPts val="1000"/>
              </a:spcAft>
              <a:defRPr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10" y="4324701"/>
            <a:ext cx="1548000" cy="458963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21.03.2017</a:t>
            </a:r>
            <a:endParaRPr lang="fr-FR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pPr algn="l"/>
            <a:r>
              <a:rPr lang="pl-PL" smtClean="0"/>
              <a:t>Projekty e-mobility ve skupině E.ON Czech</a:t>
            </a:r>
            <a:endParaRPr lang="fr-FR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64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4" y="0"/>
            <a:ext cx="6063006" cy="5148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9200" y="1571975"/>
            <a:ext cx="5295600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9200" y="2900620"/>
            <a:ext cx="5295600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2080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6652800" y="-1"/>
            <a:ext cx="22680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-1"/>
            <a:ext cx="6012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0" y="3708000"/>
            <a:ext cx="2124000" cy="629740"/>
          </a:xfrm>
          <a:prstGeom prst="rect">
            <a:avLst/>
          </a:prstGeom>
        </p:spPr>
      </p:pic>
      <p:sp>
        <p:nvSpPr>
          <p:cNvPr id="26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4491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Author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4845600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 smtClean="0">
                <a:solidFill>
                  <a:prstClr val="white"/>
                </a:solidFill>
              </a:rPr>
              <a:t>13.4.2017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latin typeface="+mj-lt"/>
              </a:defRPr>
            </a:lvl1pPr>
            <a:lvl2pPr marL="542925" indent="-187325">
              <a:spcAft>
                <a:spcPts val="1000"/>
              </a:spcAft>
              <a:defRPr/>
            </a:lvl2pPr>
            <a:lvl3pPr marL="720725" indent="-177800">
              <a:spcAft>
                <a:spcPts val="1000"/>
              </a:spcAft>
              <a:defRPr/>
            </a:lvl3pPr>
            <a:lvl4pPr marL="898525" indent="-177800">
              <a:spcAft>
                <a:spcPts val="1000"/>
              </a:spcAft>
              <a:defRPr/>
            </a:lvl4pPr>
            <a:lvl5pPr marL="1076325" indent="-177800">
              <a:spcAft>
                <a:spcPts val="1000"/>
              </a:spcAft>
              <a:defRPr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10" y="4324701"/>
            <a:ext cx="1548000" cy="458963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pPr algn="l"/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3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48421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10" y="4324701"/>
            <a:ext cx="1547999" cy="458963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6138863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 smtClean="0">
                <a:solidFill>
                  <a:prstClr val="white"/>
                </a:solidFill>
              </a:rPr>
              <a:t>13.4.2017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prstClr val="white"/>
                </a:solidFill>
              </a:rPr>
              <a:t>E.ON Mobility Concept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4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7974000" y="-1"/>
            <a:ext cx="2232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81972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766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3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030800" y="-1"/>
            <a:ext cx="2113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6652800" y="-1"/>
            <a:ext cx="3780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62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3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408800" y="-1"/>
            <a:ext cx="17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018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601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4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78725" y="1371600"/>
            <a:ext cx="1189038" cy="343018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  <a:lvl2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2pPr>
            <a:lvl3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3pPr>
            <a:lvl4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4pPr>
            <a:lvl5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 dirty="0" smtClean="0"/>
              <a:t>Insert note or quote</a:t>
            </a:r>
            <a:endParaRPr lang="en-GB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idx="1" hasCustomPrompt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4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4068588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97413" y="1371600"/>
            <a:ext cx="4068588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577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1406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1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999" y="1371600"/>
            <a:ext cx="5506863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38863" y="1371600"/>
            <a:ext cx="2628900" cy="2628000"/>
          </a:xfrm>
        </p:spPr>
        <p:txBody>
          <a:bodyPr/>
          <a:lstStyle/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999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999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7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48421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10" y="4324701"/>
            <a:ext cx="1547999" cy="458963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6138863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21.03.2017</a:t>
            </a:r>
            <a:endParaRPr lang="fr-FR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smtClean="0"/>
              <a:t>Projekty e-mobility ve skupině E.ON Czech</a:t>
            </a:r>
            <a:endParaRPr lang="fr-FR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39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862" y="1371600"/>
            <a:ext cx="2628901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5884863" cy="3776663"/>
          </a:xfrm>
        </p:spPr>
        <p:txBody>
          <a:bodyPr/>
          <a:lstStyle/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6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9144001" cy="3776663"/>
          </a:xfrm>
        </p:spPr>
        <p:txBody>
          <a:bodyPr/>
          <a:lstStyle/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4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38863" y="1371600"/>
            <a:ext cx="2627138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77825" y="1371600"/>
            <a:ext cx="5507038" cy="3397250"/>
          </a:xfrm>
        </p:spPr>
        <p:txBody>
          <a:bodyPr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Image title, 9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Brix Sans Regular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8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cs-CZ" smtClean="0">
                <a:solidFill>
                  <a:srgbClr val="EA1C0A"/>
                </a:solidFill>
              </a:rPr>
              <a:t>13.4.2017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pl-PL" smtClean="0">
                <a:solidFill>
                  <a:srgbClr val="EA1C0A"/>
                </a:solidFill>
              </a:rPr>
              <a:t>E.ON Mobility Concept</a:t>
            </a:r>
            <a:endParaRPr lang="fr-FR" dirty="0">
              <a:solidFill>
                <a:srgbClr val="EA1C0A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rgbClr val="EA1C0A"/>
                </a:solidFill>
              </a:rPr>
              <a:pPr/>
              <a:t>‹#›</a:t>
            </a:fld>
            <a:endParaRPr lang="fr-FR" dirty="0">
              <a:solidFill>
                <a:srgbClr val="EA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7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7974000" y="-1"/>
            <a:ext cx="2232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81972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766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3259138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dirty="0" smtClean="0">
                <a:solidFill>
                  <a:srgbClr val="EA1C0A"/>
                </a:solidFill>
                <a:latin typeface="EON Brix Sans Black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dirty="0" smtClean="0">
                <a:solidFill>
                  <a:srgbClr val="EA1C0A"/>
                </a:solidFill>
              </a:rPr>
              <a:t>Further information can be </a:t>
            </a:r>
            <a:br>
              <a:rPr lang="en-GB" sz="2500" dirty="0" smtClean="0">
                <a:solidFill>
                  <a:srgbClr val="EA1C0A"/>
                </a:solidFill>
              </a:rPr>
            </a:br>
            <a:r>
              <a:rPr lang="en-GB" sz="2500" dirty="0" smtClean="0">
                <a:solidFill>
                  <a:srgbClr val="EA1C0A"/>
                </a:solidFill>
              </a:rPr>
              <a:t>found at </a:t>
            </a:r>
            <a:r>
              <a:rPr lang="en-GB" sz="2500" dirty="0" smtClean="0">
                <a:solidFill>
                  <a:srgbClr val="EA1C0A"/>
                </a:solidFill>
                <a:latin typeface="EON Brix Sans Black"/>
              </a:rPr>
              <a:t>eon-brand.com</a:t>
            </a:r>
            <a:endParaRPr lang="en-GB" sz="2500" dirty="0">
              <a:solidFill>
                <a:srgbClr val="EA1C0A"/>
              </a:solidFill>
              <a:latin typeface="EON Brix Sans Black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01" y="3259939"/>
            <a:ext cx="2124000" cy="629740"/>
          </a:xfrm>
          <a:prstGeom prst="rect">
            <a:avLst/>
          </a:prstGeom>
        </p:spPr>
      </p:pic>
      <p:sp>
        <p:nvSpPr>
          <p:cNvPr id="6" name="Rechteck 5">
            <a:hlinkClick r:id="rId3"/>
          </p:cNvPr>
          <p:cNvSpPr/>
          <p:nvPr userDrawn="1"/>
        </p:nvSpPr>
        <p:spPr>
          <a:xfrm>
            <a:off x="5590902" y="2647404"/>
            <a:ext cx="20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1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343200" y="-1"/>
            <a:ext cx="28008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0" y="-1"/>
            <a:ext cx="7884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7884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622037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dirty="0" smtClean="0">
                <a:solidFill>
                  <a:prstClr val="white"/>
                </a:solidFill>
                <a:latin typeface="EON Brix Sans Black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dirty="0" smtClean="0">
                <a:solidFill>
                  <a:prstClr val="white"/>
                </a:solidFill>
              </a:rPr>
              <a:t>Further information can be </a:t>
            </a:r>
            <a:br>
              <a:rPr lang="en-GB" sz="2500" dirty="0" smtClean="0">
                <a:solidFill>
                  <a:prstClr val="white"/>
                </a:solidFill>
              </a:rPr>
            </a:br>
            <a:r>
              <a:rPr lang="en-GB" sz="2500" dirty="0" smtClean="0">
                <a:solidFill>
                  <a:prstClr val="white"/>
                </a:solidFill>
              </a:rPr>
              <a:t>found at </a:t>
            </a:r>
            <a:r>
              <a:rPr lang="en-GB" sz="2500" dirty="0" smtClean="0">
                <a:solidFill>
                  <a:prstClr val="white"/>
                </a:solidFill>
                <a:latin typeface="EON Brix Sans Black"/>
              </a:rPr>
              <a:t>eon-brand.com</a:t>
            </a:r>
            <a:endParaRPr lang="en-GB" sz="2500" dirty="0">
              <a:solidFill>
                <a:prstClr val="white"/>
              </a:solidFill>
              <a:latin typeface="EON Brix Sans Black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00" y="3259939"/>
            <a:ext cx="2123999" cy="629740"/>
          </a:xfrm>
          <a:prstGeom prst="rect">
            <a:avLst/>
          </a:prstGeom>
        </p:spPr>
      </p:pic>
      <p:sp>
        <p:nvSpPr>
          <p:cNvPr id="6" name="Rechteck 5">
            <a:hlinkClick r:id="rId3"/>
          </p:cNvPr>
          <p:cNvSpPr/>
          <p:nvPr userDrawn="1"/>
        </p:nvSpPr>
        <p:spPr>
          <a:xfrm>
            <a:off x="3895198" y="2647404"/>
            <a:ext cx="2130951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5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526"/>
            <a:ext cx="7924800" cy="45762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15975" y="4807429"/>
            <a:ext cx="6553200" cy="143007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olo" pitchFamily="2" charset="0"/>
                <a:cs typeface="Arial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black"/>
                </a:solidFill>
              </a:rPr>
              <a:t>E.ON Mobility Concept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09600" y="4807429"/>
            <a:ext cx="173038" cy="143007"/>
          </a:xfrm>
          <a:prstGeom prst="rect">
            <a:avLst/>
          </a:prstGeom>
        </p:spPr>
        <p:txBody>
          <a:bodyPr/>
          <a:lstStyle>
            <a:lvl1pPr eaLnBrk="0" hangingPunct="0">
              <a:defRPr smtClean="0">
                <a:latin typeface="Polo" pitchFamily="2" charset="0"/>
              </a:defRPr>
            </a:lvl1pPr>
          </a:lstStyle>
          <a:p>
            <a:pPr>
              <a:defRPr/>
            </a:pPr>
            <a:fld id="{16F0305F-F0A2-49ED-A4CE-4D5BE169F4FD}" type="slidenum">
              <a:rPr lang="de-DE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2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7974000" y="-1"/>
            <a:ext cx="2232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81972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8766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7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030800" y="-1"/>
            <a:ext cx="2113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6652800" y="-1"/>
            <a:ext cx="3780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62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528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408800" y="-1"/>
            <a:ext cx="17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018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601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061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78725" y="1371600"/>
            <a:ext cx="1189038" cy="343018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  <a:lvl2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2pPr>
            <a:lvl3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3pPr>
            <a:lvl4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4pPr>
            <a:lvl5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 dirty="0" smtClean="0"/>
              <a:t>Insert note or quote</a:t>
            </a:r>
            <a:endParaRPr lang="en-GB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idx="1" hasCustomPrompt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21.03.2017</a:t>
            </a:r>
            <a:endParaRPr lang="fr-FR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 smtClean="0"/>
              <a:t>Projekty e-mobility ve skupině E.ON Czech</a:t>
            </a:r>
            <a:endParaRPr lang="fr-FR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33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00588" y="377999"/>
            <a:ext cx="4067175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cxnSp>
        <p:nvCxnSpPr>
          <p:cNvPr id="9" name="Gerade Verbindung 8"/>
          <p:cNvCxnSpPr/>
          <p:nvPr/>
        </p:nvCxnSpPr>
        <p:spPr>
          <a:xfrm>
            <a:off x="3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5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81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00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25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44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69741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884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38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32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5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87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5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181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300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325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44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69741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5884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138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732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5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87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-288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-288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9252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9252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ts val="24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ct val="1250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00602" y="377999"/>
            <a:ext cx="4067175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cxnSp>
        <p:nvCxnSpPr>
          <p:cNvPr id="9" name="Gerade Verbindung 8"/>
          <p:cNvCxnSpPr/>
          <p:nvPr/>
        </p:nvCxnSpPr>
        <p:spPr>
          <a:xfrm>
            <a:off x="378000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566000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818000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006000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258000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446000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697413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884863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38863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326000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578000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8766000" y="-287993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78000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566000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1818000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3006000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3258000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446000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697413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5884863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138863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7326000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578000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8766000" y="5256007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-288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-288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9252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9252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2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ts val="24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ct val="1250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00588" y="377999"/>
            <a:ext cx="4067175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cxnSp>
        <p:nvCxnSpPr>
          <p:cNvPr id="9" name="Gerade Verbindung 8"/>
          <p:cNvCxnSpPr/>
          <p:nvPr/>
        </p:nvCxnSpPr>
        <p:spPr>
          <a:xfrm>
            <a:off x="3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5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81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00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25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44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69741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884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38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32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5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87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5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181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300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325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44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69741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5884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138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732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5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87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-288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-288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9252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9252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73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ts val="24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ct val="1250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21" Type="http://schemas.openxmlformats.org/officeDocument/2006/relationships/image" Target="../media/image77.pn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png"/><Relationship Id="rId2" Type="http://schemas.openxmlformats.org/officeDocument/2006/relationships/image" Target="../media/image59.png"/><Relationship Id="rId16" Type="http://schemas.openxmlformats.org/officeDocument/2006/relationships/image" Target="../media/image72.jpe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11" Type="http://schemas.openxmlformats.org/officeDocument/2006/relationships/image" Target="../media/image67.gif"/><Relationship Id="rId5" Type="http://schemas.openxmlformats.org/officeDocument/2006/relationships/hyperlink" Target="https://commons.wikimedia.org/wiki/File:Volkswagen_logo.svg" TargetMode="External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19" Type="http://schemas.openxmlformats.org/officeDocument/2006/relationships/image" Target="../media/image75.png"/><Relationship Id="rId4" Type="http://schemas.openxmlformats.org/officeDocument/2006/relationships/image" Target="../media/image61.pn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Relationship Id="rId22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on.cz/" TargetMode="External"/><Relationship Id="rId4" Type="http://schemas.openxmlformats.org/officeDocument/2006/relationships/hyperlink" Target="mailto:miloslav.fialka@eon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hyperlink" Target="http://cdn.publishyourarticles.net/wp-content/uploads/2015/06/price-tag.jpg" TargetMode="Externa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hyperlink" Target="http://vignette1.wikia.nocookie.net/necyklopedie/images/1/1e/Otaznik_3.jpg/revision/latest?cb=20121114082640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blog.reptisk.cz/wp-content/uploads/2014/11/logo_mzp.jpg" TargetMode="External"/><Relationship Id="rId7" Type="http://schemas.openxmlformats.org/officeDocument/2006/relationships/hyperlink" Target="http://blog.reptisk.cz/wp-content/uploads/2014/11/logo_md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hyperlink" Target="http://blog.reptisk.cz/wp-content/uploads/2014/11/logo_mpo.jp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blog.reptisk.cz/wp-content/uploads/2014/11/logo_mmr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571975"/>
            <a:ext cx="7121525" cy="1224000"/>
          </a:xfrm>
        </p:spPr>
        <p:txBody>
          <a:bodyPr/>
          <a:lstStyle/>
          <a:p>
            <a:r>
              <a:rPr lang="cs-CZ" sz="4000" b="1" dirty="0"/>
              <a:t>Mobility </a:t>
            </a:r>
            <a:r>
              <a:rPr lang="cs-CZ" sz="4000" b="1" dirty="0" err="1"/>
              <a:t>Services</a:t>
            </a:r>
            <a:r>
              <a:rPr lang="cs-CZ" sz="4000" b="1" dirty="0"/>
              <a:t> ve společnosti </a:t>
            </a:r>
            <a:r>
              <a:rPr lang="cs-CZ" sz="4000" b="1" dirty="0" smtClean="0"/>
              <a:t>E.ON</a:t>
            </a:r>
            <a:endParaRPr lang="en-GB" sz="4000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863" y="681126"/>
            <a:ext cx="1440000" cy="144000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02.11.2017</a:t>
            </a:r>
            <a:endParaRPr lang="fr-FR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138863" y="494988"/>
            <a:ext cx="1440000" cy="144000"/>
          </a:xfrm>
        </p:spPr>
        <p:txBody>
          <a:bodyPr/>
          <a:lstStyle/>
          <a:p>
            <a:r>
              <a:rPr lang="cs-CZ" dirty="0" smtClean="0"/>
              <a:t>Ing</a:t>
            </a:r>
            <a:r>
              <a:rPr lang="cs-CZ" dirty="0"/>
              <a:t>. Miloslav Fialka, Ph.D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dirty="0" smtClean="0"/>
              <a:t>E.ON Energie, a.s.</a:t>
            </a:r>
            <a:endParaRPr lang="fr-FR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1566863" y="2900620"/>
            <a:ext cx="6011862" cy="543354"/>
          </a:xfrm>
        </p:spPr>
        <p:txBody>
          <a:bodyPr/>
          <a:lstStyle/>
          <a:p>
            <a:r>
              <a:rPr lang="cs-CZ" noProof="0" dirty="0" smtClean="0"/>
              <a:t>PETROL SUMMIT 2017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24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21.03.2017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10</a:t>
            </a:fld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gray">
          <a:xfrm>
            <a:off x="652327" y="4606313"/>
            <a:ext cx="4000775" cy="419840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marL="4763" lvl="3" algn="ctr" eaLnBrk="0" hangingPunct="0">
              <a:buClr>
                <a:srgbClr val="F21C0A"/>
              </a:buClr>
              <a:buSzPct val="100000"/>
              <a:defRPr/>
            </a:pPr>
            <a:r>
              <a:rPr lang="cs-CZ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CÍLEM</a:t>
            </a:r>
            <a:r>
              <a:rPr lang="cs-CZ" sz="10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cs-CZ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 ROZŠÍŘIT SOUČASNOU SÍŤ NABÍJECÍCH STANIC PROVOZOVANÝCH SPOLEČNOSTÍ E.ON</a:t>
            </a: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8" name="Skupina 57"/>
          <p:cNvGrpSpPr/>
          <p:nvPr/>
        </p:nvGrpSpPr>
        <p:grpSpPr>
          <a:xfrm>
            <a:off x="103622" y="522000"/>
            <a:ext cx="6807200" cy="4330927"/>
            <a:chOff x="50800" y="783798"/>
            <a:chExt cx="5684635" cy="3693193"/>
          </a:xfrm>
        </p:grpSpPr>
        <p:grpSp>
          <p:nvGrpSpPr>
            <p:cNvPr id="59" name="Skupina 58"/>
            <p:cNvGrpSpPr/>
            <p:nvPr/>
          </p:nvGrpSpPr>
          <p:grpSpPr>
            <a:xfrm>
              <a:off x="50800" y="783798"/>
              <a:ext cx="5684635" cy="3402299"/>
              <a:chOff x="50800" y="783798"/>
              <a:chExt cx="5684635" cy="3402299"/>
            </a:xfrm>
          </p:grpSpPr>
          <p:pic>
            <p:nvPicPr>
              <p:cNvPr id="74" name="Picture 9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800" y="783798"/>
                <a:ext cx="5684635" cy="340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1716" y="3007765"/>
                <a:ext cx="1253484" cy="247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1" name="Ovál 60"/>
            <p:cNvSpPr/>
            <p:nvPr/>
          </p:nvSpPr>
          <p:spPr>
            <a:xfrm>
              <a:off x="3324233" y="3683000"/>
              <a:ext cx="79367" cy="619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62" name="Ovál 61"/>
            <p:cNvSpPr/>
            <p:nvPr/>
          </p:nvSpPr>
          <p:spPr>
            <a:xfrm>
              <a:off x="1921726" y="2084906"/>
              <a:ext cx="79367" cy="619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545" y="3723094"/>
              <a:ext cx="482620" cy="386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83" y="3628567"/>
              <a:ext cx="482620" cy="386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5" name="Skupina 64"/>
            <p:cNvGrpSpPr/>
            <p:nvPr/>
          </p:nvGrpSpPr>
          <p:grpSpPr>
            <a:xfrm>
              <a:off x="3657313" y="2715947"/>
              <a:ext cx="1102249" cy="1761044"/>
              <a:chOff x="3711190" y="3587765"/>
              <a:chExt cx="1102249" cy="1761044"/>
            </a:xfrm>
          </p:grpSpPr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2743" y="4505322"/>
                <a:ext cx="503296" cy="704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245" y="3587765"/>
                <a:ext cx="363134" cy="704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2" name="TextovéPole 71"/>
              <p:cNvSpPr txBox="1"/>
              <p:nvPr/>
            </p:nvSpPr>
            <p:spPr>
              <a:xfrm rot="5400000">
                <a:off x="4194699" y="4730068"/>
                <a:ext cx="901018" cy="33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2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Airport Brno</a:t>
                </a:r>
              </a:p>
            </p:txBody>
          </p:sp>
          <p:sp>
            <p:nvSpPr>
              <p:cNvPr id="73" name="TextovéPole 72"/>
              <p:cNvSpPr txBox="1"/>
              <p:nvPr/>
            </p:nvSpPr>
            <p:spPr>
              <a:xfrm rot="5400000">
                <a:off x="3469581" y="3853007"/>
                <a:ext cx="787040" cy="303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cs-CZ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 Vaňkova</a:t>
                </a:r>
              </a:p>
            </p:txBody>
          </p:sp>
        </p:grpSp>
        <p:sp>
          <p:nvSpPr>
            <p:cNvPr id="66" name="TextovéPole 65"/>
            <p:cNvSpPr txBox="1"/>
            <p:nvPr/>
          </p:nvSpPr>
          <p:spPr>
            <a:xfrm>
              <a:off x="2775666" y="3979583"/>
              <a:ext cx="774505" cy="340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200" smtClean="0">
                  <a:latin typeface="Calibri" panose="020F0502020204030204" pitchFamily="34" charset="0"/>
                  <a:cs typeface="Calibri" panose="020F0502020204030204" pitchFamily="34" charset="0"/>
                </a:rPr>
                <a:t>3x Vranov 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666171" y="3901441"/>
              <a:ext cx="1204601" cy="340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200" smtClean="0">
                  <a:latin typeface="Calibri" panose="020F0502020204030204" pitchFamily="34" charset="0"/>
                  <a:cs typeface="Calibri" panose="020F0502020204030204" pitchFamily="34" charset="0"/>
                </a:rPr>
                <a:t>Lipno nad Vltavou</a:t>
              </a:r>
            </a:p>
          </p:txBody>
        </p:sp>
        <p:sp>
          <p:nvSpPr>
            <p:cNvPr id="69" name="Ovál 68"/>
            <p:cNvSpPr/>
            <p:nvPr/>
          </p:nvSpPr>
          <p:spPr>
            <a:xfrm>
              <a:off x="1444633" y="3589020"/>
              <a:ext cx="79367" cy="619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Skupina 75"/>
          <p:cNvGrpSpPr/>
          <p:nvPr/>
        </p:nvGrpSpPr>
        <p:grpSpPr>
          <a:xfrm>
            <a:off x="5979746" y="855898"/>
            <a:ext cx="1725159" cy="1598609"/>
            <a:chOff x="-2146500" y="177800"/>
            <a:chExt cx="1905398" cy="1778000"/>
          </a:xfrm>
        </p:grpSpPr>
        <p:sp>
          <p:nvSpPr>
            <p:cNvPr id="77" name="Ovál 76"/>
            <p:cNvSpPr/>
            <p:nvPr/>
          </p:nvSpPr>
          <p:spPr>
            <a:xfrm>
              <a:off x="-2082800" y="177800"/>
              <a:ext cx="1778000" cy="1778000"/>
            </a:xfrm>
            <a:prstGeom prst="ellipse">
              <a:avLst/>
            </a:prstGeom>
            <a:solidFill>
              <a:srgbClr val="F21C0A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30704" y="482600"/>
              <a:ext cx="1073809" cy="44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bdélník 78"/>
            <p:cNvSpPr/>
            <p:nvPr/>
          </p:nvSpPr>
          <p:spPr>
            <a:xfrm>
              <a:off x="-2146500" y="898521"/>
              <a:ext cx="1905398" cy="4847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Nabíjení zdarma </a:t>
              </a:r>
            </a:p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za pomocí </a:t>
              </a:r>
            </a:p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RFID karet</a:t>
              </a:r>
              <a:endParaRPr lang="en-US" sz="14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81" name="TextovéPole 80"/>
          <p:cNvSpPr txBox="1"/>
          <p:nvPr/>
        </p:nvSpPr>
        <p:spPr>
          <a:xfrm rot="5400000">
            <a:off x="3329401" y="2832816"/>
            <a:ext cx="1078925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Humpolec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10" y="2475262"/>
            <a:ext cx="427624" cy="6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Ovál 82"/>
          <p:cNvSpPr/>
          <p:nvPr/>
        </p:nvSpPr>
        <p:spPr>
          <a:xfrm>
            <a:off x="3904169" y="3396956"/>
            <a:ext cx="72148" cy="5630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81342" y="377999"/>
            <a:ext cx="4067175" cy="720000"/>
          </a:xfrm>
        </p:spPr>
        <p:txBody>
          <a:bodyPr/>
          <a:lstStyle/>
          <a:p>
            <a:r>
              <a:rPr lang="cs-CZ" dirty="0" smtClean="0"/>
              <a:t>SÍŤ NABÍJECÍCH STANIC E.ON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03" y="807522"/>
            <a:ext cx="1226198" cy="43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39" y="1801286"/>
            <a:ext cx="346592" cy="9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ovéPole 34"/>
          <p:cNvSpPr txBox="1"/>
          <p:nvPr/>
        </p:nvSpPr>
        <p:spPr>
          <a:xfrm rot="5400000">
            <a:off x="2119804" y="2308201"/>
            <a:ext cx="736921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Čestlice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 rot="5400000">
            <a:off x="4148763" y="2705103"/>
            <a:ext cx="736921" cy="24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Jihlava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52" y="2454507"/>
            <a:ext cx="346592" cy="9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6" y="1218370"/>
            <a:ext cx="346592" cy="9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ovéPole 39"/>
          <p:cNvSpPr txBox="1"/>
          <p:nvPr/>
        </p:nvSpPr>
        <p:spPr>
          <a:xfrm rot="5400000">
            <a:off x="767881" y="1725285"/>
            <a:ext cx="736921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Toužim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19" y="2652162"/>
            <a:ext cx="346592" cy="9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ovéPole 41"/>
          <p:cNvSpPr txBox="1"/>
          <p:nvPr/>
        </p:nvSpPr>
        <p:spPr>
          <a:xfrm rot="5400000">
            <a:off x="2034960" y="3095788"/>
            <a:ext cx="736921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Písek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Přímá spojnice 29"/>
          <p:cNvCxnSpPr/>
          <p:nvPr/>
        </p:nvCxnSpPr>
        <p:spPr>
          <a:xfrm flipV="1">
            <a:off x="1389344" y="1662088"/>
            <a:ext cx="1084080" cy="15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INVESTICE A PROVOZ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3"/>
          </p:nvPr>
        </p:nvSpPr>
        <p:spPr>
          <a:xfrm>
            <a:off x="4479045" y="655087"/>
            <a:ext cx="4068588" cy="4397639"/>
          </a:xfrm>
        </p:spPr>
        <p:txBody>
          <a:bodyPr/>
          <a:lstStyle/>
          <a:p>
            <a:r>
              <a:rPr lang="cs-CZ" sz="1800" b="1" dirty="0" smtClean="0">
                <a:solidFill>
                  <a:srgbClr val="FF0000"/>
                </a:solidFill>
              </a:rPr>
              <a:t>CAPEX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PŘIPOJENÍ STANICE K DS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ZEMNÍ A VÝKOPOVÉ PRÁCE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ADMINISTRATIVNÍ POPLATKY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NABÍJECÍ STANICE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SYSTÉM PRO MANAGEMENT STANICE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SYSTÉM PRO MANAGEMENT PRODUKTU</a:t>
            </a:r>
            <a:endParaRPr lang="en-GB" sz="1600" kern="0" dirty="0">
              <a:solidFill>
                <a:srgbClr val="000000"/>
              </a:solidFill>
            </a:endParaRPr>
          </a:p>
          <a:p>
            <a:endParaRPr lang="cs-CZ" sz="700" dirty="0" smtClean="0"/>
          </a:p>
          <a:p>
            <a:r>
              <a:rPr lang="cs-CZ" sz="1800" b="1" dirty="0" smtClean="0">
                <a:solidFill>
                  <a:srgbClr val="FF0000"/>
                </a:solidFill>
              </a:rPr>
              <a:t>OPEX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ELEKTRICKÁ ENERGIE (JISTIČ, SPOTŘEBA)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REVIZE STANICE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PROVOZ A ÚDRŽBA STANICE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POJIŠTĚNÍ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ICT PROVOZ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KOMUNIKACE STANICE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NÁKLADY NA POZEMEK</a:t>
            </a:r>
          </a:p>
          <a:p>
            <a:pPr marL="203200" indent="-203200">
              <a:lnSpc>
                <a:spcPct val="100000"/>
              </a:lnSpc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kern="0" dirty="0">
                <a:solidFill>
                  <a:srgbClr val="000000"/>
                </a:solidFill>
              </a:rPr>
              <a:t>CUSTOMER CARE CENTRE</a:t>
            </a:r>
            <a:endParaRPr lang="en-GB" sz="1600" kern="0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11</a:t>
            </a:fld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57200" y="1302048"/>
            <a:ext cx="3744416" cy="3168352"/>
          </a:xfrm>
          <a:prstGeom prst="rect">
            <a:avLst/>
          </a:prstGeom>
          <a:solidFill>
            <a:srgbClr val="BCBCBC">
              <a:alpha val="23000"/>
            </a:srgbClr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dirty="0" err="1" smtClean="0">
              <a:solidFill>
                <a:srgbClr val="00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650243" y="2037044"/>
            <a:ext cx="1008112" cy="2088232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Parking slot</a:t>
            </a:r>
            <a:endParaRPr dirty="0" err="1" smtClean="0">
              <a:solidFill>
                <a:srgbClr val="00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977480" y="2022128"/>
            <a:ext cx="1008112" cy="2088232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Parking slot</a:t>
            </a:r>
            <a:endParaRPr dirty="0" err="1" smtClean="0">
              <a:solidFill>
                <a:srgbClr val="0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473424" y="1453522"/>
            <a:ext cx="648072" cy="4171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CHS</a:t>
            </a:r>
            <a:endParaRPr b="1" dirty="0" err="1" smtClean="0">
              <a:solidFill>
                <a:srgbClr val="FFFFFF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05177" y="1411286"/>
            <a:ext cx="784167" cy="5047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DSO DTS</a:t>
            </a:r>
            <a:endParaRPr b="1" dirty="0" err="1" smtClean="0">
              <a:solidFill>
                <a:srgbClr val="000000"/>
              </a:solidFill>
            </a:endParaRPr>
          </a:p>
        </p:txBody>
      </p:sp>
      <p:sp>
        <p:nvSpPr>
          <p:cNvPr id="28" name="Obdélník 9"/>
          <p:cNvSpPr>
            <a:spLocks noChangeArrowheads="1"/>
          </p:cNvSpPr>
          <p:nvPr/>
        </p:nvSpPr>
        <p:spPr bwMode="auto">
          <a:xfrm>
            <a:off x="1856432" y="4029472"/>
            <a:ext cx="1597232" cy="43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09588" lvl="1" indent="-508000" eaLnBrk="0" hangingPunct="0">
              <a:lnSpc>
                <a:spcPts val="3100"/>
              </a:lnSpc>
              <a:buClr>
                <a:srgbClr val="F21C0A"/>
              </a:buClr>
            </a:pPr>
            <a:r>
              <a:rPr lang="en-US" altLang="cs-CZ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CHARGING HUB</a:t>
            </a:r>
            <a:endParaRPr lang="en-US" altLang="cs-CZ" sz="1600" dirty="0">
              <a:solidFill>
                <a:srgbClr val="FFFFFF">
                  <a:lumMod val="65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675643" y="1472482"/>
            <a:ext cx="486905" cy="379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CPO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PoD</a:t>
            </a:r>
            <a:endParaRPr b="1" dirty="0" err="1" smtClean="0">
              <a:solidFill>
                <a:srgbClr val="00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7305507" y="3490890"/>
            <a:ext cx="1487790" cy="1346200"/>
            <a:chOff x="-2144685" y="177800"/>
            <a:chExt cx="1939820" cy="1778000"/>
          </a:xfrm>
        </p:grpSpPr>
        <p:sp>
          <p:nvSpPr>
            <p:cNvPr id="33" name="Ovál 32"/>
            <p:cNvSpPr/>
            <p:nvPr/>
          </p:nvSpPr>
          <p:spPr>
            <a:xfrm>
              <a:off x="-2082800" y="177800"/>
              <a:ext cx="1778000" cy="1778000"/>
            </a:xfrm>
            <a:prstGeom prst="ellipse">
              <a:avLst/>
            </a:prstGeom>
            <a:solidFill>
              <a:srgbClr val="F21C0A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30704" y="482600"/>
              <a:ext cx="1073809" cy="44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bdélník 34"/>
            <p:cNvSpPr/>
            <p:nvPr/>
          </p:nvSpPr>
          <p:spPr>
            <a:xfrm>
              <a:off x="-2144685" y="929571"/>
              <a:ext cx="1939820" cy="934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NENÁVRATNÉ INVESTICE A PROVOZ/ JDE STÁLE O MARKETING</a:t>
              </a:r>
              <a:endParaRPr lang="cs-CZ" sz="1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7" y="768320"/>
            <a:ext cx="497670" cy="5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KONCERNOVÉ PROJEKTY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12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50" y="944456"/>
            <a:ext cx="2818172" cy="115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6" y="907666"/>
            <a:ext cx="1382810" cy="141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Obdélník 168"/>
          <p:cNvSpPr/>
          <p:nvPr/>
        </p:nvSpPr>
        <p:spPr>
          <a:xfrm>
            <a:off x="2038965" y="676141"/>
            <a:ext cx="1013220" cy="327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DENMARK</a:t>
            </a:r>
          </a:p>
        </p:txBody>
      </p:sp>
      <p:pic>
        <p:nvPicPr>
          <p:cNvPr id="170" name="Obrázek 169"/>
          <p:cNvPicPr/>
          <p:nvPr/>
        </p:nvPicPr>
        <p:blipFill>
          <a:blip r:embed="rId5"/>
          <a:stretch>
            <a:fillRect/>
          </a:stretch>
        </p:blipFill>
        <p:spPr>
          <a:xfrm>
            <a:off x="1216094" y="3217264"/>
            <a:ext cx="1419514" cy="1565052"/>
          </a:xfrm>
          <a:prstGeom prst="rect">
            <a:avLst/>
          </a:prstGeom>
        </p:spPr>
      </p:pic>
      <p:sp>
        <p:nvSpPr>
          <p:cNvPr id="171" name="Vývojový diagram: alternativní postup 3"/>
          <p:cNvSpPr/>
          <p:nvPr/>
        </p:nvSpPr>
        <p:spPr>
          <a:xfrm>
            <a:off x="467954" y="2386580"/>
            <a:ext cx="2224299" cy="56185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>
            <a:noFill/>
            <a:prstDash val="solid"/>
            <a:round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85725" indent="-85725" fontAlgn="auto">
              <a:spcBef>
                <a:spcPts val="600"/>
              </a:spcBef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kern="0" dirty="0" smtClean="0">
                <a:solidFill>
                  <a:srgbClr val="000000"/>
                </a:solidFill>
              </a:rPr>
              <a:t>50 </a:t>
            </a:r>
            <a:r>
              <a:rPr lang="cs-CZ" sz="900" b="1" kern="0" dirty="0" err="1" smtClean="0">
                <a:solidFill>
                  <a:srgbClr val="000000"/>
                </a:solidFill>
              </a:rPr>
              <a:t>rychlonabíjecích</a:t>
            </a:r>
            <a:r>
              <a:rPr lang="cs-CZ" sz="900" b="1" kern="0" dirty="0" smtClean="0">
                <a:solidFill>
                  <a:srgbClr val="000000"/>
                </a:solidFill>
              </a:rPr>
              <a:t> stanic provozovaných </a:t>
            </a:r>
            <a:r>
              <a:rPr lang="en-US" sz="900" b="1" kern="0" dirty="0" smtClean="0">
                <a:solidFill>
                  <a:srgbClr val="000000"/>
                </a:solidFill>
              </a:rPr>
              <a:t>E.ON Denmark </a:t>
            </a:r>
            <a:r>
              <a:rPr lang="cs-CZ" sz="900" b="1" kern="0" dirty="0" smtClean="0">
                <a:solidFill>
                  <a:srgbClr val="000000"/>
                </a:solidFill>
              </a:rPr>
              <a:t>v </a:t>
            </a:r>
            <a:r>
              <a:rPr lang="en-US" sz="900" b="1" kern="0" dirty="0" smtClean="0">
                <a:solidFill>
                  <a:srgbClr val="000000"/>
                </a:solidFill>
              </a:rPr>
              <a:t>201</a:t>
            </a:r>
            <a:r>
              <a:rPr lang="cs-CZ" sz="900" b="1" kern="0" dirty="0" smtClean="0">
                <a:solidFill>
                  <a:srgbClr val="000000"/>
                </a:solidFill>
              </a:rPr>
              <a:t>6 a výstavba dalších</a:t>
            </a:r>
            <a:endParaRPr lang="cs-CZ" sz="900" b="1" kern="0" dirty="0">
              <a:solidFill>
                <a:srgbClr val="000000"/>
              </a:solidFill>
            </a:endParaRPr>
          </a:p>
        </p:txBody>
      </p:sp>
      <p:sp>
        <p:nvSpPr>
          <p:cNvPr id="172" name="Vývojový diagram: alternativní postup 3"/>
          <p:cNvSpPr/>
          <p:nvPr/>
        </p:nvSpPr>
        <p:spPr>
          <a:xfrm>
            <a:off x="2440378" y="4090183"/>
            <a:ext cx="2224299" cy="95345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>
            <a:noFill/>
            <a:prstDash val="solid"/>
            <a:round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85725" indent="-85725" fontAlgn="auto">
              <a:spcBef>
                <a:spcPts val="600"/>
              </a:spcBef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kern="0" dirty="0" smtClean="0">
                <a:solidFill>
                  <a:srgbClr val="000000"/>
                </a:solidFill>
              </a:rPr>
              <a:t>Síť rychlého nabíjení mezi Mnichovem a Berlínem na dálnici A9 v Německu pro potřeby cestování na dlouhé vzdálenosti</a:t>
            </a:r>
          </a:p>
          <a:p>
            <a:pPr marL="85725" indent="-85725" fontAlgn="auto">
              <a:spcBef>
                <a:spcPts val="600"/>
              </a:spcBef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kern="0" dirty="0" smtClean="0">
                <a:solidFill>
                  <a:srgbClr val="000000"/>
                </a:solidFill>
              </a:rPr>
              <a:t>8 lokalit na A9 se stanicemi FAST</a:t>
            </a:r>
            <a:endParaRPr lang="cs-CZ" sz="900" b="1" kern="0" dirty="0">
              <a:solidFill>
                <a:srgbClr val="000000"/>
              </a:solidFill>
            </a:endParaRPr>
          </a:p>
        </p:txBody>
      </p:sp>
      <p:grpSp>
        <p:nvGrpSpPr>
          <p:cNvPr id="173" name="Gruppieren 89"/>
          <p:cNvGrpSpPr>
            <a:grpSpLocks/>
          </p:cNvGrpSpPr>
          <p:nvPr/>
        </p:nvGrpSpPr>
        <p:grpSpPr bwMode="auto">
          <a:xfrm>
            <a:off x="3219360" y="1478090"/>
            <a:ext cx="3171915" cy="2612093"/>
            <a:chOff x="2128356" y="3397138"/>
            <a:chExt cx="2999337" cy="2863841"/>
          </a:xfrm>
        </p:grpSpPr>
        <p:sp>
          <p:nvSpPr>
            <p:cNvPr id="174" name="Freeform 5"/>
            <p:cNvSpPr>
              <a:spLocks/>
            </p:cNvSpPr>
            <p:nvPr/>
          </p:nvSpPr>
          <p:spPr bwMode="gray">
            <a:xfrm>
              <a:off x="4033679" y="5285734"/>
              <a:ext cx="35129" cy="36802"/>
            </a:xfrm>
            <a:custGeom>
              <a:avLst/>
              <a:gdLst>
                <a:gd name="T0" fmla="*/ 0 w 21"/>
                <a:gd name="T1" fmla="*/ 10037 h 22"/>
                <a:gd name="T2" fmla="*/ 16728 w 21"/>
                <a:gd name="T3" fmla="*/ 36802 h 22"/>
                <a:gd name="T4" fmla="*/ 35129 w 21"/>
                <a:gd name="T5" fmla="*/ 26765 h 22"/>
                <a:gd name="T6" fmla="*/ 20074 w 21"/>
                <a:gd name="T7" fmla="*/ 0 h 22"/>
                <a:gd name="T8" fmla="*/ 0 w 21"/>
                <a:gd name="T9" fmla="*/ 1003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0" y="6"/>
                  </a:moveTo>
                  <a:lnTo>
                    <a:pt x="10" y="22"/>
                  </a:lnTo>
                  <a:lnTo>
                    <a:pt x="21" y="1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75" name="Freeform 6"/>
            <p:cNvSpPr>
              <a:spLocks/>
            </p:cNvSpPr>
            <p:nvPr/>
          </p:nvSpPr>
          <p:spPr bwMode="gray">
            <a:xfrm>
              <a:off x="3598750" y="4947828"/>
              <a:ext cx="1033793" cy="1110742"/>
            </a:xfrm>
            <a:custGeom>
              <a:avLst/>
              <a:gdLst>
                <a:gd name="T0" fmla="*/ 582136 w 618"/>
                <a:gd name="T1" fmla="*/ 132152 h 664"/>
                <a:gd name="T2" fmla="*/ 610573 w 618"/>
                <a:gd name="T3" fmla="*/ 160589 h 664"/>
                <a:gd name="T4" fmla="*/ 602209 w 618"/>
                <a:gd name="T5" fmla="*/ 195718 h 664"/>
                <a:gd name="T6" fmla="*/ 598864 w 618"/>
                <a:gd name="T7" fmla="*/ 178990 h 664"/>
                <a:gd name="T8" fmla="*/ 560389 w 618"/>
                <a:gd name="T9" fmla="*/ 178990 h 664"/>
                <a:gd name="T10" fmla="*/ 475076 w 618"/>
                <a:gd name="T11" fmla="*/ 220810 h 664"/>
                <a:gd name="T12" fmla="*/ 485113 w 618"/>
                <a:gd name="T13" fmla="*/ 265976 h 664"/>
                <a:gd name="T14" fmla="*/ 475076 w 618"/>
                <a:gd name="T15" fmla="*/ 291068 h 664"/>
                <a:gd name="T16" fmla="*/ 485113 w 618"/>
                <a:gd name="T17" fmla="*/ 339579 h 664"/>
                <a:gd name="T18" fmla="*/ 605555 w 618"/>
                <a:gd name="T19" fmla="*/ 449984 h 664"/>
                <a:gd name="T20" fmla="*/ 659085 w 618"/>
                <a:gd name="T21" fmla="*/ 583809 h 664"/>
                <a:gd name="T22" fmla="*/ 744398 w 618"/>
                <a:gd name="T23" fmla="*/ 635666 h 664"/>
                <a:gd name="T24" fmla="*/ 804619 w 618"/>
                <a:gd name="T25" fmla="*/ 628974 h 664"/>
                <a:gd name="T26" fmla="*/ 821347 w 618"/>
                <a:gd name="T27" fmla="*/ 644030 h 664"/>
                <a:gd name="T28" fmla="*/ 801273 w 618"/>
                <a:gd name="T29" fmla="*/ 664103 h 664"/>
                <a:gd name="T30" fmla="*/ 814656 w 618"/>
                <a:gd name="T31" fmla="*/ 695887 h 664"/>
                <a:gd name="T32" fmla="*/ 913351 w 618"/>
                <a:gd name="T33" fmla="*/ 732688 h 664"/>
                <a:gd name="T34" fmla="*/ 988627 w 618"/>
                <a:gd name="T35" fmla="*/ 789564 h 664"/>
                <a:gd name="T36" fmla="*/ 1033793 w 618"/>
                <a:gd name="T37" fmla="*/ 838075 h 664"/>
                <a:gd name="T38" fmla="*/ 1023756 w 618"/>
                <a:gd name="T39" fmla="*/ 873204 h 664"/>
                <a:gd name="T40" fmla="*/ 941789 w 618"/>
                <a:gd name="T41" fmla="*/ 821347 h 664"/>
                <a:gd name="T42" fmla="*/ 886586 w 618"/>
                <a:gd name="T43" fmla="*/ 806292 h 664"/>
                <a:gd name="T44" fmla="*/ 859821 w 618"/>
                <a:gd name="T45" fmla="*/ 869858 h 664"/>
                <a:gd name="T46" fmla="*/ 906660 w 618"/>
                <a:gd name="T47" fmla="*/ 926734 h 664"/>
                <a:gd name="T48" fmla="*/ 911678 w 618"/>
                <a:gd name="T49" fmla="*/ 980263 h 664"/>
                <a:gd name="T50" fmla="*/ 864840 w 618"/>
                <a:gd name="T51" fmla="*/ 991973 h 664"/>
                <a:gd name="T52" fmla="*/ 864840 w 618"/>
                <a:gd name="T53" fmla="*/ 1050521 h 664"/>
                <a:gd name="T54" fmla="*/ 802946 w 618"/>
                <a:gd name="T55" fmla="*/ 1110742 h 664"/>
                <a:gd name="T56" fmla="*/ 777854 w 618"/>
                <a:gd name="T57" fmla="*/ 1090668 h 664"/>
                <a:gd name="T58" fmla="*/ 796255 w 618"/>
                <a:gd name="T59" fmla="*/ 1050521 h 664"/>
                <a:gd name="T60" fmla="*/ 797927 w 618"/>
                <a:gd name="T61" fmla="*/ 1023756 h 664"/>
                <a:gd name="T62" fmla="*/ 831384 w 618"/>
                <a:gd name="T63" fmla="*/ 975245 h 664"/>
                <a:gd name="T64" fmla="*/ 801273 w 618"/>
                <a:gd name="T65" fmla="*/ 933425 h 664"/>
                <a:gd name="T66" fmla="*/ 777854 w 618"/>
                <a:gd name="T67" fmla="*/ 866513 h 664"/>
                <a:gd name="T68" fmla="*/ 727670 w 618"/>
                <a:gd name="T69" fmla="*/ 859821 h 664"/>
                <a:gd name="T70" fmla="*/ 690868 w 618"/>
                <a:gd name="T71" fmla="*/ 801273 h 664"/>
                <a:gd name="T72" fmla="*/ 531952 w 618"/>
                <a:gd name="T73" fmla="*/ 722651 h 664"/>
                <a:gd name="T74" fmla="*/ 399800 w 618"/>
                <a:gd name="T75" fmla="*/ 593845 h 664"/>
                <a:gd name="T76" fmla="*/ 341252 w 618"/>
                <a:gd name="T77" fmla="*/ 560389 h 664"/>
                <a:gd name="T78" fmla="*/ 291068 w 618"/>
                <a:gd name="T79" fmla="*/ 391436 h 664"/>
                <a:gd name="T80" fmla="*/ 204082 w 618"/>
                <a:gd name="T81" fmla="*/ 352962 h 664"/>
                <a:gd name="T82" fmla="*/ 135497 w 618"/>
                <a:gd name="T83" fmla="*/ 349616 h 664"/>
                <a:gd name="T84" fmla="*/ 97023 w 618"/>
                <a:gd name="T85" fmla="*/ 408164 h 664"/>
                <a:gd name="T86" fmla="*/ 65239 w 618"/>
                <a:gd name="T87" fmla="*/ 414855 h 664"/>
                <a:gd name="T88" fmla="*/ 75276 w 618"/>
                <a:gd name="T89" fmla="*/ 393109 h 664"/>
                <a:gd name="T90" fmla="*/ 56875 w 618"/>
                <a:gd name="T91" fmla="*/ 361326 h 664"/>
                <a:gd name="T92" fmla="*/ 15055 w 618"/>
                <a:gd name="T93" fmla="*/ 346270 h 664"/>
                <a:gd name="T94" fmla="*/ 0 w 618"/>
                <a:gd name="T95" fmla="*/ 264303 h 664"/>
                <a:gd name="T96" fmla="*/ 25092 w 618"/>
                <a:gd name="T97" fmla="*/ 215792 h 664"/>
                <a:gd name="T98" fmla="*/ 6691 w 618"/>
                <a:gd name="T99" fmla="*/ 128806 h 664"/>
                <a:gd name="T100" fmla="*/ 86986 w 618"/>
                <a:gd name="T101" fmla="*/ 125460 h 664"/>
                <a:gd name="T102" fmla="*/ 132152 w 618"/>
                <a:gd name="T103" fmla="*/ 88659 h 664"/>
                <a:gd name="T104" fmla="*/ 178990 w 618"/>
                <a:gd name="T105" fmla="*/ 138843 h 664"/>
                <a:gd name="T106" fmla="*/ 195718 w 618"/>
                <a:gd name="T107" fmla="*/ 97023 h 664"/>
                <a:gd name="T108" fmla="*/ 267649 w 618"/>
                <a:gd name="T109" fmla="*/ 97023 h 664"/>
                <a:gd name="T110" fmla="*/ 311142 w 618"/>
                <a:gd name="T111" fmla="*/ 56875 h 664"/>
                <a:gd name="T112" fmla="*/ 311142 w 618"/>
                <a:gd name="T113" fmla="*/ 18401 h 664"/>
                <a:gd name="T114" fmla="*/ 361326 w 618"/>
                <a:gd name="T115" fmla="*/ 25092 h 664"/>
                <a:gd name="T116" fmla="*/ 449984 w 618"/>
                <a:gd name="T117" fmla="*/ 0 h 664"/>
                <a:gd name="T118" fmla="*/ 475076 w 618"/>
                <a:gd name="T119" fmla="*/ 36802 h 664"/>
                <a:gd name="T120" fmla="*/ 578790 w 618"/>
                <a:gd name="T121" fmla="*/ 61894 h 664"/>
                <a:gd name="T122" fmla="*/ 582136 w 618"/>
                <a:gd name="T123" fmla="*/ 132152 h 6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8"/>
                <a:gd name="T187" fmla="*/ 0 h 664"/>
                <a:gd name="T188" fmla="*/ 618 w 618"/>
                <a:gd name="T189" fmla="*/ 664 h 6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8" h="664">
                  <a:moveTo>
                    <a:pt x="348" y="79"/>
                  </a:moveTo>
                  <a:lnTo>
                    <a:pt x="365" y="96"/>
                  </a:lnTo>
                  <a:lnTo>
                    <a:pt x="360" y="117"/>
                  </a:lnTo>
                  <a:lnTo>
                    <a:pt x="358" y="107"/>
                  </a:lnTo>
                  <a:lnTo>
                    <a:pt x="335" y="107"/>
                  </a:lnTo>
                  <a:lnTo>
                    <a:pt x="284" y="132"/>
                  </a:lnTo>
                  <a:lnTo>
                    <a:pt x="290" y="159"/>
                  </a:lnTo>
                  <a:lnTo>
                    <a:pt x="284" y="174"/>
                  </a:lnTo>
                  <a:lnTo>
                    <a:pt x="290" y="203"/>
                  </a:lnTo>
                  <a:lnTo>
                    <a:pt x="362" y="269"/>
                  </a:lnTo>
                  <a:lnTo>
                    <a:pt x="394" y="349"/>
                  </a:lnTo>
                  <a:lnTo>
                    <a:pt x="445" y="380"/>
                  </a:lnTo>
                  <a:lnTo>
                    <a:pt x="481" y="376"/>
                  </a:lnTo>
                  <a:lnTo>
                    <a:pt x="491" y="385"/>
                  </a:lnTo>
                  <a:lnTo>
                    <a:pt x="479" y="397"/>
                  </a:lnTo>
                  <a:lnTo>
                    <a:pt x="487" y="416"/>
                  </a:lnTo>
                  <a:lnTo>
                    <a:pt x="546" y="438"/>
                  </a:lnTo>
                  <a:lnTo>
                    <a:pt x="591" y="472"/>
                  </a:lnTo>
                  <a:lnTo>
                    <a:pt x="618" y="501"/>
                  </a:lnTo>
                  <a:lnTo>
                    <a:pt x="612" y="522"/>
                  </a:lnTo>
                  <a:lnTo>
                    <a:pt x="563" y="491"/>
                  </a:lnTo>
                  <a:lnTo>
                    <a:pt x="530" y="482"/>
                  </a:lnTo>
                  <a:lnTo>
                    <a:pt x="514" y="520"/>
                  </a:lnTo>
                  <a:lnTo>
                    <a:pt x="542" y="554"/>
                  </a:lnTo>
                  <a:lnTo>
                    <a:pt x="545" y="586"/>
                  </a:lnTo>
                  <a:lnTo>
                    <a:pt x="517" y="593"/>
                  </a:lnTo>
                  <a:lnTo>
                    <a:pt x="517" y="628"/>
                  </a:lnTo>
                  <a:lnTo>
                    <a:pt x="480" y="664"/>
                  </a:lnTo>
                  <a:lnTo>
                    <a:pt x="465" y="652"/>
                  </a:lnTo>
                  <a:lnTo>
                    <a:pt x="476" y="628"/>
                  </a:lnTo>
                  <a:lnTo>
                    <a:pt x="477" y="612"/>
                  </a:lnTo>
                  <a:lnTo>
                    <a:pt x="497" y="583"/>
                  </a:lnTo>
                  <a:lnTo>
                    <a:pt x="479" y="558"/>
                  </a:lnTo>
                  <a:lnTo>
                    <a:pt x="465" y="518"/>
                  </a:lnTo>
                  <a:lnTo>
                    <a:pt x="435" y="514"/>
                  </a:lnTo>
                  <a:lnTo>
                    <a:pt x="413" y="479"/>
                  </a:lnTo>
                  <a:lnTo>
                    <a:pt x="318" y="432"/>
                  </a:lnTo>
                  <a:lnTo>
                    <a:pt x="239" y="355"/>
                  </a:lnTo>
                  <a:lnTo>
                    <a:pt x="204" y="335"/>
                  </a:lnTo>
                  <a:lnTo>
                    <a:pt x="174" y="234"/>
                  </a:lnTo>
                  <a:lnTo>
                    <a:pt x="122" y="211"/>
                  </a:lnTo>
                  <a:lnTo>
                    <a:pt x="81" y="209"/>
                  </a:lnTo>
                  <a:lnTo>
                    <a:pt x="58" y="244"/>
                  </a:lnTo>
                  <a:lnTo>
                    <a:pt x="39" y="248"/>
                  </a:lnTo>
                  <a:lnTo>
                    <a:pt x="45" y="235"/>
                  </a:lnTo>
                  <a:lnTo>
                    <a:pt x="34" y="216"/>
                  </a:lnTo>
                  <a:lnTo>
                    <a:pt x="9" y="207"/>
                  </a:lnTo>
                  <a:lnTo>
                    <a:pt x="0" y="158"/>
                  </a:lnTo>
                  <a:lnTo>
                    <a:pt x="15" y="129"/>
                  </a:lnTo>
                  <a:lnTo>
                    <a:pt x="4" y="77"/>
                  </a:lnTo>
                  <a:lnTo>
                    <a:pt x="52" y="75"/>
                  </a:lnTo>
                  <a:lnTo>
                    <a:pt x="79" y="53"/>
                  </a:lnTo>
                  <a:lnTo>
                    <a:pt x="107" y="83"/>
                  </a:lnTo>
                  <a:lnTo>
                    <a:pt x="117" y="58"/>
                  </a:lnTo>
                  <a:lnTo>
                    <a:pt x="160" y="58"/>
                  </a:lnTo>
                  <a:lnTo>
                    <a:pt x="186" y="34"/>
                  </a:lnTo>
                  <a:lnTo>
                    <a:pt x="186" y="11"/>
                  </a:lnTo>
                  <a:lnTo>
                    <a:pt x="216" y="15"/>
                  </a:lnTo>
                  <a:lnTo>
                    <a:pt x="269" y="0"/>
                  </a:lnTo>
                  <a:lnTo>
                    <a:pt x="284" y="22"/>
                  </a:lnTo>
                  <a:lnTo>
                    <a:pt x="346" y="37"/>
                  </a:lnTo>
                  <a:lnTo>
                    <a:pt x="348" y="79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76" name="Freeform 9"/>
            <p:cNvSpPr>
              <a:spLocks/>
            </p:cNvSpPr>
            <p:nvPr/>
          </p:nvSpPr>
          <p:spPr bwMode="gray">
            <a:xfrm>
              <a:off x="4413406" y="4742073"/>
              <a:ext cx="585481" cy="352961"/>
            </a:xfrm>
            <a:custGeom>
              <a:avLst/>
              <a:gdLst>
                <a:gd name="T0" fmla="*/ 378053 w 350"/>
                <a:gd name="T1" fmla="*/ 314487 h 211"/>
                <a:gd name="T2" fmla="*/ 446638 w 350"/>
                <a:gd name="T3" fmla="*/ 299431 h 211"/>
                <a:gd name="T4" fmla="*/ 503514 w 350"/>
                <a:gd name="T5" fmla="*/ 182335 h 211"/>
                <a:gd name="T6" fmla="*/ 585481 w 350"/>
                <a:gd name="T7" fmla="*/ 93677 h 211"/>
                <a:gd name="T8" fmla="*/ 531951 w 350"/>
                <a:gd name="T9" fmla="*/ 21746 h 211"/>
                <a:gd name="T10" fmla="*/ 414855 w 350"/>
                <a:gd name="T11" fmla="*/ 0 h 211"/>
                <a:gd name="T12" fmla="*/ 354634 w 350"/>
                <a:gd name="T13" fmla="*/ 50184 h 211"/>
                <a:gd name="T14" fmla="*/ 292741 w 350"/>
                <a:gd name="T15" fmla="*/ 50184 h 211"/>
                <a:gd name="T16" fmla="*/ 207428 w 350"/>
                <a:gd name="T17" fmla="*/ 103714 h 211"/>
                <a:gd name="T18" fmla="*/ 132151 w 350"/>
                <a:gd name="T19" fmla="*/ 100368 h 211"/>
                <a:gd name="T20" fmla="*/ 78622 w 350"/>
                <a:gd name="T21" fmla="*/ 75276 h 211"/>
                <a:gd name="T22" fmla="*/ 0 w 350"/>
                <a:gd name="T23" fmla="*/ 202409 h 211"/>
                <a:gd name="T24" fmla="*/ 0 w 350"/>
                <a:gd name="T25" fmla="*/ 242556 h 211"/>
                <a:gd name="T26" fmla="*/ 40147 w 350"/>
                <a:gd name="T27" fmla="*/ 265975 h 211"/>
                <a:gd name="T28" fmla="*/ 81967 w 350"/>
                <a:gd name="T29" fmla="*/ 281031 h 211"/>
                <a:gd name="T30" fmla="*/ 138843 w 350"/>
                <a:gd name="T31" fmla="*/ 352961 h 211"/>
                <a:gd name="T32" fmla="*/ 254266 w 350"/>
                <a:gd name="T33" fmla="*/ 349615 h 211"/>
                <a:gd name="T34" fmla="*/ 307796 w 350"/>
                <a:gd name="T35" fmla="*/ 309468 h 211"/>
                <a:gd name="T36" fmla="*/ 378053 w 350"/>
                <a:gd name="T37" fmla="*/ 314487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0"/>
                <a:gd name="T58" fmla="*/ 0 h 211"/>
                <a:gd name="T59" fmla="*/ 350 w 350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0" h="211">
                  <a:moveTo>
                    <a:pt x="226" y="188"/>
                  </a:moveTo>
                  <a:lnTo>
                    <a:pt x="267" y="179"/>
                  </a:lnTo>
                  <a:lnTo>
                    <a:pt x="301" y="109"/>
                  </a:lnTo>
                  <a:lnTo>
                    <a:pt x="350" y="56"/>
                  </a:lnTo>
                  <a:lnTo>
                    <a:pt x="318" y="13"/>
                  </a:lnTo>
                  <a:lnTo>
                    <a:pt x="248" y="0"/>
                  </a:lnTo>
                  <a:lnTo>
                    <a:pt x="212" y="30"/>
                  </a:lnTo>
                  <a:lnTo>
                    <a:pt x="175" y="30"/>
                  </a:lnTo>
                  <a:lnTo>
                    <a:pt x="124" y="62"/>
                  </a:lnTo>
                  <a:lnTo>
                    <a:pt x="79" y="60"/>
                  </a:lnTo>
                  <a:lnTo>
                    <a:pt x="47" y="45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24" y="159"/>
                  </a:lnTo>
                  <a:lnTo>
                    <a:pt x="49" y="168"/>
                  </a:lnTo>
                  <a:lnTo>
                    <a:pt x="83" y="211"/>
                  </a:lnTo>
                  <a:lnTo>
                    <a:pt x="152" y="209"/>
                  </a:lnTo>
                  <a:lnTo>
                    <a:pt x="184" y="185"/>
                  </a:lnTo>
                  <a:lnTo>
                    <a:pt x="226" y="188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77" name="Freeform 13"/>
            <p:cNvSpPr>
              <a:spLocks/>
            </p:cNvSpPr>
            <p:nvPr/>
          </p:nvSpPr>
          <p:spPr bwMode="gray">
            <a:xfrm>
              <a:off x="4063790" y="4407512"/>
              <a:ext cx="582136" cy="337906"/>
            </a:xfrm>
            <a:custGeom>
              <a:avLst/>
              <a:gdLst>
                <a:gd name="T0" fmla="*/ 257612 w 348"/>
                <a:gd name="T1" fmla="*/ 284376 h 202"/>
                <a:gd name="T2" fmla="*/ 411510 w 348"/>
                <a:gd name="T3" fmla="*/ 301104 h 202"/>
                <a:gd name="T4" fmla="*/ 428238 w 348"/>
                <a:gd name="T5" fmla="*/ 277685 h 202"/>
                <a:gd name="T6" fmla="*/ 491805 w 348"/>
                <a:gd name="T7" fmla="*/ 267648 h 202"/>
                <a:gd name="T8" fmla="*/ 582136 w 348"/>
                <a:gd name="T9" fmla="*/ 207427 h 202"/>
                <a:gd name="T10" fmla="*/ 553698 w 348"/>
                <a:gd name="T11" fmla="*/ 150552 h 202"/>
                <a:gd name="T12" fmla="*/ 503514 w 348"/>
                <a:gd name="T13" fmla="*/ 128806 h 202"/>
                <a:gd name="T14" fmla="*/ 491805 w 348"/>
                <a:gd name="T15" fmla="*/ 103714 h 202"/>
                <a:gd name="T16" fmla="*/ 418201 w 348"/>
                <a:gd name="T17" fmla="*/ 88659 h 202"/>
                <a:gd name="T18" fmla="*/ 399800 w 348"/>
                <a:gd name="T19" fmla="*/ 110405 h 202"/>
                <a:gd name="T20" fmla="*/ 352962 w 348"/>
                <a:gd name="T21" fmla="*/ 66912 h 202"/>
                <a:gd name="T22" fmla="*/ 281031 w 348"/>
                <a:gd name="T23" fmla="*/ 46838 h 202"/>
                <a:gd name="T24" fmla="*/ 260958 w 348"/>
                <a:gd name="T25" fmla="*/ 3346 h 202"/>
                <a:gd name="T26" fmla="*/ 242557 w 348"/>
                <a:gd name="T27" fmla="*/ 0 h 202"/>
                <a:gd name="T28" fmla="*/ 235865 w 348"/>
                <a:gd name="T29" fmla="*/ 16728 h 202"/>
                <a:gd name="T30" fmla="*/ 173972 w 348"/>
                <a:gd name="T31" fmla="*/ 6691 h 202"/>
                <a:gd name="T32" fmla="*/ 92004 w 348"/>
                <a:gd name="T33" fmla="*/ 73603 h 202"/>
                <a:gd name="T34" fmla="*/ 0 w 348"/>
                <a:gd name="T35" fmla="*/ 107059 h 202"/>
                <a:gd name="T36" fmla="*/ 36802 w 348"/>
                <a:gd name="T37" fmla="*/ 214119 h 202"/>
                <a:gd name="T38" fmla="*/ 147207 w 348"/>
                <a:gd name="T39" fmla="*/ 321178 h 202"/>
                <a:gd name="T40" fmla="*/ 214119 w 348"/>
                <a:gd name="T41" fmla="*/ 337906 h 202"/>
                <a:gd name="T42" fmla="*/ 257612 w 348"/>
                <a:gd name="T43" fmla="*/ 284376 h 2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202"/>
                <a:gd name="T68" fmla="*/ 348 w 348"/>
                <a:gd name="T69" fmla="*/ 202 h 2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202">
                  <a:moveTo>
                    <a:pt x="154" y="170"/>
                  </a:moveTo>
                  <a:lnTo>
                    <a:pt x="246" y="180"/>
                  </a:lnTo>
                  <a:lnTo>
                    <a:pt x="256" y="166"/>
                  </a:lnTo>
                  <a:lnTo>
                    <a:pt x="294" y="160"/>
                  </a:lnTo>
                  <a:lnTo>
                    <a:pt x="348" y="124"/>
                  </a:lnTo>
                  <a:lnTo>
                    <a:pt x="331" y="90"/>
                  </a:lnTo>
                  <a:lnTo>
                    <a:pt x="301" y="77"/>
                  </a:lnTo>
                  <a:lnTo>
                    <a:pt x="294" y="62"/>
                  </a:lnTo>
                  <a:lnTo>
                    <a:pt x="250" y="53"/>
                  </a:lnTo>
                  <a:lnTo>
                    <a:pt x="239" y="66"/>
                  </a:lnTo>
                  <a:lnTo>
                    <a:pt x="211" y="40"/>
                  </a:lnTo>
                  <a:lnTo>
                    <a:pt x="168" y="28"/>
                  </a:lnTo>
                  <a:lnTo>
                    <a:pt x="156" y="2"/>
                  </a:lnTo>
                  <a:lnTo>
                    <a:pt x="145" y="0"/>
                  </a:lnTo>
                  <a:lnTo>
                    <a:pt x="141" y="10"/>
                  </a:lnTo>
                  <a:lnTo>
                    <a:pt x="104" y="4"/>
                  </a:lnTo>
                  <a:lnTo>
                    <a:pt x="55" y="44"/>
                  </a:lnTo>
                  <a:lnTo>
                    <a:pt x="0" y="64"/>
                  </a:lnTo>
                  <a:lnTo>
                    <a:pt x="22" y="128"/>
                  </a:lnTo>
                  <a:lnTo>
                    <a:pt x="88" y="192"/>
                  </a:lnTo>
                  <a:lnTo>
                    <a:pt x="128" y="202"/>
                  </a:lnTo>
                  <a:lnTo>
                    <a:pt x="154" y="17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gray">
            <a:xfrm>
              <a:off x="3185568" y="5809322"/>
              <a:ext cx="103714" cy="86986"/>
            </a:xfrm>
            <a:custGeom>
              <a:avLst/>
              <a:gdLst>
                <a:gd name="T0" fmla="*/ 74810 w 122"/>
                <a:gd name="T1" fmla="*/ 86986 h 104"/>
                <a:gd name="T2" fmla="*/ 91812 w 122"/>
                <a:gd name="T3" fmla="*/ 76949 h 104"/>
                <a:gd name="T4" fmla="*/ 103714 w 122"/>
                <a:gd name="T5" fmla="*/ 45166 h 104"/>
                <a:gd name="T6" fmla="*/ 103714 w 122"/>
                <a:gd name="T7" fmla="*/ 28438 h 104"/>
                <a:gd name="T8" fmla="*/ 88412 w 122"/>
                <a:gd name="T9" fmla="*/ 0 h 104"/>
                <a:gd name="T10" fmla="*/ 3400 w 122"/>
                <a:gd name="T11" fmla="*/ 40147 h 104"/>
                <a:gd name="T12" fmla="*/ 0 w 122"/>
                <a:gd name="T13" fmla="*/ 59385 h 104"/>
                <a:gd name="T14" fmla="*/ 16152 w 122"/>
                <a:gd name="T15" fmla="*/ 62730 h 104"/>
                <a:gd name="T16" fmla="*/ 48457 w 122"/>
                <a:gd name="T17" fmla="*/ 69422 h 104"/>
                <a:gd name="T18" fmla="*/ 74810 w 122"/>
                <a:gd name="T19" fmla="*/ 86986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104"/>
                <a:gd name="T32" fmla="*/ 122 w 122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104">
                  <a:moveTo>
                    <a:pt x="88" y="104"/>
                  </a:moveTo>
                  <a:lnTo>
                    <a:pt x="108" y="92"/>
                  </a:lnTo>
                  <a:lnTo>
                    <a:pt x="122" y="54"/>
                  </a:lnTo>
                  <a:lnTo>
                    <a:pt x="122" y="34"/>
                  </a:lnTo>
                  <a:lnTo>
                    <a:pt x="104" y="0"/>
                  </a:lnTo>
                  <a:lnTo>
                    <a:pt x="4" y="48"/>
                  </a:lnTo>
                  <a:lnTo>
                    <a:pt x="0" y="71"/>
                  </a:lnTo>
                  <a:lnTo>
                    <a:pt x="19" y="75"/>
                  </a:lnTo>
                  <a:lnTo>
                    <a:pt x="57" y="83"/>
                  </a:lnTo>
                  <a:lnTo>
                    <a:pt x="88" y="104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gray">
            <a:xfrm>
              <a:off x="2143410" y="5374393"/>
              <a:ext cx="1117433" cy="886586"/>
            </a:xfrm>
            <a:custGeom>
              <a:avLst/>
              <a:gdLst>
                <a:gd name="T0" fmla="*/ 993646 w 668"/>
                <a:gd name="T1" fmla="*/ 145534 h 530"/>
                <a:gd name="T2" fmla="*/ 968554 w 668"/>
                <a:gd name="T3" fmla="*/ 145534 h 530"/>
                <a:gd name="T4" fmla="*/ 953498 w 668"/>
                <a:gd name="T5" fmla="*/ 127133 h 530"/>
                <a:gd name="T6" fmla="*/ 938443 w 668"/>
                <a:gd name="T7" fmla="*/ 112078 h 530"/>
                <a:gd name="T8" fmla="*/ 903314 w 668"/>
                <a:gd name="T9" fmla="*/ 105387 h 530"/>
                <a:gd name="T10" fmla="*/ 879895 w 668"/>
                <a:gd name="T11" fmla="*/ 118769 h 530"/>
                <a:gd name="T12" fmla="*/ 707596 w 668"/>
                <a:gd name="T13" fmla="*/ 71931 h 530"/>
                <a:gd name="T14" fmla="*/ 680831 w 668"/>
                <a:gd name="T15" fmla="*/ 40147 h 530"/>
                <a:gd name="T16" fmla="*/ 526933 w 668"/>
                <a:gd name="T17" fmla="*/ 40147 h 530"/>
                <a:gd name="T18" fmla="*/ 503514 w 668"/>
                <a:gd name="T19" fmla="*/ 30110 h 530"/>
                <a:gd name="T20" fmla="*/ 424892 w 668"/>
                <a:gd name="T21" fmla="*/ 38474 h 530"/>
                <a:gd name="T22" fmla="*/ 307796 w 668"/>
                <a:gd name="T23" fmla="*/ 11710 h 530"/>
                <a:gd name="T24" fmla="*/ 189027 w 668"/>
                <a:gd name="T25" fmla="*/ 20074 h 530"/>
                <a:gd name="T26" fmla="*/ 140516 w 668"/>
                <a:gd name="T27" fmla="*/ 0 h 530"/>
                <a:gd name="T28" fmla="*/ 93677 w 668"/>
                <a:gd name="T29" fmla="*/ 23419 h 530"/>
                <a:gd name="T30" fmla="*/ 93677 w 668"/>
                <a:gd name="T31" fmla="*/ 46838 h 530"/>
                <a:gd name="T32" fmla="*/ 33456 w 668"/>
                <a:gd name="T33" fmla="*/ 58548 h 530"/>
                <a:gd name="T34" fmla="*/ 0 w 668"/>
                <a:gd name="T35" fmla="*/ 100368 h 530"/>
                <a:gd name="T36" fmla="*/ 48511 w 668"/>
                <a:gd name="T37" fmla="*/ 170626 h 530"/>
                <a:gd name="T38" fmla="*/ 41820 w 668"/>
                <a:gd name="T39" fmla="*/ 214119 h 530"/>
                <a:gd name="T40" fmla="*/ 93677 w 668"/>
                <a:gd name="T41" fmla="*/ 197391 h 530"/>
                <a:gd name="T42" fmla="*/ 160589 w 668"/>
                <a:gd name="T43" fmla="*/ 225829 h 530"/>
                <a:gd name="T44" fmla="*/ 232520 w 668"/>
                <a:gd name="T45" fmla="*/ 222483 h 530"/>
                <a:gd name="T46" fmla="*/ 260957 w 668"/>
                <a:gd name="T47" fmla="*/ 257612 h 530"/>
                <a:gd name="T48" fmla="*/ 215792 w 668"/>
                <a:gd name="T49" fmla="*/ 332888 h 530"/>
                <a:gd name="T50" fmla="*/ 210773 w 668"/>
                <a:gd name="T51" fmla="*/ 456675 h 530"/>
                <a:gd name="T52" fmla="*/ 182336 w 668"/>
                <a:gd name="T53" fmla="*/ 495150 h 530"/>
                <a:gd name="T54" fmla="*/ 189027 w 668"/>
                <a:gd name="T55" fmla="*/ 607228 h 530"/>
                <a:gd name="T56" fmla="*/ 204082 w 668"/>
                <a:gd name="T57" fmla="*/ 645702 h 530"/>
                <a:gd name="T58" fmla="*/ 178990 w 668"/>
                <a:gd name="T59" fmla="*/ 695886 h 530"/>
                <a:gd name="T60" fmla="*/ 178990 w 668"/>
                <a:gd name="T61" fmla="*/ 752762 h 530"/>
                <a:gd name="T62" fmla="*/ 237538 w 668"/>
                <a:gd name="T63" fmla="*/ 759453 h 530"/>
                <a:gd name="T64" fmla="*/ 284377 w 668"/>
                <a:gd name="T65" fmla="*/ 864840 h 530"/>
                <a:gd name="T66" fmla="*/ 339579 w 668"/>
                <a:gd name="T67" fmla="*/ 886586 h 530"/>
                <a:gd name="T68" fmla="*/ 384745 w 668"/>
                <a:gd name="T69" fmla="*/ 838075 h 530"/>
                <a:gd name="T70" fmla="*/ 421547 w 668"/>
                <a:gd name="T71" fmla="*/ 833056 h 530"/>
                <a:gd name="T72" fmla="*/ 443293 w 668"/>
                <a:gd name="T73" fmla="*/ 811310 h 530"/>
                <a:gd name="T74" fmla="*/ 600537 w 668"/>
                <a:gd name="T75" fmla="*/ 818001 h 530"/>
                <a:gd name="T76" fmla="*/ 654066 w 668"/>
                <a:gd name="T77" fmla="*/ 804618 h 530"/>
                <a:gd name="T78" fmla="*/ 705923 w 668"/>
                <a:gd name="T79" fmla="*/ 715960 h 530"/>
                <a:gd name="T80" fmla="*/ 771163 w 668"/>
                <a:gd name="T81" fmla="*/ 710941 h 530"/>
                <a:gd name="T82" fmla="*/ 846439 w 668"/>
                <a:gd name="T83" fmla="*/ 577117 h 530"/>
                <a:gd name="T84" fmla="*/ 807964 w 668"/>
                <a:gd name="T85" fmla="*/ 530279 h 530"/>
                <a:gd name="T86" fmla="*/ 801273 w 668"/>
                <a:gd name="T87" fmla="*/ 483440 h 530"/>
                <a:gd name="T88" fmla="*/ 910005 w 668"/>
                <a:gd name="T89" fmla="*/ 324524 h 530"/>
                <a:gd name="T90" fmla="*/ 1013719 w 668"/>
                <a:gd name="T91" fmla="*/ 289395 h 530"/>
                <a:gd name="T92" fmla="*/ 1105723 w 668"/>
                <a:gd name="T93" fmla="*/ 225829 h 530"/>
                <a:gd name="T94" fmla="*/ 1109069 w 668"/>
                <a:gd name="T95" fmla="*/ 184008 h 530"/>
                <a:gd name="T96" fmla="*/ 1117433 w 668"/>
                <a:gd name="T97" fmla="*/ 163935 h 530"/>
                <a:gd name="T98" fmla="*/ 1105723 w 668"/>
                <a:gd name="T99" fmla="*/ 145534 h 530"/>
                <a:gd name="T100" fmla="*/ 1047175 w 668"/>
                <a:gd name="T101" fmla="*/ 157244 h 530"/>
                <a:gd name="T102" fmla="*/ 993646 w 668"/>
                <a:gd name="T103" fmla="*/ 145534 h 5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8"/>
                <a:gd name="T157" fmla="*/ 0 h 530"/>
                <a:gd name="T158" fmla="*/ 668 w 668"/>
                <a:gd name="T159" fmla="*/ 530 h 5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8" h="530">
                  <a:moveTo>
                    <a:pt x="594" y="87"/>
                  </a:moveTo>
                  <a:lnTo>
                    <a:pt x="579" y="87"/>
                  </a:lnTo>
                  <a:lnTo>
                    <a:pt x="570" y="76"/>
                  </a:lnTo>
                  <a:lnTo>
                    <a:pt x="561" y="67"/>
                  </a:lnTo>
                  <a:lnTo>
                    <a:pt x="540" y="63"/>
                  </a:lnTo>
                  <a:lnTo>
                    <a:pt x="526" y="71"/>
                  </a:lnTo>
                  <a:lnTo>
                    <a:pt x="423" y="43"/>
                  </a:lnTo>
                  <a:lnTo>
                    <a:pt x="407" y="24"/>
                  </a:lnTo>
                  <a:lnTo>
                    <a:pt x="315" y="24"/>
                  </a:lnTo>
                  <a:lnTo>
                    <a:pt x="301" y="18"/>
                  </a:lnTo>
                  <a:lnTo>
                    <a:pt x="254" y="23"/>
                  </a:lnTo>
                  <a:lnTo>
                    <a:pt x="184" y="7"/>
                  </a:lnTo>
                  <a:lnTo>
                    <a:pt x="113" y="12"/>
                  </a:lnTo>
                  <a:lnTo>
                    <a:pt x="84" y="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20" y="35"/>
                  </a:lnTo>
                  <a:lnTo>
                    <a:pt x="0" y="60"/>
                  </a:lnTo>
                  <a:lnTo>
                    <a:pt x="29" y="102"/>
                  </a:lnTo>
                  <a:lnTo>
                    <a:pt x="25" y="128"/>
                  </a:lnTo>
                  <a:lnTo>
                    <a:pt x="56" y="118"/>
                  </a:lnTo>
                  <a:lnTo>
                    <a:pt x="96" y="135"/>
                  </a:lnTo>
                  <a:lnTo>
                    <a:pt x="139" y="133"/>
                  </a:lnTo>
                  <a:lnTo>
                    <a:pt x="156" y="154"/>
                  </a:lnTo>
                  <a:lnTo>
                    <a:pt x="129" y="199"/>
                  </a:lnTo>
                  <a:lnTo>
                    <a:pt x="126" y="273"/>
                  </a:lnTo>
                  <a:lnTo>
                    <a:pt x="109" y="296"/>
                  </a:lnTo>
                  <a:lnTo>
                    <a:pt x="113" y="363"/>
                  </a:lnTo>
                  <a:lnTo>
                    <a:pt x="122" y="386"/>
                  </a:lnTo>
                  <a:lnTo>
                    <a:pt x="107" y="416"/>
                  </a:lnTo>
                  <a:lnTo>
                    <a:pt x="107" y="450"/>
                  </a:lnTo>
                  <a:lnTo>
                    <a:pt x="142" y="454"/>
                  </a:lnTo>
                  <a:lnTo>
                    <a:pt x="170" y="517"/>
                  </a:lnTo>
                  <a:lnTo>
                    <a:pt x="203" y="530"/>
                  </a:lnTo>
                  <a:lnTo>
                    <a:pt x="230" y="501"/>
                  </a:lnTo>
                  <a:lnTo>
                    <a:pt x="252" y="498"/>
                  </a:lnTo>
                  <a:lnTo>
                    <a:pt x="265" y="485"/>
                  </a:lnTo>
                  <a:lnTo>
                    <a:pt x="359" y="489"/>
                  </a:lnTo>
                  <a:lnTo>
                    <a:pt x="391" y="481"/>
                  </a:lnTo>
                  <a:lnTo>
                    <a:pt x="422" y="428"/>
                  </a:lnTo>
                  <a:lnTo>
                    <a:pt x="461" y="425"/>
                  </a:lnTo>
                  <a:lnTo>
                    <a:pt x="506" y="345"/>
                  </a:lnTo>
                  <a:lnTo>
                    <a:pt x="483" y="317"/>
                  </a:lnTo>
                  <a:lnTo>
                    <a:pt x="479" y="289"/>
                  </a:lnTo>
                  <a:lnTo>
                    <a:pt x="544" y="194"/>
                  </a:lnTo>
                  <a:lnTo>
                    <a:pt x="606" y="173"/>
                  </a:lnTo>
                  <a:lnTo>
                    <a:pt x="661" y="135"/>
                  </a:lnTo>
                  <a:lnTo>
                    <a:pt x="663" y="110"/>
                  </a:lnTo>
                  <a:lnTo>
                    <a:pt x="668" y="98"/>
                  </a:lnTo>
                  <a:lnTo>
                    <a:pt x="661" y="87"/>
                  </a:lnTo>
                  <a:lnTo>
                    <a:pt x="626" y="94"/>
                  </a:lnTo>
                  <a:lnTo>
                    <a:pt x="594" y="87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0" name="Freeform 16"/>
            <p:cNvSpPr>
              <a:spLocks/>
            </p:cNvSpPr>
            <p:nvPr/>
          </p:nvSpPr>
          <p:spPr bwMode="gray">
            <a:xfrm>
              <a:off x="4177540" y="4984629"/>
              <a:ext cx="276013" cy="170626"/>
            </a:xfrm>
            <a:custGeom>
              <a:avLst/>
              <a:gdLst>
                <a:gd name="T0" fmla="*/ 105387 w 165"/>
                <a:gd name="T1" fmla="*/ 157244 h 102"/>
                <a:gd name="T2" fmla="*/ 167281 w 165"/>
                <a:gd name="T3" fmla="*/ 163935 h 102"/>
                <a:gd name="T4" fmla="*/ 207428 w 165"/>
                <a:gd name="T5" fmla="*/ 103714 h 102"/>
                <a:gd name="T6" fmla="*/ 207428 w 165"/>
                <a:gd name="T7" fmla="*/ 75276 h 102"/>
                <a:gd name="T8" fmla="*/ 276013 w 165"/>
                <a:gd name="T9" fmla="*/ 23419 h 102"/>
                <a:gd name="T10" fmla="*/ 235866 w 165"/>
                <a:gd name="T11" fmla="*/ 0 h 102"/>
                <a:gd name="T12" fmla="*/ 138843 w 165"/>
                <a:gd name="T13" fmla="*/ 6691 h 102"/>
                <a:gd name="T14" fmla="*/ 97023 w 165"/>
                <a:gd name="T15" fmla="*/ 38474 h 102"/>
                <a:gd name="T16" fmla="*/ 0 w 165"/>
                <a:gd name="T17" fmla="*/ 25092 h 102"/>
                <a:gd name="T18" fmla="*/ 3346 w 165"/>
                <a:gd name="T19" fmla="*/ 95350 h 102"/>
                <a:gd name="T20" fmla="*/ 31783 w 165"/>
                <a:gd name="T21" fmla="*/ 123788 h 102"/>
                <a:gd name="T22" fmla="*/ 21746 w 165"/>
                <a:gd name="T23" fmla="*/ 158916 h 102"/>
                <a:gd name="T24" fmla="*/ 78622 w 165"/>
                <a:gd name="T25" fmla="*/ 170626 h 102"/>
                <a:gd name="T26" fmla="*/ 105387 w 165"/>
                <a:gd name="T27" fmla="*/ 157244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5"/>
                <a:gd name="T43" fmla="*/ 0 h 102"/>
                <a:gd name="T44" fmla="*/ 165 w 165"/>
                <a:gd name="T45" fmla="*/ 102 h 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5" h="102">
                  <a:moveTo>
                    <a:pt x="63" y="94"/>
                  </a:moveTo>
                  <a:lnTo>
                    <a:pt x="100" y="98"/>
                  </a:lnTo>
                  <a:lnTo>
                    <a:pt x="124" y="62"/>
                  </a:lnTo>
                  <a:lnTo>
                    <a:pt x="124" y="45"/>
                  </a:lnTo>
                  <a:lnTo>
                    <a:pt x="165" y="14"/>
                  </a:lnTo>
                  <a:lnTo>
                    <a:pt x="141" y="0"/>
                  </a:lnTo>
                  <a:lnTo>
                    <a:pt x="83" y="4"/>
                  </a:lnTo>
                  <a:lnTo>
                    <a:pt x="58" y="23"/>
                  </a:lnTo>
                  <a:lnTo>
                    <a:pt x="0" y="15"/>
                  </a:lnTo>
                  <a:lnTo>
                    <a:pt x="2" y="57"/>
                  </a:lnTo>
                  <a:lnTo>
                    <a:pt x="19" y="74"/>
                  </a:lnTo>
                  <a:lnTo>
                    <a:pt x="13" y="95"/>
                  </a:lnTo>
                  <a:lnTo>
                    <a:pt x="47" y="102"/>
                  </a:lnTo>
                  <a:lnTo>
                    <a:pt x="63" y="94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1" name="Freeform 17"/>
            <p:cNvSpPr>
              <a:spLocks/>
            </p:cNvSpPr>
            <p:nvPr/>
          </p:nvSpPr>
          <p:spPr bwMode="gray">
            <a:xfrm>
              <a:off x="4470281" y="4603230"/>
              <a:ext cx="496823" cy="242556"/>
            </a:xfrm>
            <a:custGeom>
              <a:avLst/>
              <a:gdLst>
                <a:gd name="T0" fmla="*/ 21746 w 297"/>
                <a:gd name="T1" fmla="*/ 81967 h 145"/>
                <a:gd name="T2" fmla="*/ 5018 w 297"/>
                <a:gd name="T3" fmla="*/ 107059 h 145"/>
                <a:gd name="T4" fmla="*/ 0 w 297"/>
                <a:gd name="T5" fmla="*/ 160589 h 145"/>
                <a:gd name="T6" fmla="*/ 21746 w 297"/>
                <a:gd name="T7" fmla="*/ 212446 h 145"/>
                <a:gd name="T8" fmla="*/ 75276 w 297"/>
                <a:gd name="T9" fmla="*/ 239210 h 145"/>
                <a:gd name="T10" fmla="*/ 150552 w 297"/>
                <a:gd name="T11" fmla="*/ 242556 h 145"/>
                <a:gd name="T12" fmla="*/ 235865 w 297"/>
                <a:gd name="T13" fmla="*/ 189026 h 145"/>
                <a:gd name="T14" fmla="*/ 297759 w 297"/>
                <a:gd name="T15" fmla="*/ 189026 h 145"/>
                <a:gd name="T16" fmla="*/ 357980 w 297"/>
                <a:gd name="T17" fmla="*/ 138842 h 145"/>
                <a:gd name="T18" fmla="*/ 475077 w 297"/>
                <a:gd name="T19" fmla="*/ 160589 h 145"/>
                <a:gd name="T20" fmla="*/ 480095 w 297"/>
                <a:gd name="T21" fmla="*/ 113750 h 145"/>
                <a:gd name="T22" fmla="*/ 496823 w 297"/>
                <a:gd name="T23" fmla="*/ 46838 h 145"/>
                <a:gd name="T24" fmla="*/ 436602 w 297"/>
                <a:gd name="T25" fmla="*/ 15055 h 145"/>
                <a:gd name="T26" fmla="*/ 286050 w 297"/>
                <a:gd name="T27" fmla="*/ 28438 h 145"/>
                <a:gd name="T28" fmla="*/ 239211 w 297"/>
                <a:gd name="T29" fmla="*/ 0 h 145"/>
                <a:gd name="T30" fmla="*/ 207428 w 297"/>
                <a:gd name="T31" fmla="*/ 21746 h 145"/>
                <a:gd name="T32" fmla="*/ 175644 w 297"/>
                <a:gd name="T33" fmla="*/ 11710 h 145"/>
                <a:gd name="T34" fmla="*/ 85313 w 297"/>
                <a:gd name="T35" fmla="*/ 71930 h 145"/>
                <a:gd name="T36" fmla="*/ 21746 w 297"/>
                <a:gd name="T37" fmla="*/ 81967 h 1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"/>
                <a:gd name="T58" fmla="*/ 0 h 145"/>
                <a:gd name="T59" fmla="*/ 297 w 297"/>
                <a:gd name="T60" fmla="*/ 145 h 1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" h="145">
                  <a:moveTo>
                    <a:pt x="13" y="49"/>
                  </a:moveTo>
                  <a:lnTo>
                    <a:pt x="3" y="64"/>
                  </a:lnTo>
                  <a:lnTo>
                    <a:pt x="0" y="96"/>
                  </a:lnTo>
                  <a:lnTo>
                    <a:pt x="13" y="127"/>
                  </a:lnTo>
                  <a:lnTo>
                    <a:pt x="45" y="143"/>
                  </a:lnTo>
                  <a:lnTo>
                    <a:pt x="90" y="145"/>
                  </a:lnTo>
                  <a:lnTo>
                    <a:pt x="141" y="113"/>
                  </a:lnTo>
                  <a:lnTo>
                    <a:pt x="178" y="113"/>
                  </a:lnTo>
                  <a:lnTo>
                    <a:pt x="214" y="83"/>
                  </a:lnTo>
                  <a:lnTo>
                    <a:pt x="284" y="96"/>
                  </a:lnTo>
                  <a:lnTo>
                    <a:pt x="287" y="68"/>
                  </a:lnTo>
                  <a:lnTo>
                    <a:pt x="297" y="28"/>
                  </a:lnTo>
                  <a:lnTo>
                    <a:pt x="261" y="9"/>
                  </a:lnTo>
                  <a:lnTo>
                    <a:pt x="171" y="17"/>
                  </a:lnTo>
                  <a:lnTo>
                    <a:pt x="143" y="0"/>
                  </a:lnTo>
                  <a:lnTo>
                    <a:pt x="124" y="13"/>
                  </a:lnTo>
                  <a:lnTo>
                    <a:pt x="105" y="7"/>
                  </a:lnTo>
                  <a:lnTo>
                    <a:pt x="51" y="43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2" name="Freeform 18"/>
            <p:cNvSpPr>
              <a:spLocks/>
            </p:cNvSpPr>
            <p:nvPr/>
          </p:nvSpPr>
          <p:spPr bwMode="gray">
            <a:xfrm>
              <a:off x="3523474" y="4855824"/>
              <a:ext cx="386418" cy="230847"/>
            </a:xfrm>
            <a:custGeom>
              <a:avLst/>
              <a:gdLst>
                <a:gd name="T0" fmla="*/ 314643 w 463"/>
                <a:gd name="T1" fmla="*/ 81671 h 277"/>
                <a:gd name="T2" fmla="*/ 314643 w 463"/>
                <a:gd name="T3" fmla="*/ 21668 h 277"/>
                <a:gd name="T4" fmla="*/ 250379 w 463"/>
                <a:gd name="T5" fmla="*/ 0 h 277"/>
                <a:gd name="T6" fmla="*/ 111001 w 463"/>
                <a:gd name="T7" fmla="*/ 31669 h 277"/>
                <a:gd name="T8" fmla="*/ 0 w 463"/>
                <a:gd name="T9" fmla="*/ 159176 h 277"/>
                <a:gd name="T10" fmla="*/ 4173 w 463"/>
                <a:gd name="T11" fmla="*/ 205845 h 277"/>
                <a:gd name="T12" fmla="*/ 25872 w 463"/>
                <a:gd name="T13" fmla="*/ 191678 h 277"/>
                <a:gd name="T14" fmla="*/ 60926 w 463"/>
                <a:gd name="T15" fmla="*/ 188344 h 277"/>
                <a:gd name="T16" fmla="*/ 82625 w 463"/>
                <a:gd name="T17" fmla="*/ 220013 h 277"/>
                <a:gd name="T18" fmla="*/ 161912 w 463"/>
                <a:gd name="T19" fmla="*/ 216680 h 277"/>
                <a:gd name="T20" fmla="*/ 206980 w 463"/>
                <a:gd name="T21" fmla="*/ 180844 h 277"/>
                <a:gd name="T22" fmla="*/ 253717 w 463"/>
                <a:gd name="T23" fmla="*/ 230847 h 277"/>
                <a:gd name="T24" fmla="*/ 271244 w 463"/>
                <a:gd name="T25" fmla="*/ 188344 h 277"/>
                <a:gd name="T26" fmla="*/ 343019 w 463"/>
                <a:gd name="T27" fmla="*/ 188344 h 277"/>
                <a:gd name="T28" fmla="*/ 386418 w 463"/>
                <a:gd name="T29" fmla="*/ 149175 h 277"/>
                <a:gd name="T30" fmla="*/ 386418 w 463"/>
                <a:gd name="T31" fmla="*/ 110007 h 277"/>
                <a:gd name="T32" fmla="*/ 339681 w 463"/>
                <a:gd name="T33" fmla="*/ 102506 h 277"/>
                <a:gd name="T34" fmla="*/ 314643 w 463"/>
                <a:gd name="T35" fmla="*/ 81671 h 2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3"/>
                <a:gd name="T55" fmla="*/ 0 h 277"/>
                <a:gd name="T56" fmla="*/ 463 w 463"/>
                <a:gd name="T57" fmla="*/ 277 h 27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3" h="277">
                  <a:moveTo>
                    <a:pt x="377" y="98"/>
                  </a:moveTo>
                  <a:lnTo>
                    <a:pt x="377" y="26"/>
                  </a:lnTo>
                  <a:lnTo>
                    <a:pt x="300" y="0"/>
                  </a:lnTo>
                  <a:lnTo>
                    <a:pt x="133" y="38"/>
                  </a:lnTo>
                  <a:lnTo>
                    <a:pt x="0" y="191"/>
                  </a:lnTo>
                  <a:lnTo>
                    <a:pt x="5" y="247"/>
                  </a:lnTo>
                  <a:lnTo>
                    <a:pt x="31" y="230"/>
                  </a:lnTo>
                  <a:lnTo>
                    <a:pt x="73" y="226"/>
                  </a:lnTo>
                  <a:lnTo>
                    <a:pt x="99" y="264"/>
                  </a:lnTo>
                  <a:lnTo>
                    <a:pt x="194" y="260"/>
                  </a:lnTo>
                  <a:lnTo>
                    <a:pt x="248" y="217"/>
                  </a:lnTo>
                  <a:lnTo>
                    <a:pt x="304" y="277"/>
                  </a:lnTo>
                  <a:lnTo>
                    <a:pt x="325" y="226"/>
                  </a:lnTo>
                  <a:lnTo>
                    <a:pt x="411" y="226"/>
                  </a:lnTo>
                  <a:lnTo>
                    <a:pt x="463" y="179"/>
                  </a:lnTo>
                  <a:lnTo>
                    <a:pt x="463" y="132"/>
                  </a:lnTo>
                  <a:lnTo>
                    <a:pt x="407" y="123"/>
                  </a:lnTo>
                  <a:lnTo>
                    <a:pt x="377" y="98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3" name="Freeform 22"/>
            <p:cNvSpPr>
              <a:spLocks/>
            </p:cNvSpPr>
            <p:nvPr/>
          </p:nvSpPr>
          <p:spPr bwMode="gray">
            <a:xfrm>
              <a:off x="4033679" y="5285734"/>
              <a:ext cx="35129" cy="36802"/>
            </a:xfrm>
            <a:custGeom>
              <a:avLst/>
              <a:gdLst>
                <a:gd name="T0" fmla="*/ 0 w 42"/>
                <a:gd name="T1" fmla="*/ 10632 h 45"/>
                <a:gd name="T2" fmla="*/ 20074 w 42"/>
                <a:gd name="T3" fmla="*/ 0 h 45"/>
                <a:gd name="T4" fmla="*/ 35129 w 42"/>
                <a:gd name="T5" fmla="*/ 26988 h 45"/>
                <a:gd name="T6" fmla="*/ 15892 w 42"/>
                <a:gd name="T7" fmla="*/ 36802 h 45"/>
                <a:gd name="T8" fmla="*/ 0 w 42"/>
                <a:gd name="T9" fmla="*/ 10632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5"/>
                <a:gd name="T17" fmla="*/ 42 w 4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5">
                  <a:moveTo>
                    <a:pt x="0" y="13"/>
                  </a:moveTo>
                  <a:lnTo>
                    <a:pt x="24" y="0"/>
                  </a:lnTo>
                  <a:lnTo>
                    <a:pt x="42" y="33"/>
                  </a:lnTo>
                  <a:lnTo>
                    <a:pt x="19" y="4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4" name="Freeform 26"/>
            <p:cNvSpPr>
              <a:spLocks/>
            </p:cNvSpPr>
            <p:nvPr/>
          </p:nvSpPr>
          <p:spPr bwMode="gray">
            <a:xfrm>
              <a:off x="2128356" y="5571784"/>
              <a:ext cx="276013" cy="577117"/>
            </a:xfrm>
            <a:custGeom>
              <a:avLst/>
              <a:gdLst>
                <a:gd name="T0" fmla="*/ 219138 w 165"/>
                <a:gd name="T1" fmla="*/ 448311 h 345"/>
                <a:gd name="T2" fmla="*/ 204082 w 165"/>
                <a:gd name="T3" fmla="*/ 409837 h 345"/>
                <a:gd name="T4" fmla="*/ 197391 w 165"/>
                <a:gd name="T5" fmla="*/ 297759 h 345"/>
                <a:gd name="T6" fmla="*/ 225829 w 165"/>
                <a:gd name="T7" fmla="*/ 259284 h 345"/>
                <a:gd name="T8" fmla="*/ 230847 w 165"/>
                <a:gd name="T9" fmla="*/ 135497 h 345"/>
                <a:gd name="T10" fmla="*/ 276013 w 165"/>
                <a:gd name="T11" fmla="*/ 60221 h 345"/>
                <a:gd name="T12" fmla="*/ 247575 w 165"/>
                <a:gd name="T13" fmla="*/ 25092 h 345"/>
                <a:gd name="T14" fmla="*/ 175645 w 165"/>
                <a:gd name="T15" fmla="*/ 28438 h 345"/>
                <a:gd name="T16" fmla="*/ 108732 w 165"/>
                <a:gd name="T17" fmla="*/ 0 h 345"/>
                <a:gd name="T18" fmla="*/ 56875 w 165"/>
                <a:gd name="T19" fmla="*/ 16728 h 345"/>
                <a:gd name="T20" fmla="*/ 61894 w 165"/>
                <a:gd name="T21" fmla="*/ 217464 h 345"/>
                <a:gd name="T22" fmla="*/ 0 w 165"/>
                <a:gd name="T23" fmla="*/ 384745 h 345"/>
                <a:gd name="T24" fmla="*/ 28438 w 165"/>
                <a:gd name="T25" fmla="*/ 418201 h 345"/>
                <a:gd name="T26" fmla="*/ 70258 w 165"/>
                <a:gd name="T27" fmla="*/ 418201 h 345"/>
                <a:gd name="T28" fmla="*/ 51857 w 165"/>
                <a:gd name="T29" fmla="*/ 577117 h 345"/>
                <a:gd name="T30" fmla="*/ 170626 w 165"/>
                <a:gd name="T31" fmla="*/ 568753 h 345"/>
                <a:gd name="T32" fmla="*/ 194045 w 165"/>
                <a:gd name="T33" fmla="*/ 555371 h 345"/>
                <a:gd name="T34" fmla="*/ 194045 w 165"/>
                <a:gd name="T35" fmla="*/ 498495 h 345"/>
                <a:gd name="T36" fmla="*/ 219138 w 165"/>
                <a:gd name="T37" fmla="*/ 448311 h 3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5"/>
                <a:gd name="T58" fmla="*/ 0 h 345"/>
                <a:gd name="T59" fmla="*/ 165 w 165"/>
                <a:gd name="T60" fmla="*/ 345 h 3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5" h="345">
                  <a:moveTo>
                    <a:pt x="131" y="268"/>
                  </a:moveTo>
                  <a:lnTo>
                    <a:pt x="122" y="245"/>
                  </a:lnTo>
                  <a:lnTo>
                    <a:pt x="118" y="178"/>
                  </a:lnTo>
                  <a:lnTo>
                    <a:pt x="135" y="155"/>
                  </a:lnTo>
                  <a:lnTo>
                    <a:pt x="138" y="81"/>
                  </a:lnTo>
                  <a:lnTo>
                    <a:pt x="165" y="36"/>
                  </a:lnTo>
                  <a:lnTo>
                    <a:pt x="148" y="15"/>
                  </a:lnTo>
                  <a:lnTo>
                    <a:pt x="105" y="17"/>
                  </a:lnTo>
                  <a:lnTo>
                    <a:pt x="65" y="0"/>
                  </a:lnTo>
                  <a:lnTo>
                    <a:pt x="34" y="10"/>
                  </a:lnTo>
                  <a:lnTo>
                    <a:pt x="37" y="130"/>
                  </a:lnTo>
                  <a:lnTo>
                    <a:pt x="0" y="230"/>
                  </a:lnTo>
                  <a:lnTo>
                    <a:pt x="17" y="250"/>
                  </a:lnTo>
                  <a:lnTo>
                    <a:pt x="42" y="250"/>
                  </a:lnTo>
                  <a:lnTo>
                    <a:pt x="31" y="345"/>
                  </a:lnTo>
                  <a:lnTo>
                    <a:pt x="102" y="340"/>
                  </a:lnTo>
                  <a:lnTo>
                    <a:pt x="116" y="332"/>
                  </a:lnTo>
                  <a:lnTo>
                    <a:pt x="116" y="298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5" name="Freeform 27"/>
            <p:cNvSpPr>
              <a:spLocks/>
            </p:cNvSpPr>
            <p:nvPr/>
          </p:nvSpPr>
          <p:spPr bwMode="gray">
            <a:xfrm>
              <a:off x="4231070" y="3855487"/>
              <a:ext cx="896623" cy="794582"/>
            </a:xfrm>
            <a:custGeom>
              <a:avLst/>
              <a:gdLst>
                <a:gd name="T0" fmla="*/ 0 w 536"/>
                <a:gd name="T1" fmla="*/ 291068 h 475"/>
                <a:gd name="T2" fmla="*/ 35129 w 536"/>
                <a:gd name="T3" fmla="*/ 319506 h 475"/>
                <a:gd name="T4" fmla="*/ 46839 w 536"/>
                <a:gd name="T5" fmla="*/ 439948 h 475"/>
                <a:gd name="T6" fmla="*/ 81967 w 536"/>
                <a:gd name="T7" fmla="*/ 530279 h 475"/>
                <a:gd name="T8" fmla="*/ 75276 w 536"/>
                <a:gd name="T9" fmla="*/ 552025 h 475"/>
                <a:gd name="T10" fmla="*/ 93677 w 536"/>
                <a:gd name="T11" fmla="*/ 555371 h 475"/>
                <a:gd name="T12" fmla="*/ 113751 w 536"/>
                <a:gd name="T13" fmla="*/ 598864 h 475"/>
                <a:gd name="T14" fmla="*/ 185681 w 536"/>
                <a:gd name="T15" fmla="*/ 618938 h 475"/>
                <a:gd name="T16" fmla="*/ 232520 w 536"/>
                <a:gd name="T17" fmla="*/ 662431 h 475"/>
                <a:gd name="T18" fmla="*/ 250921 w 536"/>
                <a:gd name="T19" fmla="*/ 640684 h 475"/>
                <a:gd name="T20" fmla="*/ 324524 w 536"/>
                <a:gd name="T21" fmla="*/ 655739 h 475"/>
                <a:gd name="T22" fmla="*/ 336234 w 536"/>
                <a:gd name="T23" fmla="*/ 680831 h 475"/>
                <a:gd name="T24" fmla="*/ 386418 w 536"/>
                <a:gd name="T25" fmla="*/ 702578 h 475"/>
                <a:gd name="T26" fmla="*/ 414855 w 536"/>
                <a:gd name="T27" fmla="*/ 759453 h 475"/>
                <a:gd name="T28" fmla="*/ 446639 w 536"/>
                <a:gd name="T29" fmla="*/ 769490 h 475"/>
                <a:gd name="T30" fmla="*/ 478422 w 536"/>
                <a:gd name="T31" fmla="*/ 747743 h 475"/>
                <a:gd name="T32" fmla="*/ 525260 w 536"/>
                <a:gd name="T33" fmla="*/ 776181 h 475"/>
                <a:gd name="T34" fmla="*/ 675813 w 536"/>
                <a:gd name="T35" fmla="*/ 762799 h 475"/>
                <a:gd name="T36" fmla="*/ 736034 w 536"/>
                <a:gd name="T37" fmla="*/ 794582 h 475"/>
                <a:gd name="T38" fmla="*/ 861494 w 536"/>
                <a:gd name="T39" fmla="*/ 659085 h 475"/>
                <a:gd name="T40" fmla="*/ 893277 w 536"/>
                <a:gd name="T41" fmla="*/ 655739 h 475"/>
                <a:gd name="T42" fmla="*/ 896623 w 536"/>
                <a:gd name="T43" fmla="*/ 577118 h 475"/>
                <a:gd name="T44" fmla="*/ 864840 w 536"/>
                <a:gd name="T45" fmla="*/ 498496 h 475"/>
                <a:gd name="T46" fmla="*/ 851457 w 536"/>
                <a:gd name="T47" fmla="*/ 396455 h 475"/>
                <a:gd name="T48" fmla="*/ 829711 w 536"/>
                <a:gd name="T49" fmla="*/ 384745 h 475"/>
                <a:gd name="T50" fmla="*/ 829711 w 536"/>
                <a:gd name="T51" fmla="*/ 346270 h 475"/>
                <a:gd name="T52" fmla="*/ 874877 w 536"/>
                <a:gd name="T53" fmla="*/ 306123 h 475"/>
                <a:gd name="T54" fmla="*/ 861494 w 536"/>
                <a:gd name="T55" fmla="*/ 155571 h 475"/>
                <a:gd name="T56" fmla="*/ 836402 w 536"/>
                <a:gd name="T57" fmla="*/ 88659 h 475"/>
                <a:gd name="T58" fmla="*/ 786218 w 536"/>
                <a:gd name="T59" fmla="*/ 63567 h 475"/>
                <a:gd name="T60" fmla="*/ 714287 w 536"/>
                <a:gd name="T61" fmla="*/ 75276 h 475"/>
                <a:gd name="T62" fmla="*/ 500168 w 536"/>
                <a:gd name="T63" fmla="*/ 53530 h 475"/>
                <a:gd name="T64" fmla="*/ 438275 w 536"/>
                <a:gd name="T65" fmla="*/ 58548 h 475"/>
                <a:gd name="T66" fmla="*/ 398127 w 536"/>
                <a:gd name="T67" fmla="*/ 48511 h 475"/>
                <a:gd name="T68" fmla="*/ 408164 w 536"/>
                <a:gd name="T69" fmla="*/ 0 h 475"/>
                <a:gd name="T70" fmla="*/ 277685 w 536"/>
                <a:gd name="T71" fmla="*/ 0 h 475"/>
                <a:gd name="T72" fmla="*/ 153898 w 536"/>
                <a:gd name="T73" fmla="*/ 85313 h 475"/>
                <a:gd name="T74" fmla="*/ 28438 w 536"/>
                <a:gd name="T75" fmla="*/ 135497 h 475"/>
                <a:gd name="T76" fmla="*/ 26765 w 536"/>
                <a:gd name="T77" fmla="*/ 170626 h 475"/>
                <a:gd name="T78" fmla="*/ 28438 w 536"/>
                <a:gd name="T79" fmla="*/ 212446 h 475"/>
                <a:gd name="T80" fmla="*/ 0 w 536"/>
                <a:gd name="T81" fmla="*/ 291068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6"/>
                <a:gd name="T124" fmla="*/ 0 h 475"/>
                <a:gd name="T125" fmla="*/ 536 w 536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6" h="475">
                  <a:moveTo>
                    <a:pt x="0" y="174"/>
                  </a:moveTo>
                  <a:lnTo>
                    <a:pt x="21" y="191"/>
                  </a:lnTo>
                  <a:lnTo>
                    <a:pt x="28" y="263"/>
                  </a:lnTo>
                  <a:lnTo>
                    <a:pt x="49" y="317"/>
                  </a:lnTo>
                  <a:lnTo>
                    <a:pt x="45" y="330"/>
                  </a:lnTo>
                  <a:lnTo>
                    <a:pt x="56" y="332"/>
                  </a:lnTo>
                  <a:lnTo>
                    <a:pt x="68" y="358"/>
                  </a:lnTo>
                  <a:lnTo>
                    <a:pt x="111" y="370"/>
                  </a:lnTo>
                  <a:lnTo>
                    <a:pt x="139" y="396"/>
                  </a:lnTo>
                  <a:lnTo>
                    <a:pt x="150" y="383"/>
                  </a:lnTo>
                  <a:lnTo>
                    <a:pt x="194" y="392"/>
                  </a:lnTo>
                  <a:lnTo>
                    <a:pt x="201" y="407"/>
                  </a:lnTo>
                  <a:lnTo>
                    <a:pt x="231" y="420"/>
                  </a:lnTo>
                  <a:lnTo>
                    <a:pt x="248" y="454"/>
                  </a:lnTo>
                  <a:lnTo>
                    <a:pt x="267" y="460"/>
                  </a:lnTo>
                  <a:lnTo>
                    <a:pt x="286" y="447"/>
                  </a:lnTo>
                  <a:lnTo>
                    <a:pt x="314" y="464"/>
                  </a:lnTo>
                  <a:lnTo>
                    <a:pt x="404" y="456"/>
                  </a:lnTo>
                  <a:lnTo>
                    <a:pt x="440" y="475"/>
                  </a:lnTo>
                  <a:lnTo>
                    <a:pt x="515" y="394"/>
                  </a:lnTo>
                  <a:lnTo>
                    <a:pt x="534" y="392"/>
                  </a:lnTo>
                  <a:lnTo>
                    <a:pt x="536" y="345"/>
                  </a:lnTo>
                  <a:lnTo>
                    <a:pt x="517" y="298"/>
                  </a:lnTo>
                  <a:lnTo>
                    <a:pt x="509" y="237"/>
                  </a:lnTo>
                  <a:lnTo>
                    <a:pt x="496" y="230"/>
                  </a:lnTo>
                  <a:lnTo>
                    <a:pt x="496" y="207"/>
                  </a:lnTo>
                  <a:lnTo>
                    <a:pt x="523" y="183"/>
                  </a:lnTo>
                  <a:lnTo>
                    <a:pt x="515" y="93"/>
                  </a:lnTo>
                  <a:lnTo>
                    <a:pt x="500" y="53"/>
                  </a:lnTo>
                  <a:lnTo>
                    <a:pt x="470" y="38"/>
                  </a:lnTo>
                  <a:lnTo>
                    <a:pt x="427" y="45"/>
                  </a:lnTo>
                  <a:lnTo>
                    <a:pt x="299" y="32"/>
                  </a:lnTo>
                  <a:lnTo>
                    <a:pt x="262" y="35"/>
                  </a:lnTo>
                  <a:lnTo>
                    <a:pt x="238" y="29"/>
                  </a:lnTo>
                  <a:lnTo>
                    <a:pt x="244" y="0"/>
                  </a:lnTo>
                  <a:lnTo>
                    <a:pt x="166" y="0"/>
                  </a:lnTo>
                  <a:lnTo>
                    <a:pt x="92" y="51"/>
                  </a:lnTo>
                  <a:lnTo>
                    <a:pt x="17" y="81"/>
                  </a:lnTo>
                  <a:lnTo>
                    <a:pt x="16" y="102"/>
                  </a:lnTo>
                  <a:lnTo>
                    <a:pt x="17" y="12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6" name="Freeform 28"/>
            <p:cNvSpPr>
              <a:spLocks/>
            </p:cNvSpPr>
            <p:nvPr/>
          </p:nvSpPr>
          <p:spPr bwMode="gray">
            <a:xfrm>
              <a:off x="3837961" y="4691889"/>
              <a:ext cx="654067" cy="331215"/>
            </a:xfrm>
            <a:custGeom>
              <a:avLst/>
              <a:gdLst>
                <a:gd name="T0" fmla="*/ 654067 w 391"/>
                <a:gd name="T1" fmla="*/ 123787 h 198"/>
                <a:gd name="T2" fmla="*/ 632321 w 391"/>
                <a:gd name="T3" fmla="*/ 71931 h 198"/>
                <a:gd name="T4" fmla="*/ 637339 w 391"/>
                <a:gd name="T5" fmla="*/ 16728 h 198"/>
                <a:gd name="T6" fmla="*/ 483441 w 391"/>
                <a:gd name="T7" fmla="*/ 0 h 198"/>
                <a:gd name="T8" fmla="*/ 439948 w 391"/>
                <a:gd name="T9" fmla="*/ 53530 h 198"/>
                <a:gd name="T10" fmla="*/ 371363 w 391"/>
                <a:gd name="T11" fmla="*/ 35129 h 198"/>
                <a:gd name="T12" fmla="*/ 332888 w 391"/>
                <a:gd name="T13" fmla="*/ 88659 h 198"/>
                <a:gd name="T14" fmla="*/ 289395 w 391"/>
                <a:gd name="T15" fmla="*/ 113751 h 198"/>
                <a:gd name="T16" fmla="*/ 301105 w 391"/>
                <a:gd name="T17" fmla="*/ 173972 h 198"/>
                <a:gd name="T18" fmla="*/ 185681 w 391"/>
                <a:gd name="T19" fmla="*/ 178990 h 198"/>
                <a:gd name="T20" fmla="*/ 150553 w 391"/>
                <a:gd name="T21" fmla="*/ 202409 h 198"/>
                <a:gd name="T22" fmla="*/ 93677 w 391"/>
                <a:gd name="T23" fmla="*/ 195718 h 198"/>
                <a:gd name="T24" fmla="*/ 65239 w 391"/>
                <a:gd name="T25" fmla="*/ 217464 h 198"/>
                <a:gd name="T26" fmla="*/ 0 w 391"/>
                <a:gd name="T27" fmla="*/ 185681 h 198"/>
                <a:gd name="T28" fmla="*/ 0 w 391"/>
                <a:gd name="T29" fmla="*/ 199064 h 198"/>
                <a:gd name="T30" fmla="*/ 16728 w 391"/>
                <a:gd name="T31" fmla="*/ 214119 h 198"/>
                <a:gd name="T32" fmla="*/ 16728 w 391"/>
                <a:gd name="T33" fmla="*/ 245902 h 198"/>
                <a:gd name="T34" fmla="*/ 0 w 391"/>
                <a:gd name="T35" fmla="*/ 245902 h 198"/>
                <a:gd name="T36" fmla="*/ 25092 w 391"/>
                <a:gd name="T37" fmla="*/ 265976 h 198"/>
                <a:gd name="T38" fmla="*/ 71931 w 391"/>
                <a:gd name="T39" fmla="*/ 274340 h 198"/>
                <a:gd name="T40" fmla="*/ 122115 w 391"/>
                <a:gd name="T41" fmla="*/ 281031 h 198"/>
                <a:gd name="T42" fmla="*/ 210773 w 391"/>
                <a:gd name="T43" fmla="*/ 255939 h 198"/>
                <a:gd name="T44" fmla="*/ 235866 w 391"/>
                <a:gd name="T45" fmla="*/ 292741 h 198"/>
                <a:gd name="T46" fmla="*/ 339580 w 391"/>
                <a:gd name="T47" fmla="*/ 317833 h 198"/>
                <a:gd name="T48" fmla="*/ 436602 w 391"/>
                <a:gd name="T49" fmla="*/ 331215 h 198"/>
                <a:gd name="T50" fmla="*/ 478422 w 391"/>
                <a:gd name="T51" fmla="*/ 299432 h 198"/>
                <a:gd name="T52" fmla="*/ 575445 w 391"/>
                <a:gd name="T53" fmla="*/ 292741 h 198"/>
                <a:gd name="T54" fmla="*/ 575445 w 391"/>
                <a:gd name="T55" fmla="*/ 252593 h 198"/>
                <a:gd name="T56" fmla="*/ 654067 w 391"/>
                <a:gd name="T57" fmla="*/ 123787 h 1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1"/>
                <a:gd name="T88" fmla="*/ 0 h 198"/>
                <a:gd name="T89" fmla="*/ 391 w 391"/>
                <a:gd name="T90" fmla="*/ 198 h 1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1" h="198">
                  <a:moveTo>
                    <a:pt x="391" y="74"/>
                  </a:moveTo>
                  <a:lnTo>
                    <a:pt x="378" y="43"/>
                  </a:lnTo>
                  <a:lnTo>
                    <a:pt x="381" y="10"/>
                  </a:lnTo>
                  <a:lnTo>
                    <a:pt x="289" y="0"/>
                  </a:lnTo>
                  <a:lnTo>
                    <a:pt x="263" y="32"/>
                  </a:lnTo>
                  <a:lnTo>
                    <a:pt x="222" y="21"/>
                  </a:lnTo>
                  <a:lnTo>
                    <a:pt x="199" y="53"/>
                  </a:lnTo>
                  <a:lnTo>
                    <a:pt x="173" y="68"/>
                  </a:lnTo>
                  <a:lnTo>
                    <a:pt x="180" y="104"/>
                  </a:lnTo>
                  <a:lnTo>
                    <a:pt x="111" y="107"/>
                  </a:lnTo>
                  <a:lnTo>
                    <a:pt x="90" y="121"/>
                  </a:lnTo>
                  <a:lnTo>
                    <a:pt x="56" y="117"/>
                  </a:lnTo>
                  <a:lnTo>
                    <a:pt x="39" y="130"/>
                  </a:lnTo>
                  <a:lnTo>
                    <a:pt x="0" y="111"/>
                  </a:lnTo>
                  <a:lnTo>
                    <a:pt x="0" y="119"/>
                  </a:lnTo>
                  <a:lnTo>
                    <a:pt x="10" y="128"/>
                  </a:lnTo>
                  <a:lnTo>
                    <a:pt x="10" y="147"/>
                  </a:lnTo>
                  <a:lnTo>
                    <a:pt x="0" y="147"/>
                  </a:lnTo>
                  <a:lnTo>
                    <a:pt x="15" y="159"/>
                  </a:lnTo>
                  <a:lnTo>
                    <a:pt x="43" y="164"/>
                  </a:lnTo>
                  <a:lnTo>
                    <a:pt x="73" y="168"/>
                  </a:lnTo>
                  <a:lnTo>
                    <a:pt x="126" y="153"/>
                  </a:lnTo>
                  <a:lnTo>
                    <a:pt x="141" y="175"/>
                  </a:lnTo>
                  <a:lnTo>
                    <a:pt x="203" y="190"/>
                  </a:lnTo>
                  <a:lnTo>
                    <a:pt x="261" y="198"/>
                  </a:lnTo>
                  <a:lnTo>
                    <a:pt x="286" y="179"/>
                  </a:lnTo>
                  <a:lnTo>
                    <a:pt x="344" y="175"/>
                  </a:lnTo>
                  <a:lnTo>
                    <a:pt x="344" y="151"/>
                  </a:lnTo>
                  <a:lnTo>
                    <a:pt x="391" y="74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gray">
            <a:xfrm>
              <a:off x="3264189" y="4071278"/>
              <a:ext cx="347943" cy="389763"/>
            </a:xfrm>
            <a:custGeom>
              <a:avLst/>
              <a:gdLst>
                <a:gd name="T0" fmla="*/ 120442 w 208"/>
                <a:gd name="T1" fmla="*/ 296086 h 233"/>
                <a:gd name="T2" fmla="*/ 227501 w 208"/>
                <a:gd name="T3" fmla="*/ 311141 h 233"/>
                <a:gd name="T4" fmla="*/ 209100 w 208"/>
                <a:gd name="T5" fmla="*/ 368017 h 233"/>
                <a:gd name="T6" fmla="*/ 262630 w 208"/>
                <a:gd name="T7" fmla="*/ 389763 h 233"/>
                <a:gd name="T8" fmla="*/ 244229 w 208"/>
                <a:gd name="T9" fmla="*/ 342925 h 233"/>
                <a:gd name="T10" fmla="*/ 262630 w 208"/>
                <a:gd name="T11" fmla="*/ 302777 h 233"/>
                <a:gd name="T12" fmla="*/ 262630 w 208"/>
                <a:gd name="T13" fmla="*/ 222483 h 233"/>
                <a:gd name="T14" fmla="*/ 331215 w 208"/>
                <a:gd name="T15" fmla="*/ 165607 h 233"/>
                <a:gd name="T16" fmla="*/ 347943 w 208"/>
                <a:gd name="T17" fmla="*/ 33456 h 233"/>
                <a:gd name="T18" fmla="*/ 311141 w 208"/>
                <a:gd name="T19" fmla="*/ 3346 h 233"/>
                <a:gd name="T20" fmla="*/ 277685 w 208"/>
                <a:gd name="T21" fmla="*/ 0 h 233"/>
                <a:gd name="T22" fmla="*/ 202409 w 208"/>
                <a:gd name="T23" fmla="*/ 30110 h 233"/>
                <a:gd name="T24" fmla="*/ 187354 w 208"/>
                <a:gd name="T25" fmla="*/ 80295 h 233"/>
                <a:gd name="T26" fmla="*/ 200736 w 208"/>
                <a:gd name="T27" fmla="*/ 93677 h 233"/>
                <a:gd name="T28" fmla="*/ 200736 w 208"/>
                <a:gd name="T29" fmla="*/ 125460 h 233"/>
                <a:gd name="T30" fmla="*/ 172299 w 208"/>
                <a:gd name="T31" fmla="*/ 132151 h 233"/>
                <a:gd name="T32" fmla="*/ 165607 w 208"/>
                <a:gd name="T33" fmla="*/ 115423 h 233"/>
                <a:gd name="T34" fmla="*/ 182336 w 208"/>
                <a:gd name="T35" fmla="*/ 95350 h 233"/>
                <a:gd name="T36" fmla="*/ 158916 w 208"/>
                <a:gd name="T37" fmla="*/ 73603 h 233"/>
                <a:gd name="T38" fmla="*/ 120442 w 208"/>
                <a:gd name="T39" fmla="*/ 80295 h 233"/>
                <a:gd name="T40" fmla="*/ 117096 w 208"/>
                <a:gd name="T41" fmla="*/ 148879 h 233"/>
                <a:gd name="T42" fmla="*/ 78622 w 208"/>
                <a:gd name="T43" fmla="*/ 210773 h 233"/>
                <a:gd name="T44" fmla="*/ 46838 w 208"/>
                <a:gd name="T45" fmla="*/ 250920 h 233"/>
                <a:gd name="T46" fmla="*/ 46838 w 208"/>
                <a:gd name="T47" fmla="*/ 260957 h 233"/>
                <a:gd name="T48" fmla="*/ 78622 w 208"/>
                <a:gd name="T49" fmla="*/ 252593 h 233"/>
                <a:gd name="T50" fmla="*/ 85313 w 208"/>
                <a:gd name="T51" fmla="*/ 242556 h 233"/>
                <a:gd name="T52" fmla="*/ 122115 w 208"/>
                <a:gd name="T53" fmla="*/ 244229 h 233"/>
                <a:gd name="T54" fmla="*/ 51857 w 208"/>
                <a:gd name="T55" fmla="*/ 274340 h 233"/>
                <a:gd name="T56" fmla="*/ 28438 w 208"/>
                <a:gd name="T57" fmla="*/ 274340 h 233"/>
                <a:gd name="T58" fmla="*/ 0 w 208"/>
                <a:gd name="T59" fmla="*/ 296086 h 233"/>
                <a:gd name="T60" fmla="*/ 48511 w 208"/>
                <a:gd name="T61" fmla="*/ 324524 h 233"/>
                <a:gd name="T62" fmla="*/ 120442 w 208"/>
                <a:gd name="T63" fmla="*/ 296086 h 2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8"/>
                <a:gd name="T97" fmla="*/ 0 h 233"/>
                <a:gd name="T98" fmla="*/ 208 w 208"/>
                <a:gd name="T99" fmla="*/ 233 h 2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8" h="233">
                  <a:moveTo>
                    <a:pt x="72" y="177"/>
                  </a:moveTo>
                  <a:lnTo>
                    <a:pt x="136" y="186"/>
                  </a:lnTo>
                  <a:lnTo>
                    <a:pt x="125" y="220"/>
                  </a:lnTo>
                  <a:lnTo>
                    <a:pt x="157" y="233"/>
                  </a:lnTo>
                  <a:lnTo>
                    <a:pt x="146" y="205"/>
                  </a:lnTo>
                  <a:lnTo>
                    <a:pt x="157" y="181"/>
                  </a:lnTo>
                  <a:lnTo>
                    <a:pt x="157" y="133"/>
                  </a:lnTo>
                  <a:lnTo>
                    <a:pt x="198" y="99"/>
                  </a:lnTo>
                  <a:lnTo>
                    <a:pt x="208" y="20"/>
                  </a:lnTo>
                  <a:lnTo>
                    <a:pt x="186" y="2"/>
                  </a:lnTo>
                  <a:lnTo>
                    <a:pt x="166" y="0"/>
                  </a:lnTo>
                  <a:lnTo>
                    <a:pt x="121" y="18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03" y="79"/>
                  </a:lnTo>
                  <a:lnTo>
                    <a:pt x="99" y="69"/>
                  </a:lnTo>
                  <a:lnTo>
                    <a:pt x="109" y="57"/>
                  </a:lnTo>
                  <a:lnTo>
                    <a:pt x="95" y="44"/>
                  </a:lnTo>
                  <a:lnTo>
                    <a:pt x="72" y="48"/>
                  </a:lnTo>
                  <a:lnTo>
                    <a:pt x="70" y="89"/>
                  </a:lnTo>
                  <a:lnTo>
                    <a:pt x="47" y="126"/>
                  </a:lnTo>
                  <a:lnTo>
                    <a:pt x="28" y="150"/>
                  </a:lnTo>
                  <a:lnTo>
                    <a:pt x="28" y="156"/>
                  </a:lnTo>
                  <a:lnTo>
                    <a:pt x="47" y="151"/>
                  </a:lnTo>
                  <a:lnTo>
                    <a:pt x="51" y="145"/>
                  </a:lnTo>
                  <a:lnTo>
                    <a:pt x="73" y="146"/>
                  </a:lnTo>
                  <a:lnTo>
                    <a:pt x="31" y="164"/>
                  </a:lnTo>
                  <a:lnTo>
                    <a:pt x="17" y="164"/>
                  </a:lnTo>
                  <a:lnTo>
                    <a:pt x="0" y="177"/>
                  </a:lnTo>
                  <a:lnTo>
                    <a:pt x="29" y="194"/>
                  </a:lnTo>
                  <a:lnTo>
                    <a:pt x="72" y="177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gray">
            <a:xfrm>
              <a:off x="3617151" y="5344283"/>
              <a:ext cx="46839" cy="41820"/>
            </a:xfrm>
            <a:custGeom>
              <a:avLst/>
              <a:gdLst>
                <a:gd name="T0" fmla="*/ 46839 w 56"/>
                <a:gd name="T1" fmla="*/ 18776 h 49"/>
                <a:gd name="T2" fmla="*/ 25929 w 56"/>
                <a:gd name="T3" fmla="*/ 0 h 49"/>
                <a:gd name="T4" fmla="*/ 0 w 56"/>
                <a:gd name="T5" fmla="*/ 18776 h 49"/>
                <a:gd name="T6" fmla="*/ 12546 w 56"/>
                <a:gd name="T7" fmla="*/ 41820 h 49"/>
                <a:gd name="T8" fmla="*/ 46839 w 56"/>
                <a:gd name="T9" fmla="*/ 1877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49"/>
                <a:gd name="T17" fmla="*/ 56 w 5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49">
                  <a:moveTo>
                    <a:pt x="56" y="22"/>
                  </a:moveTo>
                  <a:lnTo>
                    <a:pt x="31" y="0"/>
                  </a:lnTo>
                  <a:lnTo>
                    <a:pt x="0" y="22"/>
                  </a:lnTo>
                  <a:lnTo>
                    <a:pt x="15" y="49"/>
                  </a:lnTo>
                  <a:lnTo>
                    <a:pt x="56" y="22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9" name="Freeform 41"/>
            <p:cNvSpPr>
              <a:spLocks/>
            </p:cNvSpPr>
            <p:nvPr/>
          </p:nvSpPr>
          <p:spPr bwMode="gray">
            <a:xfrm>
              <a:off x="4813206" y="5528291"/>
              <a:ext cx="220810" cy="182335"/>
            </a:xfrm>
            <a:custGeom>
              <a:avLst/>
              <a:gdLst>
                <a:gd name="T0" fmla="*/ 167280 w 132"/>
                <a:gd name="T1" fmla="*/ 0 h 109"/>
                <a:gd name="T2" fmla="*/ 85313 w 132"/>
                <a:gd name="T3" fmla="*/ 15055 h 109"/>
                <a:gd name="T4" fmla="*/ 5018 w 132"/>
                <a:gd name="T5" fmla="*/ 25092 h 109"/>
                <a:gd name="T6" fmla="*/ 5018 w 132"/>
                <a:gd name="T7" fmla="*/ 61894 h 109"/>
                <a:gd name="T8" fmla="*/ 0 w 132"/>
                <a:gd name="T9" fmla="*/ 128805 h 109"/>
                <a:gd name="T10" fmla="*/ 28438 w 132"/>
                <a:gd name="T11" fmla="*/ 182335 h 109"/>
                <a:gd name="T12" fmla="*/ 202409 w 132"/>
                <a:gd name="T13" fmla="*/ 132151 h 109"/>
                <a:gd name="T14" fmla="*/ 220810 w 132"/>
                <a:gd name="T15" fmla="*/ 46838 h 109"/>
                <a:gd name="T16" fmla="*/ 167280 w 132"/>
                <a:gd name="T17" fmla="*/ 0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09"/>
                <a:gd name="T29" fmla="*/ 132 w 132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09">
                  <a:moveTo>
                    <a:pt x="100" y="0"/>
                  </a:moveTo>
                  <a:lnTo>
                    <a:pt x="51" y="9"/>
                  </a:lnTo>
                  <a:lnTo>
                    <a:pt x="3" y="15"/>
                  </a:lnTo>
                  <a:lnTo>
                    <a:pt x="3" y="37"/>
                  </a:lnTo>
                  <a:lnTo>
                    <a:pt x="0" y="77"/>
                  </a:lnTo>
                  <a:lnTo>
                    <a:pt x="17" y="109"/>
                  </a:lnTo>
                  <a:lnTo>
                    <a:pt x="121" y="79"/>
                  </a:lnTo>
                  <a:lnTo>
                    <a:pt x="132" y="2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0" name="Freeform 42"/>
            <p:cNvSpPr>
              <a:spLocks/>
            </p:cNvSpPr>
            <p:nvPr/>
          </p:nvSpPr>
          <p:spPr bwMode="gray">
            <a:xfrm>
              <a:off x="3495036" y="4524609"/>
              <a:ext cx="50184" cy="103714"/>
            </a:xfrm>
            <a:custGeom>
              <a:avLst/>
              <a:gdLst>
                <a:gd name="T0" fmla="*/ 31783 w 30"/>
                <a:gd name="T1" fmla="*/ 0 h 62"/>
                <a:gd name="T2" fmla="*/ 3346 w 30"/>
                <a:gd name="T3" fmla="*/ 46839 h 62"/>
                <a:gd name="T4" fmla="*/ 0 w 30"/>
                <a:gd name="T5" fmla="*/ 97023 h 62"/>
                <a:gd name="T6" fmla="*/ 43493 w 30"/>
                <a:gd name="T7" fmla="*/ 103714 h 62"/>
                <a:gd name="T8" fmla="*/ 50184 w 30"/>
                <a:gd name="T9" fmla="*/ 66912 h 62"/>
                <a:gd name="T10" fmla="*/ 31783 w 30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62"/>
                <a:gd name="T20" fmla="*/ 30 w 30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62">
                  <a:moveTo>
                    <a:pt x="19" y="0"/>
                  </a:moveTo>
                  <a:lnTo>
                    <a:pt x="2" y="28"/>
                  </a:lnTo>
                  <a:lnTo>
                    <a:pt x="0" y="58"/>
                  </a:lnTo>
                  <a:lnTo>
                    <a:pt x="26" y="62"/>
                  </a:lnTo>
                  <a:lnTo>
                    <a:pt x="30" y="4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gray">
            <a:xfrm>
              <a:off x="3837961" y="4890952"/>
              <a:ext cx="16728" cy="46839"/>
            </a:xfrm>
            <a:custGeom>
              <a:avLst/>
              <a:gdLst>
                <a:gd name="T0" fmla="*/ 0 w 10"/>
                <a:gd name="T1" fmla="*/ 46839 h 28"/>
                <a:gd name="T2" fmla="*/ 0 w 10"/>
                <a:gd name="T3" fmla="*/ 0 h 28"/>
                <a:gd name="T4" fmla="*/ 16728 w 10"/>
                <a:gd name="T5" fmla="*/ 15055 h 28"/>
                <a:gd name="T6" fmla="*/ 16728 w 10"/>
                <a:gd name="T7" fmla="*/ 46839 h 28"/>
                <a:gd name="T8" fmla="*/ 0 w 10"/>
                <a:gd name="T9" fmla="*/ 4683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8"/>
                <a:gd name="T17" fmla="*/ 10 w 1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8">
                  <a:moveTo>
                    <a:pt x="0" y="28"/>
                  </a:moveTo>
                  <a:lnTo>
                    <a:pt x="0" y="0"/>
                  </a:lnTo>
                  <a:lnTo>
                    <a:pt x="10" y="9"/>
                  </a:lnTo>
                  <a:lnTo>
                    <a:pt x="1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gray">
            <a:xfrm>
              <a:off x="4182559" y="5008049"/>
              <a:ext cx="516897" cy="533624"/>
            </a:xfrm>
            <a:custGeom>
              <a:avLst/>
              <a:gdLst>
                <a:gd name="T0" fmla="*/ 491805 w 309"/>
                <a:gd name="T1" fmla="*/ 147207 h 319"/>
                <a:gd name="T2" fmla="*/ 485114 w 309"/>
                <a:gd name="T3" fmla="*/ 83640 h 319"/>
                <a:gd name="T4" fmla="*/ 369690 w 309"/>
                <a:gd name="T5" fmla="*/ 86986 h 319"/>
                <a:gd name="T6" fmla="*/ 312815 w 309"/>
                <a:gd name="T7" fmla="*/ 15055 h 319"/>
                <a:gd name="T8" fmla="*/ 270995 w 309"/>
                <a:gd name="T9" fmla="*/ 0 h 319"/>
                <a:gd name="T10" fmla="*/ 202409 w 309"/>
                <a:gd name="T11" fmla="*/ 51857 h 319"/>
                <a:gd name="T12" fmla="*/ 202409 w 309"/>
                <a:gd name="T13" fmla="*/ 80295 h 319"/>
                <a:gd name="T14" fmla="*/ 162262 w 309"/>
                <a:gd name="T15" fmla="*/ 140515 h 319"/>
                <a:gd name="T16" fmla="*/ 100368 w 309"/>
                <a:gd name="T17" fmla="*/ 133824 h 319"/>
                <a:gd name="T18" fmla="*/ 73603 w 309"/>
                <a:gd name="T19" fmla="*/ 147207 h 319"/>
                <a:gd name="T20" fmla="*/ 16728 w 309"/>
                <a:gd name="T21" fmla="*/ 135497 h 319"/>
                <a:gd name="T22" fmla="*/ 0 w 309"/>
                <a:gd name="T23" fmla="*/ 152225 h 319"/>
                <a:gd name="T24" fmla="*/ 10037 w 309"/>
                <a:gd name="T25" fmla="*/ 195718 h 319"/>
                <a:gd name="T26" fmla="*/ 35129 w 309"/>
                <a:gd name="T27" fmla="*/ 230847 h 319"/>
                <a:gd name="T28" fmla="*/ 63567 w 309"/>
                <a:gd name="T29" fmla="*/ 190699 h 319"/>
                <a:gd name="T30" fmla="*/ 85313 w 309"/>
                <a:gd name="T31" fmla="*/ 190699 h 319"/>
                <a:gd name="T32" fmla="*/ 123788 w 309"/>
                <a:gd name="T33" fmla="*/ 209100 h 319"/>
                <a:gd name="T34" fmla="*/ 138843 w 309"/>
                <a:gd name="T35" fmla="*/ 297759 h 319"/>
                <a:gd name="T36" fmla="*/ 235866 w 309"/>
                <a:gd name="T37" fmla="*/ 394781 h 319"/>
                <a:gd name="T38" fmla="*/ 281031 w 309"/>
                <a:gd name="T39" fmla="*/ 394781 h 319"/>
                <a:gd name="T40" fmla="*/ 322851 w 309"/>
                <a:gd name="T41" fmla="*/ 458348 h 319"/>
                <a:gd name="T42" fmla="*/ 448312 w 309"/>
                <a:gd name="T43" fmla="*/ 533624 h 319"/>
                <a:gd name="T44" fmla="*/ 439948 w 309"/>
                <a:gd name="T45" fmla="*/ 478422 h 319"/>
                <a:gd name="T46" fmla="*/ 369690 w 309"/>
                <a:gd name="T47" fmla="*/ 439947 h 319"/>
                <a:gd name="T48" fmla="*/ 297759 w 309"/>
                <a:gd name="T49" fmla="*/ 339579 h 319"/>
                <a:gd name="T50" fmla="*/ 259285 w 309"/>
                <a:gd name="T51" fmla="*/ 297759 h 319"/>
                <a:gd name="T52" fmla="*/ 197391 w 309"/>
                <a:gd name="T53" fmla="*/ 200736 h 319"/>
                <a:gd name="T54" fmla="*/ 209101 w 309"/>
                <a:gd name="T55" fmla="*/ 175644 h 319"/>
                <a:gd name="T56" fmla="*/ 244230 w 309"/>
                <a:gd name="T57" fmla="*/ 194045 h 319"/>
                <a:gd name="T58" fmla="*/ 312815 w 309"/>
                <a:gd name="T59" fmla="*/ 172299 h 319"/>
                <a:gd name="T60" fmla="*/ 448312 w 309"/>
                <a:gd name="T61" fmla="*/ 190699 h 319"/>
                <a:gd name="T62" fmla="*/ 473404 w 309"/>
                <a:gd name="T63" fmla="*/ 219137 h 319"/>
                <a:gd name="T64" fmla="*/ 505187 w 309"/>
                <a:gd name="T65" fmla="*/ 214119 h 319"/>
                <a:gd name="T66" fmla="*/ 516897 w 309"/>
                <a:gd name="T67" fmla="*/ 162262 h 319"/>
                <a:gd name="T68" fmla="*/ 491805 w 309"/>
                <a:gd name="T69" fmla="*/ 147207 h 3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9"/>
                <a:gd name="T106" fmla="*/ 0 h 319"/>
                <a:gd name="T107" fmla="*/ 309 w 309"/>
                <a:gd name="T108" fmla="*/ 319 h 3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9" h="319">
                  <a:moveTo>
                    <a:pt x="294" y="88"/>
                  </a:moveTo>
                  <a:lnTo>
                    <a:pt x="290" y="50"/>
                  </a:lnTo>
                  <a:lnTo>
                    <a:pt x="221" y="52"/>
                  </a:lnTo>
                  <a:lnTo>
                    <a:pt x="187" y="9"/>
                  </a:lnTo>
                  <a:lnTo>
                    <a:pt x="162" y="0"/>
                  </a:lnTo>
                  <a:lnTo>
                    <a:pt x="121" y="31"/>
                  </a:lnTo>
                  <a:lnTo>
                    <a:pt x="121" y="48"/>
                  </a:lnTo>
                  <a:lnTo>
                    <a:pt x="97" y="84"/>
                  </a:lnTo>
                  <a:lnTo>
                    <a:pt x="60" y="80"/>
                  </a:lnTo>
                  <a:lnTo>
                    <a:pt x="44" y="88"/>
                  </a:lnTo>
                  <a:lnTo>
                    <a:pt x="10" y="81"/>
                  </a:lnTo>
                  <a:lnTo>
                    <a:pt x="0" y="91"/>
                  </a:lnTo>
                  <a:lnTo>
                    <a:pt x="6" y="117"/>
                  </a:lnTo>
                  <a:lnTo>
                    <a:pt x="21" y="138"/>
                  </a:lnTo>
                  <a:lnTo>
                    <a:pt x="38" y="114"/>
                  </a:lnTo>
                  <a:lnTo>
                    <a:pt x="51" y="114"/>
                  </a:lnTo>
                  <a:lnTo>
                    <a:pt x="74" y="125"/>
                  </a:lnTo>
                  <a:lnTo>
                    <a:pt x="83" y="178"/>
                  </a:lnTo>
                  <a:lnTo>
                    <a:pt x="141" y="236"/>
                  </a:lnTo>
                  <a:lnTo>
                    <a:pt x="168" y="236"/>
                  </a:lnTo>
                  <a:lnTo>
                    <a:pt x="193" y="274"/>
                  </a:lnTo>
                  <a:lnTo>
                    <a:pt x="268" y="319"/>
                  </a:lnTo>
                  <a:lnTo>
                    <a:pt x="263" y="286"/>
                  </a:lnTo>
                  <a:lnTo>
                    <a:pt x="221" y="263"/>
                  </a:lnTo>
                  <a:lnTo>
                    <a:pt x="178" y="203"/>
                  </a:lnTo>
                  <a:lnTo>
                    <a:pt x="155" y="178"/>
                  </a:lnTo>
                  <a:lnTo>
                    <a:pt x="118" y="120"/>
                  </a:lnTo>
                  <a:lnTo>
                    <a:pt x="125" y="105"/>
                  </a:lnTo>
                  <a:lnTo>
                    <a:pt x="146" y="116"/>
                  </a:lnTo>
                  <a:lnTo>
                    <a:pt x="187" y="103"/>
                  </a:lnTo>
                  <a:lnTo>
                    <a:pt x="268" y="114"/>
                  </a:lnTo>
                  <a:lnTo>
                    <a:pt x="283" y="131"/>
                  </a:lnTo>
                  <a:lnTo>
                    <a:pt x="302" y="128"/>
                  </a:lnTo>
                  <a:lnTo>
                    <a:pt x="309" y="97"/>
                  </a:lnTo>
                  <a:lnTo>
                    <a:pt x="294" y="88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gray">
            <a:xfrm>
              <a:off x="3744284" y="5461379"/>
              <a:ext cx="88659" cy="200737"/>
            </a:xfrm>
            <a:custGeom>
              <a:avLst/>
              <a:gdLst>
                <a:gd name="T0" fmla="*/ 88659 w 107"/>
                <a:gd name="T1" fmla="*/ 3332 h 241"/>
                <a:gd name="T2" fmla="*/ 84516 w 107"/>
                <a:gd name="T3" fmla="*/ 80795 h 241"/>
                <a:gd name="T4" fmla="*/ 56344 w 107"/>
                <a:gd name="T5" fmla="*/ 200737 h 241"/>
                <a:gd name="T6" fmla="*/ 11600 w 107"/>
                <a:gd name="T7" fmla="*/ 158257 h 241"/>
                <a:gd name="T8" fmla="*/ 0 w 107"/>
                <a:gd name="T9" fmla="*/ 94954 h 241"/>
                <a:gd name="T10" fmla="*/ 39772 w 107"/>
                <a:gd name="T11" fmla="*/ 35816 h 241"/>
                <a:gd name="T12" fmla="*/ 56344 w 107"/>
                <a:gd name="T13" fmla="*/ 35816 h 241"/>
                <a:gd name="T14" fmla="*/ 60487 w 107"/>
                <a:gd name="T15" fmla="*/ 0 h 241"/>
                <a:gd name="T16" fmla="*/ 88659 w 107"/>
                <a:gd name="T17" fmla="*/ 3332 h 2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241"/>
                <a:gd name="T29" fmla="*/ 107 w 107"/>
                <a:gd name="T30" fmla="*/ 241 h 2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241">
                  <a:moveTo>
                    <a:pt x="107" y="4"/>
                  </a:moveTo>
                  <a:lnTo>
                    <a:pt x="102" y="97"/>
                  </a:lnTo>
                  <a:lnTo>
                    <a:pt x="68" y="241"/>
                  </a:lnTo>
                  <a:lnTo>
                    <a:pt x="14" y="190"/>
                  </a:lnTo>
                  <a:lnTo>
                    <a:pt x="0" y="114"/>
                  </a:lnTo>
                  <a:lnTo>
                    <a:pt x="48" y="43"/>
                  </a:lnTo>
                  <a:lnTo>
                    <a:pt x="68" y="43"/>
                  </a:lnTo>
                  <a:lnTo>
                    <a:pt x="73" y="0"/>
                  </a:lnTo>
                  <a:lnTo>
                    <a:pt x="107" y="4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4" name="Freeform 60"/>
            <p:cNvSpPr>
              <a:spLocks/>
            </p:cNvSpPr>
            <p:nvPr/>
          </p:nvSpPr>
          <p:spPr bwMode="gray">
            <a:xfrm>
              <a:off x="2546557" y="4415876"/>
              <a:ext cx="1155908" cy="1115760"/>
            </a:xfrm>
            <a:custGeom>
              <a:avLst/>
              <a:gdLst>
                <a:gd name="T0" fmla="*/ 1067249 w 691"/>
                <a:gd name="T1" fmla="*/ 878222 h 667"/>
                <a:gd name="T2" fmla="*/ 1077286 w 691"/>
                <a:gd name="T3" fmla="*/ 747743 h 667"/>
                <a:gd name="T4" fmla="*/ 1037139 w 691"/>
                <a:gd name="T5" fmla="*/ 628974 h 667"/>
                <a:gd name="T6" fmla="*/ 980264 w 691"/>
                <a:gd name="T7" fmla="*/ 645702 h 667"/>
                <a:gd name="T8" fmla="*/ 1087323 w 691"/>
                <a:gd name="T9" fmla="*/ 471731 h 667"/>
                <a:gd name="T10" fmla="*/ 1155908 w 691"/>
                <a:gd name="T11" fmla="*/ 264303 h 667"/>
                <a:gd name="T12" fmla="*/ 948480 w 691"/>
                <a:gd name="T13" fmla="*/ 205755 h 667"/>
                <a:gd name="T14" fmla="*/ 856476 w 691"/>
                <a:gd name="T15" fmla="*/ 133824 h 667"/>
                <a:gd name="T16" fmla="*/ 762799 w 691"/>
                <a:gd name="T17" fmla="*/ 80295 h 667"/>
                <a:gd name="T18" fmla="*/ 659085 w 691"/>
                <a:gd name="T19" fmla="*/ 0 h 667"/>
                <a:gd name="T20" fmla="*/ 568754 w 691"/>
                <a:gd name="T21" fmla="*/ 112078 h 667"/>
                <a:gd name="T22" fmla="*/ 434929 w 691"/>
                <a:gd name="T23" fmla="*/ 205755 h 667"/>
                <a:gd name="T24" fmla="*/ 411510 w 691"/>
                <a:gd name="T25" fmla="*/ 239211 h 667"/>
                <a:gd name="T26" fmla="*/ 309469 w 691"/>
                <a:gd name="T27" fmla="*/ 192372 h 667"/>
                <a:gd name="T28" fmla="*/ 297759 w 691"/>
                <a:gd name="T29" fmla="*/ 342925 h 667"/>
                <a:gd name="T30" fmla="*/ 185681 w 691"/>
                <a:gd name="T31" fmla="*/ 344598 h 667"/>
                <a:gd name="T32" fmla="*/ 26765 w 691"/>
                <a:gd name="T33" fmla="*/ 334561 h 667"/>
                <a:gd name="T34" fmla="*/ 35129 w 691"/>
                <a:gd name="T35" fmla="*/ 446639 h 667"/>
                <a:gd name="T36" fmla="*/ 210773 w 691"/>
                <a:gd name="T37" fmla="*/ 513551 h 667"/>
                <a:gd name="T38" fmla="*/ 245902 w 691"/>
                <a:gd name="T39" fmla="*/ 568753 h 667"/>
                <a:gd name="T40" fmla="*/ 346271 w 691"/>
                <a:gd name="T41" fmla="*/ 677485 h 667"/>
                <a:gd name="T42" fmla="*/ 297759 w 691"/>
                <a:gd name="T43" fmla="*/ 970226 h 667"/>
                <a:gd name="T44" fmla="*/ 304450 w 691"/>
                <a:gd name="T45" fmla="*/ 1030447 h 667"/>
                <a:gd name="T46" fmla="*/ 500169 w 691"/>
                <a:gd name="T47" fmla="*/ 1063903 h 667"/>
                <a:gd name="T48" fmla="*/ 552026 w 691"/>
                <a:gd name="T49" fmla="*/ 1087322 h 667"/>
                <a:gd name="T50" fmla="*/ 592173 w 691"/>
                <a:gd name="T51" fmla="*/ 1087322 h 667"/>
                <a:gd name="T52" fmla="*/ 644030 w 691"/>
                <a:gd name="T53" fmla="*/ 1115760 h 667"/>
                <a:gd name="T54" fmla="*/ 709269 w 691"/>
                <a:gd name="T55" fmla="*/ 1022083 h 667"/>
                <a:gd name="T56" fmla="*/ 848112 w 691"/>
                <a:gd name="T57" fmla="*/ 1002009 h 667"/>
                <a:gd name="T58" fmla="*/ 981936 w 691"/>
                <a:gd name="T59" fmla="*/ 1035465 h 667"/>
                <a:gd name="T60" fmla="*/ 1070595 w 691"/>
                <a:gd name="T61" fmla="*/ 946807 h 667"/>
                <a:gd name="T62" fmla="*/ 1117434 w 691"/>
                <a:gd name="T63" fmla="*/ 946807 h 667"/>
                <a:gd name="T64" fmla="*/ 1109069 w 691"/>
                <a:gd name="T65" fmla="*/ 893277 h 6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1"/>
                <a:gd name="T100" fmla="*/ 0 h 667"/>
                <a:gd name="T101" fmla="*/ 691 w 691"/>
                <a:gd name="T102" fmla="*/ 667 h 6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1" h="667">
                  <a:moveTo>
                    <a:pt x="663" y="534"/>
                  </a:moveTo>
                  <a:lnTo>
                    <a:pt x="638" y="525"/>
                  </a:lnTo>
                  <a:lnTo>
                    <a:pt x="629" y="476"/>
                  </a:lnTo>
                  <a:lnTo>
                    <a:pt x="644" y="447"/>
                  </a:lnTo>
                  <a:lnTo>
                    <a:pt x="633" y="395"/>
                  </a:lnTo>
                  <a:lnTo>
                    <a:pt x="620" y="376"/>
                  </a:lnTo>
                  <a:lnTo>
                    <a:pt x="599" y="378"/>
                  </a:lnTo>
                  <a:lnTo>
                    <a:pt x="586" y="386"/>
                  </a:lnTo>
                  <a:lnTo>
                    <a:pt x="584" y="358"/>
                  </a:lnTo>
                  <a:lnTo>
                    <a:pt x="650" y="282"/>
                  </a:lnTo>
                  <a:lnTo>
                    <a:pt x="665" y="195"/>
                  </a:lnTo>
                  <a:lnTo>
                    <a:pt x="691" y="158"/>
                  </a:lnTo>
                  <a:lnTo>
                    <a:pt x="593" y="127"/>
                  </a:lnTo>
                  <a:lnTo>
                    <a:pt x="567" y="123"/>
                  </a:lnTo>
                  <a:lnTo>
                    <a:pt x="544" y="120"/>
                  </a:lnTo>
                  <a:lnTo>
                    <a:pt x="512" y="80"/>
                  </a:lnTo>
                  <a:lnTo>
                    <a:pt x="490" y="85"/>
                  </a:lnTo>
                  <a:lnTo>
                    <a:pt x="456" y="48"/>
                  </a:lnTo>
                  <a:lnTo>
                    <a:pt x="403" y="26"/>
                  </a:lnTo>
                  <a:lnTo>
                    <a:pt x="394" y="0"/>
                  </a:lnTo>
                  <a:lnTo>
                    <a:pt x="339" y="16"/>
                  </a:lnTo>
                  <a:lnTo>
                    <a:pt x="340" y="67"/>
                  </a:lnTo>
                  <a:lnTo>
                    <a:pt x="272" y="106"/>
                  </a:lnTo>
                  <a:lnTo>
                    <a:pt x="260" y="123"/>
                  </a:lnTo>
                  <a:lnTo>
                    <a:pt x="266" y="129"/>
                  </a:lnTo>
                  <a:lnTo>
                    <a:pt x="246" y="143"/>
                  </a:lnTo>
                  <a:lnTo>
                    <a:pt x="194" y="138"/>
                  </a:lnTo>
                  <a:lnTo>
                    <a:pt x="185" y="115"/>
                  </a:lnTo>
                  <a:lnTo>
                    <a:pt x="149" y="118"/>
                  </a:lnTo>
                  <a:lnTo>
                    <a:pt x="178" y="205"/>
                  </a:lnTo>
                  <a:lnTo>
                    <a:pt x="154" y="196"/>
                  </a:lnTo>
                  <a:lnTo>
                    <a:pt x="111" y="206"/>
                  </a:lnTo>
                  <a:lnTo>
                    <a:pt x="92" y="188"/>
                  </a:lnTo>
                  <a:lnTo>
                    <a:pt x="16" y="200"/>
                  </a:lnTo>
                  <a:lnTo>
                    <a:pt x="0" y="219"/>
                  </a:lnTo>
                  <a:lnTo>
                    <a:pt x="21" y="267"/>
                  </a:lnTo>
                  <a:lnTo>
                    <a:pt x="46" y="261"/>
                  </a:lnTo>
                  <a:lnTo>
                    <a:pt x="126" y="307"/>
                  </a:lnTo>
                  <a:lnTo>
                    <a:pt x="156" y="312"/>
                  </a:lnTo>
                  <a:lnTo>
                    <a:pt x="147" y="340"/>
                  </a:lnTo>
                  <a:lnTo>
                    <a:pt x="197" y="388"/>
                  </a:lnTo>
                  <a:lnTo>
                    <a:pt x="207" y="405"/>
                  </a:lnTo>
                  <a:lnTo>
                    <a:pt x="199" y="427"/>
                  </a:lnTo>
                  <a:lnTo>
                    <a:pt x="178" y="580"/>
                  </a:lnTo>
                  <a:lnTo>
                    <a:pt x="166" y="597"/>
                  </a:lnTo>
                  <a:lnTo>
                    <a:pt x="182" y="616"/>
                  </a:lnTo>
                  <a:lnTo>
                    <a:pt x="286" y="645"/>
                  </a:lnTo>
                  <a:lnTo>
                    <a:pt x="299" y="636"/>
                  </a:lnTo>
                  <a:lnTo>
                    <a:pt x="321" y="641"/>
                  </a:lnTo>
                  <a:lnTo>
                    <a:pt x="330" y="650"/>
                  </a:lnTo>
                  <a:lnTo>
                    <a:pt x="342" y="644"/>
                  </a:lnTo>
                  <a:lnTo>
                    <a:pt x="354" y="650"/>
                  </a:lnTo>
                  <a:lnTo>
                    <a:pt x="354" y="660"/>
                  </a:lnTo>
                  <a:lnTo>
                    <a:pt x="385" y="667"/>
                  </a:lnTo>
                  <a:lnTo>
                    <a:pt x="421" y="661"/>
                  </a:lnTo>
                  <a:lnTo>
                    <a:pt x="424" y="611"/>
                  </a:lnTo>
                  <a:lnTo>
                    <a:pt x="469" y="586"/>
                  </a:lnTo>
                  <a:lnTo>
                    <a:pt x="507" y="599"/>
                  </a:lnTo>
                  <a:lnTo>
                    <a:pt x="522" y="594"/>
                  </a:lnTo>
                  <a:lnTo>
                    <a:pt x="587" y="619"/>
                  </a:lnTo>
                  <a:lnTo>
                    <a:pt x="648" y="580"/>
                  </a:lnTo>
                  <a:lnTo>
                    <a:pt x="640" y="566"/>
                  </a:lnTo>
                  <a:lnTo>
                    <a:pt x="656" y="555"/>
                  </a:lnTo>
                  <a:lnTo>
                    <a:pt x="668" y="566"/>
                  </a:lnTo>
                  <a:lnTo>
                    <a:pt x="674" y="553"/>
                  </a:lnTo>
                  <a:lnTo>
                    <a:pt x="663" y="534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5" name="Freeform 64"/>
            <p:cNvSpPr>
              <a:spLocks/>
            </p:cNvSpPr>
            <p:nvPr/>
          </p:nvSpPr>
          <p:spPr bwMode="gray">
            <a:xfrm>
              <a:off x="3508418" y="3850468"/>
              <a:ext cx="804619" cy="1058885"/>
            </a:xfrm>
            <a:custGeom>
              <a:avLst/>
              <a:gdLst>
                <a:gd name="T0" fmla="*/ 18401 w 481"/>
                <a:gd name="T1" fmla="*/ 443293 h 633"/>
                <a:gd name="T2" fmla="*/ 0 w 481"/>
                <a:gd name="T3" fmla="*/ 563735 h 633"/>
                <a:gd name="T4" fmla="*/ 18401 w 481"/>
                <a:gd name="T5" fmla="*/ 674140 h 633"/>
                <a:gd name="T6" fmla="*/ 30110 w 481"/>
                <a:gd name="T7" fmla="*/ 777854 h 633"/>
                <a:gd name="T8" fmla="*/ 150552 w 481"/>
                <a:gd name="T9" fmla="*/ 891605 h 633"/>
                <a:gd name="T10" fmla="*/ 265976 w 481"/>
                <a:gd name="T11" fmla="*/ 1005355 h 633"/>
                <a:gd name="T12" fmla="*/ 394782 w 481"/>
                <a:gd name="T13" fmla="*/ 1058885 h 633"/>
                <a:gd name="T14" fmla="*/ 480095 w 481"/>
                <a:gd name="T15" fmla="*/ 1043830 h 633"/>
                <a:gd name="T16" fmla="*/ 630647 w 481"/>
                <a:gd name="T17" fmla="*/ 1015392 h 633"/>
                <a:gd name="T18" fmla="*/ 662431 w 481"/>
                <a:gd name="T19" fmla="*/ 930079 h 633"/>
                <a:gd name="T20" fmla="*/ 590500 w 481"/>
                <a:gd name="T21" fmla="*/ 769490 h 633"/>
                <a:gd name="T22" fmla="*/ 647375 w 481"/>
                <a:gd name="T23" fmla="*/ 630647 h 633"/>
                <a:gd name="T24" fmla="*/ 791237 w 481"/>
                <a:gd name="T25" fmla="*/ 573772 h 633"/>
                <a:gd name="T26" fmla="*/ 804619 w 481"/>
                <a:gd name="T27" fmla="*/ 535297 h 633"/>
                <a:gd name="T28" fmla="*/ 757780 w 481"/>
                <a:gd name="T29" fmla="*/ 324524 h 633"/>
                <a:gd name="T30" fmla="*/ 751089 w 481"/>
                <a:gd name="T31" fmla="*/ 217465 h 633"/>
                <a:gd name="T32" fmla="*/ 687523 w 481"/>
                <a:gd name="T33" fmla="*/ 147207 h 633"/>
                <a:gd name="T34" fmla="*/ 620611 w 481"/>
                <a:gd name="T35" fmla="*/ 73603 h 633"/>
                <a:gd name="T36" fmla="*/ 541989 w 481"/>
                <a:gd name="T37" fmla="*/ 97023 h 633"/>
                <a:gd name="T38" fmla="*/ 478422 w 481"/>
                <a:gd name="T39" fmla="*/ 130479 h 633"/>
                <a:gd name="T40" fmla="*/ 416528 w 481"/>
                <a:gd name="T41" fmla="*/ 117096 h 633"/>
                <a:gd name="T42" fmla="*/ 441620 w 481"/>
                <a:gd name="T43" fmla="*/ 73603 h 633"/>
                <a:gd name="T44" fmla="*/ 349616 w 481"/>
                <a:gd name="T45" fmla="*/ 50184 h 633"/>
                <a:gd name="T46" fmla="*/ 312814 w 481"/>
                <a:gd name="T47" fmla="*/ 0 h 633"/>
                <a:gd name="T48" fmla="*/ 235865 w 481"/>
                <a:gd name="T49" fmla="*/ 15055 h 633"/>
                <a:gd name="T50" fmla="*/ 242557 w 481"/>
                <a:gd name="T51" fmla="*/ 73603 h 633"/>
                <a:gd name="T52" fmla="*/ 309469 w 481"/>
                <a:gd name="T53" fmla="*/ 162262 h 633"/>
                <a:gd name="T54" fmla="*/ 281031 w 481"/>
                <a:gd name="T55" fmla="*/ 165608 h 633"/>
                <a:gd name="T56" fmla="*/ 212446 w 481"/>
                <a:gd name="T57" fmla="*/ 212446 h 633"/>
                <a:gd name="T58" fmla="*/ 182336 w 481"/>
                <a:gd name="T59" fmla="*/ 180663 h 633"/>
                <a:gd name="T60" fmla="*/ 93677 w 481"/>
                <a:gd name="T61" fmla="*/ 202409 h 633"/>
                <a:gd name="T62" fmla="*/ 112078 w 481"/>
                <a:gd name="T63" fmla="*/ 232520 h 633"/>
                <a:gd name="T64" fmla="*/ 86986 w 481"/>
                <a:gd name="T65" fmla="*/ 386418 h 6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1"/>
                <a:gd name="T100" fmla="*/ 0 h 633"/>
                <a:gd name="T101" fmla="*/ 481 w 481"/>
                <a:gd name="T102" fmla="*/ 633 h 6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1" h="633">
                  <a:moveTo>
                    <a:pt x="52" y="231"/>
                  </a:moveTo>
                  <a:lnTo>
                    <a:pt x="11" y="265"/>
                  </a:lnTo>
                  <a:lnTo>
                    <a:pt x="11" y="313"/>
                  </a:lnTo>
                  <a:lnTo>
                    <a:pt x="0" y="337"/>
                  </a:lnTo>
                  <a:lnTo>
                    <a:pt x="11" y="365"/>
                  </a:lnTo>
                  <a:lnTo>
                    <a:pt x="11" y="403"/>
                  </a:lnTo>
                  <a:lnTo>
                    <a:pt x="22" y="443"/>
                  </a:lnTo>
                  <a:lnTo>
                    <a:pt x="18" y="465"/>
                  </a:lnTo>
                  <a:lnTo>
                    <a:pt x="116" y="496"/>
                  </a:lnTo>
                  <a:lnTo>
                    <a:pt x="90" y="533"/>
                  </a:lnTo>
                  <a:lnTo>
                    <a:pt x="75" y="620"/>
                  </a:lnTo>
                  <a:lnTo>
                    <a:pt x="159" y="601"/>
                  </a:lnTo>
                  <a:lnTo>
                    <a:pt x="197" y="614"/>
                  </a:lnTo>
                  <a:lnTo>
                    <a:pt x="236" y="633"/>
                  </a:lnTo>
                  <a:lnTo>
                    <a:pt x="253" y="620"/>
                  </a:lnTo>
                  <a:lnTo>
                    <a:pt x="287" y="624"/>
                  </a:lnTo>
                  <a:lnTo>
                    <a:pt x="308" y="610"/>
                  </a:lnTo>
                  <a:lnTo>
                    <a:pt x="377" y="607"/>
                  </a:lnTo>
                  <a:lnTo>
                    <a:pt x="370" y="571"/>
                  </a:lnTo>
                  <a:lnTo>
                    <a:pt x="396" y="556"/>
                  </a:lnTo>
                  <a:lnTo>
                    <a:pt x="419" y="524"/>
                  </a:lnTo>
                  <a:lnTo>
                    <a:pt x="353" y="460"/>
                  </a:lnTo>
                  <a:lnTo>
                    <a:pt x="332" y="397"/>
                  </a:lnTo>
                  <a:lnTo>
                    <a:pt x="387" y="377"/>
                  </a:lnTo>
                  <a:lnTo>
                    <a:pt x="436" y="337"/>
                  </a:lnTo>
                  <a:lnTo>
                    <a:pt x="473" y="343"/>
                  </a:lnTo>
                  <a:lnTo>
                    <a:pt x="477" y="333"/>
                  </a:lnTo>
                  <a:lnTo>
                    <a:pt x="481" y="320"/>
                  </a:lnTo>
                  <a:lnTo>
                    <a:pt x="460" y="266"/>
                  </a:lnTo>
                  <a:lnTo>
                    <a:pt x="453" y="194"/>
                  </a:lnTo>
                  <a:lnTo>
                    <a:pt x="432" y="177"/>
                  </a:lnTo>
                  <a:lnTo>
                    <a:pt x="449" y="130"/>
                  </a:lnTo>
                  <a:lnTo>
                    <a:pt x="448" y="105"/>
                  </a:lnTo>
                  <a:lnTo>
                    <a:pt x="411" y="88"/>
                  </a:lnTo>
                  <a:lnTo>
                    <a:pt x="408" y="72"/>
                  </a:lnTo>
                  <a:lnTo>
                    <a:pt x="371" y="44"/>
                  </a:lnTo>
                  <a:lnTo>
                    <a:pt x="340" y="44"/>
                  </a:lnTo>
                  <a:lnTo>
                    <a:pt x="324" y="58"/>
                  </a:lnTo>
                  <a:lnTo>
                    <a:pt x="308" y="61"/>
                  </a:lnTo>
                  <a:lnTo>
                    <a:pt x="286" y="78"/>
                  </a:lnTo>
                  <a:lnTo>
                    <a:pt x="254" y="83"/>
                  </a:lnTo>
                  <a:lnTo>
                    <a:pt x="249" y="70"/>
                  </a:lnTo>
                  <a:lnTo>
                    <a:pt x="267" y="57"/>
                  </a:lnTo>
                  <a:lnTo>
                    <a:pt x="264" y="44"/>
                  </a:lnTo>
                  <a:lnTo>
                    <a:pt x="241" y="45"/>
                  </a:lnTo>
                  <a:lnTo>
                    <a:pt x="209" y="30"/>
                  </a:lnTo>
                  <a:lnTo>
                    <a:pt x="207" y="13"/>
                  </a:lnTo>
                  <a:lnTo>
                    <a:pt x="187" y="0"/>
                  </a:lnTo>
                  <a:lnTo>
                    <a:pt x="145" y="0"/>
                  </a:lnTo>
                  <a:lnTo>
                    <a:pt x="141" y="9"/>
                  </a:lnTo>
                  <a:lnTo>
                    <a:pt x="157" y="37"/>
                  </a:lnTo>
                  <a:lnTo>
                    <a:pt x="145" y="44"/>
                  </a:lnTo>
                  <a:lnTo>
                    <a:pt x="151" y="85"/>
                  </a:lnTo>
                  <a:lnTo>
                    <a:pt x="185" y="97"/>
                  </a:lnTo>
                  <a:lnTo>
                    <a:pt x="191" y="111"/>
                  </a:lnTo>
                  <a:lnTo>
                    <a:pt x="168" y="99"/>
                  </a:lnTo>
                  <a:lnTo>
                    <a:pt x="136" y="96"/>
                  </a:lnTo>
                  <a:lnTo>
                    <a:pt x="127" y="127"/>
                  </a:lnTo>
                  <a:lnTo>
                    <a:pt x="117" y="128"/>
                  </a:lnTo>
                  <a:lnTo>
                    <a:pt x="109" y="108"/>
                  </a:lnTo>
                  <a:lnTo>
                    <a:pt x="70" y="108"/>
                  </a:lnTo>
                  <a:lnTo>
                    <a:pt x="56" y="121"/>
                  </a:lnTo>
                  <a:lnTo>
                    <a:pt x="54" y="134"/>
                  </a:lnTo>
                  <a:lnTo>
                    <a:pt x="67" y="139"/>
                  </a:lnTo>
                  <a:lnTo>
                    <a:pt x="62" y="152"/>
                  </a:lnTo>
                  <a:lnTo>
                    <a:pt x="52" y="231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6" name="Freeform 65"/>
            <p:cNvSpPr>
              <a:spLocks/>
            </p:cNvSpPr>
            <p:nvPr/>
          </p:nvSpPr>
          <p:spPr bwMode="gray">
            <a:xfrm>
              <a:off x="3841307" y="3736717"/>
              <a:ext cx="93677" cy="85312"/>
            </a:xfrm>
            <a:custGeom>
              <a:avLst/>
              <a:gdLst>
                <a:gd name="T0" fmla="*/ 0 w 112"/>
                <a:gd name="T1" fmla="*/ 20073 h 102"/>
                <a:gd name="T2" fmla="*/ 39311 w 112"/>
                <a:gd name="T3" fmla="*/ 0 h 102"/>
                <a:gd name="T4" fmla="*/ 93677 w 112"/>
                <a:gd name="T5" fmla="*/ 56038 h 102"/>
                <a:gd name="T6" fmla="*/ 64403 w 112"/>
                <a:gd name="T7" fmla="*/ 85312 h 102"/>
                <a:gd name="T8" fmla="*/ 27601 w 112"/>
                <a:gd name="T9" fmla="*/ 75275 h 102"/>
                <a:gd name="T10" fmla="*/ 0 w 112"/>
                <a:gd name="T11" fmla="*/ 20073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02"/>
                <a:gd name="T20" fmla="*/ 112 w 112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02">
                  <a:moveTo>
                    <a:pt x="0" y="24"/>
                  </a:moveTo>
                  <a:lnTo>
                    <a:pt x="47" y="0"/>
                  </a:lnTo>
                  <a:lnTo>
                    <a:pt x="112" y="67"/>
                  </a:lnTo>
                  <a:lnTo>
                    <a:pt x="77" y="102"/>
                  </a:lnTo>
                  <a:lnTo>
                    <a:pt x="33" y="9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7" name="Freeform 66"/>
            <p:cNvSpPr>
              <a:spLocks/>
            </p:cNvSpPr>
            <p:nvPr/>
          </p:nvSpPr>
          <p:spPr bwMode="gray">
            <a:xfrm>
              <a:off x="3946693" y="3653077"/>
              <a:ext cx="137170" cy="163935"/>
            </a:xfrm>
            <a:custGeom>
              <a:avLst/>
              <a:gdLst>
                <a:gd name="T0" fmla="*/ 78622 w 164"/>
                <a:gd name="T1" fmla="*/ 163935 h 197"/>
                <a:gd name="T2" fmla="*/ 20910 w 164"/>
                <a:gd name="T3" fmla="*/ 133145 h 197"/>
                <a:gd name="T4" fmla="*/ 0 w 164"/>
                <a:gd name="T5" fmla="*/ 55755 h 197"/>
                <a:gd name="T6" fmla="*/ 29274 w 164"/>
                <a:gd name="T7" fmla="*/ 54090 h 197"/>
                <a:gd name="T8" fmla="*/ 39311 w 164"/>
                <a:gd name="T9" fmla="*/ 35783 h 197"/>
                <a:gd name="T10" fmla="*/ 66912 w 164"/>
                <a:gd name="T11" fmla="*/ 30790 h 197"/>
                <a:gd name="T12" fmla="*/ 61057 w 164"/>
                <a:gd name="T13" fmla="*/ 49929 h 197"/>
                <a:gd name="T14" fmla="*/ 75276 w 164"/>
                <a:gd name="T15" fmla="*/ 51594 h 197"/>
                <a:gd name="T16" fmla="*/ 89495 w 164"/>
                <a:gd name="T17" fmla="*/ 20804 h 197"/>
                <a:gd name="T18" fmla="*/ 118769 w 164"/>
                <a:gd name="T19" fmla="*/ 0 h 197"/>
                <a:gd name="T20" fmla="*/ 137170 w 164"/>
                <a:gd name="T21" fmla="*/ 59915 h 197"/>
                <a:gd name="T22" fmla="*/ 112914 w 164"/>
                <a:gd name="T23" fmla="*/ 79055 h 197"/>
                <a:gd name="T24" fmla="*/ 130479 w 164"/>
                <a:gd name="T25" fmla="*/ 118999 h 197"/>
                <a:gd name="T26" fmla="*/ 78622 w 164"/>
                <a:gd name="T27" fmla="*/ 163935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4"/>
                <a:gd name="T43" fmla="*/ 0 h 197"/>
                <a:gd name="T44" fmla="*/ 164 w 164"/>
                <a:gd name="T45" fmla="*/ 197 h 1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4" h="197">
                  <a:moveTo>
                    <a:pt x="94" y="197"/>
                  </a:moveTo>
                  <a:lnTo>
                    <a:pt x="25" y="160"/>
                  </a:lnTo>
                  <a:lnTo>
                    <a:pt x="0" y="67"/>
                  </a:lnTo>
                  <a:lnTo>
                    <a:pt x="35" y="65"/>
                  </a:lnTo>
                  <a:lnTo>
                    <a:pt x="47" y="43"/>
                  </a:lnTo>
                  <a:lnTo>
                    <a:pt x="80" y="37"/>
                  </a:lnTo>
                  <a:lnTo>
                    <a:pt x="73" y="60"/>
                  </a:lnTo>
                  <a:lnTo>
                    <a:pt x="90" y="62"/>
                  </a:lnTo>
                  <a:lnTo>
                    <a:pt x="107" y="25"/>
                  </a:lnTo>
                  <a:lnTo>
                    <a:pt x="142" y="0"/>
                  </a:lnTo>
                  <a:lnTo>
                    <a:pt x="164" y="72"/>
                  </a:lnTo>
                  <a:lnTo>
                    <a:pt x="135" y="95"/>
                  </a:lnTo>
                  <a:lnTo>
                    <a:pt x="156" y="143"/>
                  </a:lnTo>
                  <a:lnTo>
                    <a:pt x="94" y="197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8" name="Freeform 67"/>
            <p:cNvSpPr>
              <a:spLocks/>
            </p:cNvSpPr>
            <p:nvPr/>
          </p:nvSpPr>
          <p:spPr bwMode="gray">
            <a:xfrm>
              <a:off x="3704137" y="3397138"/>
              <a:ext cx="200737" cy="162261"/>
            </a:xfrm>
            <a:custGeom>
              <a:avLst/>
              <a:gdLst>
                <a:gd name="T0" fmla="*/ 172417 w 241"/>
                <a:gd name="T1" fmla="*/ 110670 h 195"/>
                <a:gd name="T2" fmla="*/ 86625 w 241"/>
                <a:gd name="T3" fmla="*/ 116495 h 195"/>
                <a:gd name="T4" fmla="*/ 70799 w 241"/>
                <a:gd name="T5" fmla="*/ 118159 h 195"/>
                <a:gd name="T6" fmla="*/ 15826 w 241"/>
                <a:gd name="T7" fmla="*/ 162261 h 195"/>
                <a:gd name="T8" fmla="*/ 0 w 241"/>
                <a:gd name="T9" fmla="*/ 151444 h 195"/>
                <a:gd name="T10" fmla="*/ 11661 w 241"/>
                <a:gd name="T11" fmla="*/ 112335 h 195"/>
                <a:gd name="T12" fmla="*/ 63303 w 241"/>
                <a:gd name="T13" fmla="*/ 83211 h 195"/>
                <a:gd name="T14" fmla="*/ 97453 w 241"/>
                <a:gd name="T15" fmla="*/ 80714 h 195"/>
                <a:gd name="T16" fmla="*/ 144930 w 241"/>
                <a:gd name="T17" fmla="*/ 24963 h 195"/>
                <a:gd name="T18" fmla="*/ 198238 w 241"/>
                <a:gd name="T19" fmla="*/ 0 h 195"/>
                <a:gd name="T20" fmla="*/ 200737 w 241"/>
                <a:gd name="T21" fmla="*/ 64904 h 195"/>
                <a:gd name="T22" fmla="*/ 172417 w 241"/>
                <a:gd name="T23" fmla="*/ 11067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1"/>
                <a:gd name="T37" fmla="*/ 0 h 195"/>
                <a:gd name="T38" fmla="*/ 241 w 241"/>
                <a:gd name="T39" fmla="*/ 195 h 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1" h="195">
                  <a:moveTo>
                    <a:pt x="207" y="133"/>
                  </a:moveTo>
                  <a:lnTo>
                    <a:pt x="104" y="140"/>
                  </a:lnTo>
                  <a:lnTo>
                    <a:pt x="85" y="142"/>
                  </a:lnTo>
                  <a:lnTo>
                    <a:pt x="19" y="195"/>
                  </a:lnTo>
                  <a:lnTo>
                    <a:pt x="0" y="182"/>
                  </a:lnTo>
                  <a:lnTo>
                    <a:pt x="14" y="135"/>
                  </a:lnTo>
                  <a:lnTo>
                    <a:pt x="76" y="100"/>
                  </a:lnTo>
                  <a:lnTo>
                    <a:pt x="117" y="97"/>
                  </a:lnTo>
                  <a:lnTo>
                    <a:pt x="174" y="30"/>
                  </a:lnTo>
                  <a:lnTo>
                    <a:pt x="238" y="0"/>
                  </a:lnTo>
                  <a:lnTo>
                    <a:pt x="241" y="78"/>
                  </a:lnTo>
                  <a:lnTo>
                    <a:pt x="207" y="133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9" name="Freeform 68"/>
            <p:cNvSpPr>
              <a:spLocks/>
            </p:cNvSpPr>
            <p:nvPr/>
          </p:nvSpPr>
          <p:spPr bwMode="gray">
            <a:xfrm>
              <a:off x="3692427" y="3509216"/>
              <a:ext cx="244229" cy="341252"/>
            </a:xfrm>
            <a:custGeom>
              <a:avLst/>
              <a:gdLst>
                <a:gd name="T0" fmla="*/ 128806 w 146"/>
                <a:gd name="T1" fmla="*/ 341252 h 204"/>
                <a:gd name="T2" fmla="*/ 135497 w 146"/>
                <a:gd name="T3" fmla="*/ 326197 h 204"/>
                <a:gd name="T4" fmla="*/ 122115 w 146"/>
                <a:gd name="T5" fmla="*/ 311142 h 204"/>
                <a:gd name="T6" fmla="*/ 143861 w 146"/>
                <a:gd name="T7" fmla="*/ 214119 h 204"/>
                <a:gd name="T8" fmla="*/ 192372 w 146"/>
                <a:gd name="T9" fmla="*/ 167280 h 204"/>
                <a:gd name="T10" fmla="*/ 192372 w 146"/>
                <a:gd name="T11" fmla="*/ 133824 h 204"/>
                <a:gd name="T12" fmla="*/ 232519 w 146"/>
                <a:gd name="T13" fmla="*/ 133824 h 204"/>
                <a:gd name="T14" fmla="*/ 244229 w 146"/>
                <a:gd name="T15" fmla="*/ 83640 h 204"/>
                <a:gd name="T16" fmla="*/ 182335 w 146"/>
                <a:gd name="T17" fmla="*/ 85313 h 204"/>
                <a:gd name="T18" fmla="*/ 192372 w 146"/>
                <a:gd name="T19" fmla="*/ 61894 h 204"/>
                <a:gd name="T20" fmla="*/ 189027 w 146"/>
                <a:gd name="T21" fmla="*/ 15055 h 204"/>
                <a:gd name="T22" fmla="*/ 155571 w 146"/>
                <a:gd name="T23" fmla="*/ 0 h 204"/>
                <a:gd name="T24" fmla="*/ 8364 w 146"/>
                <a:gd name="T25" fmla="*/ 53530 h 204"/>
                <a:gd name="T26" fmla="*/ 0 w 146"/>
                <a:gd name="T27" fmla="*/ 71931 h 204"/>
                <a:gd name="T28" fmla="*/ 1673 w 146"/>
                <a:gd name="T29" fmla="*/ 230847 h 204"/>
                <a:gd name="T30" fmla="*/ 51857 w 146"/>
                <a:gd name="T31" fmla="*/ 264303 h 204"/>
                <a:gd name="T32" fmla="*/ 58548 w 146"/>
                <a:gd name="T33" fmla="*/ 341252 h 204"/>
                <a:gd name="T34" fmla="*/ 128806 w 146"/>
                <a:gd name="T35" fmla="*/ 341252 h 2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204"/>
                <a:gd name="T56" fmla="*/ 146 w 146"/>
                <a:gd name="T57" fmla="*/ 204 h 2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204">
                  <a:moveTo>
                    <a:pt x="77" y="204"/>
                  </a:moveTo>
                  <a:lnTo>
                    <a:pt x="81" y="195"/>
                  </a:lnTo>
                  <a:lnTo>
                    <a:pt x="73" y="186"/>
                  </a:lnTo>
                  <a:lnTo>
                    <a:pt x="86" y="128"/>
                  </a:lnTo>
                  <a:lnTo>
                    <a:pt x="115" y="100"/>
                  </a:lnTo>
                  <a:lnTo>
                    <a:pt x="115" y="80"/>
                  </a:lnTo>
                  <a:lnTo>
                    <a:pt x="139" y="80"/>
                  </a:lnTo>
                  <a:lnTo>
                    <a:pt x="146" y="50"/>
                  </a:lnTo>
                  <a:lnTo>
                    <a:pt x="109" y="51"/>
                  </a:lnTo>
                  <a:lnTo>
                    <a:pt x="115" y="37"/>
                  </a:lnTo>
                  <a:lnTo>
                    <a:pt x="113" y="9"/>
                  </a:lnTo>
                  <a:lnTo>
                    <a:pt x="93" y="0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1" y="138"/>
                  </a:lnTo>
                  <a:lnTo>
                    <a:pt x="31" y="158"/>
                  </a:lnTo>
                  <a:lnTo>
                    <a:pt x="35" y="204"/>
                  </a:lnTo>
                  <a:lnTo>
                    <a:pt x="77" y="20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00" name="Freeform 70"/>
            <p:cNvSpPr>
              <a:spLocks/>
            </p:cNvSpPr>
            <p:nvPr/>
          </p:nvSpPr>
          <p:spPr bwMode="gray">
            <a:xfrm>
              <a:off x="4379950" y="5180348"/>
              <a:ext cx="344598" cy="306123"/>
            </a:xfrm>
            <a:custGeom>
              <a:avLst/>
              <a:gdLst>
                <a:gd name="T0" fmla="*/ 332888 w 206"/>
                <a:gd name="T1" fmla="*/ 147207 h 183"/>
                <a:gd name="T2" fmla="*/ 344598 w 206"/>
                <a:gd name="T3" fmla="*/ 132151 h 183"/>
                <a:gd name="T4" fmla="*/ 311142 w 206"/>
                <a:gd name="T5" fmla="*/ 78622 h 183"/>
                <a:gd name="T6" fmla="*/ 307796 w 206"/>
                <a:gd name="T7" fmla="*/ 41820 h 183"/>
                <a:gd name="T8" fmla="*/ 276013 w 206"/>
                <a:gd name="T9" fmla="*/ 46838 h 183"/>
                <a:gd name="T10" fmla="*/ 250921 w 206"/>
                <a:gd name="T11" fmla="*/ 18401 h 183"/>
                <a:gd name="T12" fmla="*/ 115424 w 206"/>
                <a:gd name="T13" fmla="*/ 0 h 183"/>
                <a:gd name="T14" fmla="*/ 46839 w 206"/>
                <a:gd name="T15" fmla="*/ 21746 h 183"/>
                <a:gd name="T16" fmla="*/ 11710 w 206"/>
                <a:gd name="T17" fmla="*/ 3346 h 183"/>
                <a:gd name="T18" fmla="*/ 0 w 206"/>
                <a:gd name="T19" fmla="*/ 28438 h 183"/>
                <a:gd name="T20" fmla="*/ 61894 w 206"/>
                <a:gd name="T21" fmla="*/ 125460 h 183"/>
                <a:gd name="T22" fmla="*/ 100368 w 206"/>
                <a:gd name="T23" fmla="*/ 167280 h 183"/>
                <a:gd name="T24" fmla="*/ 172299 w 206"/>
                <a:gd name="T25" fmla="*/ 267649 h 183"/>
                <a:gd name="T26" fmla="*/ 242557 w 206"/>
                <a:gd name="T27" fmla="*/ 306123 h 183"/>
                <a:gd name="T28" fmla="*/ 260958 w 206"/>
                <a:gd name="T29" fmla="*/ 262630 h 183"/>
                <a:gd name="T30" fmla="*/ 336234 w 206"/>
                <a:gd name="T31" fmla="*/ 185681 h 183"/>
                <a:gd name="T32" fmla="*/ 332888 w 206"/>
                <a:gd name="T33" fmla="*/ 147207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183"/>
                <a:gd name="T53" fmla="*/ 206 w 206"/>
                <a:gd name="T54" fmla="*/ 183 h 1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183">
                  <a:moveTo>
                    <a:pt x="199" y="88"/>
                  </a:moveTo>
                  <a:lnTo>
                    <a:pt x="206" y="79"/>
                  </a:lnTo>
                  <a:lnTo>
                    <a:pt x="186" y="47"/>
                  </a:lnTo>
                  <a:lnTo>
                    <a:pt x="184" y="25"/>
                  </a:lnTo>
                  <a:lnTo>
                    <a:pt x="165" y="28"/>
                  </a:lnTo>
                  <a:lnTo>
                    <a:pt x="150" y="11"/>
                  </a:lnTo>
                  <a:lnTo>
                    <a:pt x="69" y="0"/>
                  </a:lnTo>
                  <a:lnTo>
                    <a:pt x="28" y="13"/>
                  </a:lnTo>
                  <a:lnTo>
                    <a:pt x="7" y="2"/>
                  </a:lnTo>
                  <a:lnTo>
                    <a:pt x="0" y="17"/>
                  </a:lnTo>
                  <a:lnTo>
                    <a:pt x="37" y="75"/>
                  </a:lnTo>
                  <a:lnTo>
                    <a:pt x="60" y="100"/>
                  </a:lnTo>
                  <a:lnTo>
                    <a:pt x="103" y="160"/>
                  </a:lnTo>
                  <a:lnTo>
                    <a:pt x="145" y="183"/>
                  </a:lnTo>
                  <a:lnTo>
                    <a:pt x="156" y="157"/>
                  </a:lnTo>
                  <a:lnTo>
                    <a:pt x="201" y="111"/>
                  </a:lnTo>
                  <a:lnTo>
                    <a:pt x="199" y="88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01" name="Freeform 71"/>
            <p:cNvSpPr>
              <a:spLocks/>
            </p:cNvSpPr>
            <p:nvPr/>
          </p:nvSpPr>
          <p:spPr bwMode="gray">
            <a:xfrm>
              <a:off x="3205641" y="4367365"/>
              <a:ext cx="321178" cy="254266"/>
            </a:xfrm>
            <a:custGeom>
              <a:avLst/>
              <a:gdLst>
                <a:gd name="T0" fmla="*/ 103714 w 192"/>
                <a:gd name="T1" fmla="*/ 128806 h 152"/>
                <a:gd name="T2" fmla="*/ 162262 w 192"/>
                <a:gd name="T3" fmla="*/ 189027 h 152"/>
                <a:gd name="T4" fmla="*/ 197391 w 192"/>
                <a:gd name="T5" fmla="*/ 182335 h 152"/>
                <a:gd name="T6" fmla="*/ 250920 w 192"/>
                <a:gd name="T7" fmla="*/ 249248 h 152"/>
                <a:gd name="T8" fmla="*/ 289395 w 192"/>
                <a:gd name="T9" fmla="*/ 254266 h 152"/>
                <a:gd name="T10" fmla="*/ 292740 w 192"/>
                <a:gd name="T11" fmla="*/ 204082 h 152"/>
                <a:gd name="T12" fmla="*/ 321178 w 192"/>
                <a:gd name="T13" fmla="*/ 157243 h 152"/>
                <a:gd name="T14" fmla="*/ 321178 w 192"/>
                <a:gd name="T15" fmla="*/ 92004 h 152"/>
                <a:gd name="T16" fmla="*/ 267648 w 192"/>
                <a:gd name="T17" fmla="*/ 71931 h 152"/>
                <a:gd name="T18" fmla="*/ 286049 w 192"/>
                <a:gd name="T19" fmla="*/ 15055 h 152"/>
                <a:gd name="T20" fmla="*/ 178990 w 192"/>
                <a:gd name="T21" fmla="*/ 0 h 152"/>
                <a:gd name="T22" fmla="*/ 107059 w 192"/>
                <a:gd name="T23" fmla="*/ 28438 h 152"/>
                <a:gd name="T24" fmla="*/ 58548 w 192"/>
                <a:gd name="T25" fmla="*/ 0 h 152"/>
                <a:gd name="T26" fmla="*/ 0 w 192"/>
                <a:gd name="T27" fmla="*/ 48511 h 152"/>
                <a:gd name="T28" fmla="*/ 15055 w 192"/>
                <a:gd name="T29" fmla="*/ 92004 h 152"/>
                <a:gd name="T30" fmla="*/ 103714 w 192"/>
                <a:gd name="T31" fmla="*/ 128806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2"/>
                <a:gd name="T49" fmla="*/ 0 h 152"/>
                <a:gd name="T50" fmla="*/ 192 w 19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2" h="152">
                  <a:moveTo>
                    <a:pt x="62" y="77"/>
                  </a:moveTo>
                  <a:lnTo>
                    <a:pt x="97" y="113"/>
                  </a:lnTo>
                  <a:lnTo>
                    <a:pt x="118" y="109"/>
                  </a:lnTo>
                  <a:lnTo>
                    <a:pt x="150" y="149"/>
                  </a:lnTo>
                  <a:lnTo>
                    <a:pt x="173" y="152"/>
                  </a:lnTo>
                  <a:lnTo>
                    <a:pt x="175" y="122"/>
                  </a:lnTo>
                  <a:lnTo>
                    <a:pt x="192" y="94"/>
                  </a:lnTo>
                  <a:lnTo>
                    <a:pt x="192" y="55"/>
                  </a:lnTo>
                  <a:lnTo>
                    <a:pt x="160" y="43"/>
                  </a:lnTo>
                  <a:lnTo>
                    <a:pt x="171" y="9"/>
                  </a:lnTo>
                  <a:lnTo>
                    <a:pt x="107" y="0"/>
                  </a:lnTo>
                  <a:lnTo>
                    <a:pt x="64" y="17"/>
                  </a:lnTo>
                  <a:lnTo>
                    <a:pt x="35" y="0"/>
                  </a:lnTo>
                  <a:lnTo>
                    <a:pt x="0" y="29"/>
                  </a:lnTo>
                  <a:lnTo>
                    <a:pt x="9" y="55"/>
                  </a:lnTo>
                  <a:lnTo>
                    <a:pt x="62" y="77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02" name="Freeform 72"/>
            <p:cNvSpPr>
              <a:spLocks/>
            </p:cNvSpPr>
            <p:nvPr/>
          </p:nvSpPr>
          <p:spPr bwMode="gray">
            <a:xfrm>
              <a:off x="3096909" y="5493162"/>
              <a:ext cx="41821" cy="26765"/>
            </a:xfrm>
            <a:custGeom>
              <a:avLst/>
              <a:gdLst>
                <a:gd name="T0" fmla="*/ 40148 w 25"/>
                <a:gd name="T1" fmla="*/ 26765 h 16"/>
                <a:gd name="T2" fmla="*/ 41821 w 25"/>
                <a:gd name="T3" fmla="*/ 10037 h 16"/>
                <a:gd name="T4" fmla="*/ 21747 w 25"/>
                <a:gd name="T5" fmla="*/ 0 h 16"/>
                <a:gd name="T6" fmla="*/ 0 w 25"/>
                <a:gd name="T7" fmla="*/ 8364 h 16"/>
                <a:gd name="T8" fmla="*/ 15056 w 25"/>
                <a:gd name="T9" fmla="*/ 26765 h 16"/>
                <a:gd name="T10" fmla="*/ 40148 w 25"/>
                <a:gd name="T11" fmla="*/ 2676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6"/>
                <a:gd name="T20" fmla="*/ 25 w 2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6">
                  <a:moveTo>
                    <a:pt x="24" y="16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5"/>
                  </a:lnTo>
                  <a:lnTo>
                    <a:pt x="9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03" name="Freeform 73"/>
            <p:cNvSpPr>
              <a:spLocks/>
            </p:cNvSpPr>
            <p:nvPr/>
          </p:nvSpPr>
          <p:spPr bwMode="gray">
            <a:xfrm>
              <a:off x="4702801" y="5499853"/>
              <a:ext cx="145534" cy="339579"/>
            </a:xfrm>
            <a:custGeom>
              <a:avLst/>
              <a:gdLst>
                <a:gd name="T0" fmla="*/ 145534 w 87"/>
                <a:gd name="T1" fmla="*/ 267648 h 203"/>
                <a:gd name="T2" fmla="*/ 138843 w 87"/>
                <a:gd name="T3" fmla="*/ 210773 h 203"/>
                <a:gd name="T4" fmla="*/ 110405 w 87"/>
                <a:gd name="T5" fmla="*/ 157243 h 203"/>
                <a:gd name="T6" fmla="*/ 115424 w 87"/>
                <a:gd name="T7" fmla="*/ 90331 h 203"/>
                <a:gd name="T8" fmla="*/ 115424 w 87"/>
                <a:gd name="T9" fmla="*/ 53530 h 203"/>
                <a:gd name="T10" fmla="*/ 68585 w 87"/>
                <a:gd name="T11" fmla="*/ 5018 h 203"/>
                <a:gd name="T12" fmla="*/ 21746 w 87"/>
                <a:gd name="T13" fmla="*/ 0 h 203"/>
                <a:gd name="T14" fmla="*/ 6691 w 87"/>
                <a:gd name="T15" fmla="*/ 21746 h 203"/>
                <a:gd name="T16" fmla="*/ 0 w 87"/>
                <a:gd name="T17" fmla="*/ 100368 h 203"/>
                <a:gd name="T18" fmla="*/ 16728 w 87"/>
                <a:gd name="T19" fmla="*/ 115423 h 203"/>
                <a:gd name="T20" fmla="*/ 8364 w 87"/>
                <a:gd name="T21" fmla="*/ 135497 h 203"/>
                <a:gd name="T22" fmla="*/ 11710 w 87"/>
                <a:gd name="T23" fmla="*/ 215792 h 203"/>
                <a:gd name="T24" fmla="*/ 0 w 87"/>
                <a:gd name="T25" fmla="*/ 229174 h 203"/>
                <a:gd name="T26" fmla="*/ 5018 w 87"/>
                <a:gd name="T27" fmla="*/ 269321 h 203"/>
                <a:gd name="T28" fmla="*/ 46839 w 87"/>
                <a:gd name="T29" fmla="*/ 311141 h 203"/>
                <a:gd name="T30" fmla="*/ 53530 w 87"/>
                <a:gd name="T31" fmla="*/ 339579 h 203"/>
                <a:gd name="T32" fmla="*/ 95350 w 87"/>
                <a:gd name="T33" fmla="*/ 324524 h 203"/>
                <a:gd name="T34" fmla="*/ 145534 w 87"/>
                <a:gd name="T35" fmla="*/ 267648 h 2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7"/>
                <a:gd name="T55" fmla="*/ 0 h 203"/>
                <a:gd name="T56" fmla="*/ 87 w 87"/>
                <a:gd name="T57" fmla="*/ 203 h 2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7" h="203">
                  <a:moveTo>
                    <a:pt x="87" y="160"/>
                  </a:moveTo>
                  <a:lnTo>
                    <a:pt x="83" y="126"/>
                  </a:lnTo>
                  <a:lnTo>
                    <a:pt x="66" y="94"/>
                  </a:lnTo>
                  <a:lnTo>
                    <a:pt x="69" y="54"/>
                  </a:lnTo>
                  <a:lnTo>
                    <a:pt x="69" y="32"/>
                  </a:lnTo>
                  <a:lnTo>
                    <a:pt x="41" y="3"/>
                  </a:lnTo>
                  <a:lnTo>
                    <a:pt x="13" y="0"/>
                  </a:lnTo>
                  <a:lnTo>
                    <a:pt x="4" y="13"/>
                  </a:lnTo>
                  <a:lnTo>
                    <a:pt x="0" y="60"/>
                  </a:lnTo>
                  <a:lnTo>
                    <a:pt x="10" y="69"/>
                  </a:lnTo>
                  <a:lnTo>
                    <a:pt x="5" y="81"/>
                  </a:lnTo>
                  <a:lnTo>
                    <a:pt x="7" y="129"/>
                  </a:lnTo>
                  <a:lnTo>
                    <a:pt x="0" y="137"/>
                  </a:lnTo>
                  <a:lnTo>
                    <a:pt x="3" y="161"/>
                  </a:lnTo>
                  <a:lnTo>
                    <a:pt x="28" y="186"/>
                  </a:lnTo>
                  <a:lnTo>
                    <a:pt x="32" y="203"/>
                  </a:lnTo>
                  <a:lnTo>
                    <a:pt x="57" y="194"/>
                  </a:lnTo>
                  <a:lnTo>
                    <a:pt x="87" y="160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04" name="Freeform 75"/>
            <p:cNvSpPr>
              <a:spLocks/>
            </p:cNvSpPr>
            <p:nvPr/>
          </p:nvSpPr>
          <p:spPr bwMode="gray">
            <a:xfrm>
              <a:off x="3694100" y="5683861"/>
              <a:ext cx="152226" cy="259284"/>
            </a:xfrm>
            <a:custGeom>
              <a:avLst/>
              <a:gdLst>
                <a:gd name="T0" fmla="*/ 35323 w 181"/>
                <a:gd name="T1" fmla="*/ 259284 h 311"/>
                <a:gd name="T2" fmla="*/ 24390 w 181"/>
                <a:gd name="T3" fmla="*/ 217598 h 311"/>
                <a:gd name="T4" fmla="*/ 35323 w 181"/>
                <a:gd name="T5" fmla="*/ 189252 h 311"/>
                <a:gd name="T6" fmla="*/ 35323 w 181"/>
                <a:gd name="T7" fmla="*/ 86706 h 311"/>
                <a:gd name="T8" fmla="*/ 6728 w 181"/>
                <a:gd name="T9" fmla="*/ 62528 h 311"/>
                <a:gd name="T10" fmla="*/ 0 w 181"/>
                <a:gd name="T11" fmla="*/ 24178 h 311"/>
                <a:gd name="T12" fmla="*/ 14297 w 181"/>
                <a:gd name="T13" fmla="*/ 16674 h 311"/>
                <a:gd name="T14" fmla="*/ 52985 w 181"/>
                <a:gd name="T15" fmla="*/ 38351 h 311"/>
                <a:gd name="T16" fmla="*/ 56349 w 181"/>
                <a:gd name="T17" fmla="*/ 26679 h 311"/>
                <a:gd name="T18" fmla="*/ 105969 w 181"/>
                <a:gd name="T19" fmla="*/ 0 h 311"/>
                <a:gd name="T20" fmla="*/ 131200 w 181"/>
                <a:gd name="T21" fmla="*/ 12506 h 311"/>
                <a:gd name="T22" fmla="*/ 152226 w 181"/>
                <a:gd name="T23" fmla="*/ 98378 h 311"/>
                <a:gd name="T24" fmla="*/ 137929 w 181"/>
                <a:gd name="T25" fmla="*/ 223434 h 311"/>
                <a:gd name="T26" fmla="*/ 120267 w 181"/>
                <a:gd name="T27" fmla="*/ 241776 h 311"/>
                <a:gd name="T28" fmla="*/ 103446 w 181"/>
                <a:gd name="T29" fmla="*/ 223434 h 311"/>
                <a:gd name="T30" fmla="*/ 89149 w 181"/>
                <a:gd name="T31" fmla="*/ 227603 h 311"/>
                <a:gd name="T32" fmla="*/ 84944 w 181"/>
                <a:gd name="T33" fmla="*/ 259284 h 311"/>
                <a:gd name="T34" fmla="*/ 35323 w 181"/>
                <a:gd name="T35" fmla="*/ 259284 h 3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1"/>
                <a:gd name="T55" fmla="*/ 0 h 311"/>
                <a:gd name="T56" fmla="*/ 181 w 181"/>
                <a:gd name="T57" fmla="*/ 311 h 3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1" h="311">
                  <a:moveTo>
                    <a:pt x="42" y="311"/>
                  </a:moveTo>
                  <a:lnTo>
                    <a:pt x="29" y="261"/>
                  </a:lnTo>
                  <a:lnTo>
                    <a:pt x="42" y="227"/>
                  </a:lnTo>
                  <a:lnTo>
                    <a:pt x="42" y="104"/>
                  </a:lnTo>
                  <a:lnTo>
                    <a:pt x="8" y="75"/>
                  </a:lnTo>
                  <a:lnTo>
                    <a:pt x="0" y="29"/>
                  </a:lnTo>
                  <a:lnTo>
                    <a:pt x="17" y="20"/>
                  </a:lnTo>
                  <a:lnTo>
                    <a:pt x="63" y="46"/>
                  </a:lnTo>
                  <a:lnTo>
                    <a:pt x="67" y="32"/>
                  </a:lnTo>
                  <a:lnTo>
                    <a:pt x="126" y="0"/>
                  </a:lnTo>
                  <a:lnTo>
                    <a:pt x="156" y="15"/>
                  </a:lnTo>
                  <a:lnTo>
                    <a:pt x="181" y="118"/>
                  </a:lnTo>
                  <a:lnTo>
                    <a:pt x="164" y="268"/>
                  </a:lnTo>
                  <a:lnTo>
                    <a:pt x="143" y="290"/>
                  </a:lnTo>
                  <a:lnTo>
                    <a:pt x="123" y="268"/>
                  </a:lnTo>
                  <a:lnTo>
                    <a:pt x="106" y="273"/>
                  </a:lnTo>
                  <a:lnTo>
                    <a:pt x="101" y="311"/>
                  </a:lnTo>
                  <a:lnTo>
                    <a:pt x="42" y="311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05" name="Freeform 76"/>
            <p:cNvSpPr>
              <a:spLocks/>
            </p:cNvSpPr>
            <p:nvPr/>
          </p:nvSpPr>
          <p:spPr bwMode="gray">
            <a:xfrm>
              <a:off x="4085536" y="6018422"/>
              <a:ext cx="274340" cy="172298"/>
            </a:xfrm>
            <a:custGeom>
              <a:avLst/>
              <a:gdLst>
                <a:gd name="T0" fmla="*/ 274340 w 328"/>
                <a:gd name="T1" fmla="*/ 0 h 207"/>
                <a:gd name="T2" fmla="*/ 272667 w 328"/>
                <a:gd name="T3" fmla="*/ 28300 h 207"/>
                <a:gd name="T4" fmla="*/ 248412 w 328"/>
                <a:gd name="T5" fmla="*/ 69918 h 207"/>
                <a:gd name="T6" fmla="*/ 258448 w 328"/>
                <a:gd name="T7" fmla="*/ 122357 h 207"/>
                <a:gd name="T8" fmla="*/ 243393 w 328"/>
                <a:gd name="T9" fmla="*/ 172298 h 207"/>
                <a:gd name="T10" fmla="*/ 188191 w 328"/>
                <a:gd name="T11" fmla="*/ 155651 h 207"/>
                <a:gd name="T12" fmla="*/ 158080 w 328"/>
                <a:gd name="T13" fmla="*/ 128183 h 207"/>
                <a:gd name="T14" fmla="*/ 113751 w 328"/>
                <a:gd name="T15" fmla="*/ 121524 h 207"/>
                <a:gd name="T16" fmla="*/ 42657 w 328"/>
                <a:gd name="T17" fmla="*/ 74080 h 207"/>
                <a:gd name="T18" fmla="*/ 6691 w 328"/>
                <a:gd name="T19" fmla="*/ 66589 h 207"/>
                <a:gd name="T20" fmla="*/ 0 w 328"/>
                <a:gd name="T21" fmla="*/ 34959 h 207"/>
                <a:gd name="T22" fmla="*/ 28438 w 328"/>
                <a:gd name="T23" fmla="*/ 9988 h 207"/>
                <a:gd name="T24" fmla="*/ 191536 w 328"/>
                <a:gd name="T25" fmla="*/ 23306 h 207"/>
                <a:gd name="T26" fmla="*/ 212446 w 328"/>
                <a:gd name="T27" fmla="*/ 9988 h 207"/>
                <a:gd name="T28" fmla="*/ 274340 w 328"/>
                <a:gd name="T29" fmla="*/ 0 h 2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8"/>
                <a:gd name="T46" fmla="*/ 0 h 207"/>
                <a:gd name="T47" fmla="*/ 328 w 328"/>
                <a:gd name="T48" fmla="*/ 207 h 2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8" h="207">
                  <a:moveTo>
                    <a:pt x="328" y="0"/>
                  </a:moveTo>
                  <a:lnTo>
                    <a:pt x="326" y="34"/>
                  </a:lnTo>
                  <a:lnTo>
                    <a:pt x="297" y="84"/>
                  </a:lnTo>
                  <a:lnTo>
                    <a:pt x="309" y="147"/>
                  </a:lnTo>
                  <a:lnTo>
                    <a:pt x="291" y="207"/>
                  </a:lnTo>
                  <a:lnTo>
                    <a:pt x="225" y="187"/>
                  </a:lnTo>
                  <a:lnTo>
                    <a:pt x="189" y="154"/>
                  </a:lnTo>
                  <a:lnTo>
                    <a:pt x="136" y="146"/>
                  </a:lnTo>
                  <a:lnTo>
                    <a:pt x="51" y="89"/>
                  </a:lnTo>
                  <a:lnTo>
                    <a:pt x="8" y="80"/>
                  </a:lnTo>
                  <a:lnTo>
                    <a:pt x="0" y="42"/>
                  </a:lnTo>
                  <a:lnTo>
                    <a:pt x="34" y="12"/>
                  </a:lnTo>
                  <a:lnTo>
                    <a:pt x="229" y="28"/>
                  </a:lnTo>
                  <a:lnTo>
                    <a:pt x="254" y="1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BCBCB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207" name="Zahnutá šipka doprava 206"/>
          <p:cNvSpPr/>
          <p:nvPr/>
        </p:nvSpPr>
        <p:spPr>
          <a:xfrm rot="4568905">
            <a:off x="3317536" y="1238771"/>
            <a:ext cx="571572" cy="2938154"/>
          </a:xfrm>
          <a:prstGeom prst="curvedRightArrow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sp>
        <p:nvSpPr>
          <p:cNvPr id="209" name="Zahnutá šipka dolů 208"/>
          <p:cNvSpPr/>
          <p:nvPr/>
        </p:nvSpPr>
        <p:spPr>
          <a:xfrm rot="2670165" flipV="1">
            <a:off x="5494203" y="3206177"/>
            <a:ext cx="1664511" cy="437552"/>
          </a:xfrm>
          <a:prstGeom prst="curvedDownArrow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grpSp>
        <p:nvGrpSpPr>
          <p:cNvPr id="210" name="Skupina 209"/>
          <p:cNvGrpSpPr/>
          <p:nvPr/>
        </p:nvGrpSpPr>
        <p:grpSpPr>
          <a:xfrm>
            <a:off x="6812187" y="1677874"/>
            <a:ext cx="1861043" cy="1058021"/>
            <a:chOff x="3251200" y="1052508"/>
            <a:chExt cx="2895600" cy="1615603"/>
          </a:xfrm>
        </p:grpSpPr>
        <p:grpSp>
          <p:nvGrpSpPr>
            <p:cNvPr id="211" name="Skupina 210"/>
            <p:cNvGrpSpPr/>
            <p:nvPr/>
          </p:nvGrpSpPr>
          <p:grpSpPr>
            <a:xfrm>
              <a:off x="3251200" y="1052508"/>
              <a:ext cx="2895600" cy="1615603"/>
              <a:chOff x="179512" y="1052508"/>
              <a:chExt cx="2895600" cy="1615603"/>
            </a:xfrm>
          </p:grpSpPr>
          <p:grpSp>
            <p:nvGrpSpPr>
              <p:cNvPr id="216" name="Skupina 215"/>
              <p:cNvGrpSpPr/>
              <p:nvPr/>
            </p:nvGrpSpPr>
            <p:grpSpPr>
              <a:xfrm>
                <a:off x="179512" y="1052508"/>
                <a:ext cx="2895600" cy="1615603"/>
                <a:chOff x="-3149600" y="390997"/>
                <a:chExt cx="2895600" cy="1615603"/>
              </a:xfrm>
            </p:grpSpPr>
            <p:grpSp>
              <p:nvGrpSpPr>
                <p:cNvPr id="224" name="Skupina 223"/>
                <p:cNvGrpSpPr/>
                <p:nvPr/>
              </p:nvGrpSpPr>
              <p:grpSpPr>
                <a:xfrm>
                  <a:off x="-3149600" y="390997"/>
                  <a:ext cx="2895600" cy="1615603"/>
                  <a:chOff x="-3149600" y="390997"/>
                  <a:chExt cx="1954299" cy="753167"/>
                </a:xfrm>
              </p:grpSpPr>
              <p:sp>
                <p:nvSpPr>
                  <p:cNvPr id="231" name="Freeform 13"/>
                  <p:cNvSpPr>
                    <a:spLocks/>
                  </p:cNvSpPr>
                  <p:nvPr/>
                </p:nvSpPr>
                <p:spPr bwMode="gray">
                  <a:xfrm>
                    <a:off x="-3149600" y="390997"/>
                    <a:ext cx="1259438" cy="580686"/>
                  </a:xfrm>
                  <a:custGeom>
                    <a:avLst/>
                    <a:gdLst>
                      <a:gd name="T0" fmla="*/ 257612 w 348"/>
                      <a:gd name="T1" fmla="*/ 284376 h 202"/>
                      <a:gd name="T2" fmla="*/ 411510 w 348"/>
                      <a:gd name="T3" fmla="*/ 301104 h 202"/>
                      <a:gd name="T4" fmla="*/ 428238 w 348"/>
                      <a:gd name="T5" fmla="*/ 277685 h 202"/>
                      <a:gd name="T6" fmla="*/ 491805 w 348"/>
                      <a:gd name="T7" fmla="*/ 267648 h 202"/>
                      <a:gd name="T8" fmla="*/ 582136 w 348"/>
                      <a:gd name="T9" fmla="*/ 207427 h 202"/>
                      <a:gd name="T10" fmla="*/ 553698 w 348"/>
                      <a:gd name="T11" fmla="*/ 150552 h 202"/>
                      <a:gd name="T12" fmla="*/ 503514 w 348"/>
                      <a:gd name="T13" fmla="*/ 128806 h 202"/>
                      <a:gd name="T14" fmla="*/ 491805 w 348"/>
                      <a:gd name="T15" fmla="*/ 103714 h 202"/>
                      <a:gd name="T16" fmla="*/ 418201 w 348"/>
                      <a:gd name="T17" fmla="*/ 88659 h 202"/>
                      <a:gd name="T18" fmla="*/ 399800 w 348"/>
                      <a:gd name="T19" fmla="*/ 110405 h 202"/>
                      <a:gd name="T20" fmla="*/ 352962 w 348"/>
                      <a:gd name="T21" fmla="*/ 66912 h 202"/>
                      <a:gd name="T22" fmla="*/ 281031 w 348"/>
                      <a:gd name="T23" fmla="*/ 46838 h 202"/>
                      <a:gd name="T24" fmla="*/ 260958 w 348"/>
                      <a:gd name="T25" fmla="*/ 3346 h 202"/>
                      <a:gd name="T26" fmla="*/ 242557 w 348"/>
                      <a:gd name="T27" fmla="*/ 0 h 202"/>
                      <a:gd name="T28" fmla="*/ 235865 w 348"/>
                      <a:gd name="T29" fmla="*/ 16728 h 202"/>
                      <a:gd name="T30" fmla="*/ 173972 w 348"/>
                      <a:gd name="T31" fmla="*/ 6691 h 202"/>
                      <a:gd name="T32" fmla="*/ 92004 w 348"/>
                      <a:gd name="T33" fmla="*/ 73603 h 202"/>
                      <a:gd name="T34" fmla="*/ 0 w 348"/>
                      <a:gd name="T35" fmla="*/ 107059 h 202"/>
                      <a:gd name="T36" fmla="*/ 36802 w 348"/>
                      <a:gd name="T37" fmla="*/ 214119 h 202"/>
                      <a:gd name="T38" fmla="*/ 147207 w 348"/>
                      <a:gd name="T39" fmla="*/ 321178 h 202"/>
                      <a:gd name="T40" fmla="*/ 214119 w 348"/>
                      <a:gd name="T41" fmla="*/ 337906 h 202"/>
                      <a:gd name="T42" fmla="*/ 257612 w 348"/>
                      <a:gd name="T43" fmla="*/ 284376 h 20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48"/>
                      <a:gd name="T67" fmla="*/ 0 h 202"/>
                      <a:gd name="T68" fmla="*/ 348 w 348"/>
                      <a:gd name="T69" fmla="*/ 202 h 20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48" h="202">
                        <a:moveTo>
                          <a:pt x="154" y="170"/>
                        </a:moveTo>
                        <a:lnTo>
                          <a:pt x="246" y="180"/>
                        </a:lnTo>
                        <a:lnTo>
                          <a:pt x="256" y="166"/>
                        </a:lnTo>
                        <a:lnTo>
                          <a:pt x="294" y="160"/>
                        </a:lnTo>
                        <a:lnTo>
                          <a:pt x="348" y="124"/>
                        </a:lnTo>
                        <a:lnTo>
                          <a:pt x="331" y="90"/>
                        </a:lnTo>
                        <a:lnTo>
                          <a:pt x="301" y="77"/>
                        </a:lnTo>
                        <a:lnTo>
                          <a:pt x="294" y="62"/>
                        </a:lnTo>
                        <a:lnTo>
                          <a:pt x="250" y="53"/>
                        </a:lnTo>
                        <a:lnTo>
                          <a:pt x="239" y="66"/>
                        </a:lnTo>
                        <a:lnTo>
                          <a:pt x="211" y="40"/>
                        </a:lnTo>
                        <a:lnTo>
                          <a:pt x="168" y="28"/>
                        </a:lnTo>
                        <a:lnTo>
                          <a:pt x="156" y="2"/>
                        </a:lnTo>
                        <a:lnTo>
                          <a:pt x="145" y="0"/>
                        </a:lnTo>
                        <a:lnTo>
                          <a:pt x="141" y="10"/>
                        </a:lnTo>
                        <a:lnTo>
                          <a:pt x="104" y="4"/>
                        </a:lnTo>
                        <a:lnTo>
                          <a:pt x="55" y="44"/>
                        </a:lnTo>
                        <a:lnTo>
                          <a:pt x="0" y="64"/>
                        </a:lnTo>
                        <a:lnTo>
                          <a:pt x="22" y="128"/>
                        </a:lnTo>
                        <a:lnTo>
                          <a:pt x="88" y="192"/>
                        </a:lnTo>
                        <a:lnTo>
                          <a:pt x="128" y="202"/>
                        </a:lnTo>
                        <a:lnTo>
                          <a:pt x="154" y="17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232" name="Freeform 17"/>
                  <p:cNvSpPr>
                    <a:spLocks/>
                  </p:cNvSpPr>
                  <p:nvPr/>
                </p:nvSpPr>
                <p:spPr bwMode="gray">
                  <a:xfrm>
                    <a:off x="-2270166" y="727335"/>
                    <a:ext cx="1074865" cy="416829"/>
                  </a:xfrm>
                  <a:custGeom>
                    <a:avLst/>
                    <a:gdLst>
                      <a:gd name="T0" fmla="*/ 21746 w 297"/>
                      <a:gd name="T1" fmla="*/ 81967 h 145"/>
                      <a:gd name="T2" fmla="*/ 5018 w 297"/>
                      <a:gd name="T3" fmla="*/ 107059 h 145"/>
                      <a:gd name="T4" fmla="*/ 0 w 297"/>
                      <a:gd name="T5" fmla="*/ 160589 h 145"/>
                      <a:gd name="T6" fmla="*/ 21746 w 297"/>
                      <a:gd name="T7" fmla="*/ 212446 h 145"/>
                      <a:gd name="T8" fmla="*/ 75276 w 297"/>
                      <a:gd name="T9" fmla="*/ 239210 h 145"/>
                      <a:gd name="T10" fmla="*/ 150552 w 297"/>
                      <a:gd name="T11" fmla="*/ 242556 h 145"/>
                      <a:gd name="T12" fmla="*/ 235865 w 297"/>
                      <a:gd name="T13" fmla="*/ 189026 h 145"/>
                      <a:gd name="T14" fmla="*/ 297759 w 297"/>
                      <a:gd name="T15" fmla="*/ 189026 h 145"/>
                      <a:gd name="T16" fmla="*/ 357980 w 297"/>
                      <a:gd name="T17" fmla="*/ 138842 h 145"/>
                      <a:gd name="T18" fmla="*/ 475077 w 297"/>
                      <a:gd name="T19" fmla="*/ 160589 h 145"/>
                      <a:gd name="T20" fmla="*/ 480095 w 297"/>
                      <a:gd name="T21" fmla="*/ 113750 h 145"/>
                      <a:gd name="T22" fmla="*/ 496823 w 297"/>
                      <a:gd name="T23" fmla="*/ 46838 h 145"/>
                      <a:gd name="T24" fmla="*/ 436602 w 297"/>
                      <a:gd name="T25" fmla="*/ 15055 h 145"/>
                      <a:gd name="T26" fmla="*/ 286050 w 297"/>
                      <a:gd name="T27" fmla="*/ 28438 h 145"/>
                      <a:gd name="T28" fmla="*/ 239211 w 297"/>
                      <a:gd name="T29" fmla="*/ 0 h 145"/>
                      <a:gd name="T30" fmla="*/ 207428 w 297"/>
                      <a:gd name="T31" fmla="*/ 21746 h 145"/>
                      <a:gd name="T32" fmla="*/ 175644 w 297"/>
                      <a:gd name="T33" fmla="*/ 11710 h 145"/>
                      <a:gd name="T34" fmla="*/ 85313 w 297"/>
                      <a:gd name="T35" fmla="*/ 71930 h 145"/>
                      <a:gd name="T36" fmla="*/ 21746 w 297"/>
                      <a:gd name="T37" fmla="*/ 81967 h 14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97"/>
                      <a:gd name="T58" fmla="*/ 0 h 145"/>
                      <a:gd name="T59" fmla="*/ 297 w 297"/>
                      <a:gd name="T60" fmla="*/ 145 h 14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97" h="145">
                        <a:moveTo>
                          <a:pt x="13" y="49"/>
                        </a:moveTo>
                        <a:lnTo>
                          <a:pt x="3" y="64"/>
                        </a:lnTo>
                        <a:lnTo>
                          <a:pt x="0" y="96"/>
                        </a:lnTo>
                        <a:lnTo>
                          <a:pt x="13" y="127"/>
                        </a:lnTo>
                        <a:lnTo>
                          <a:pt x="45" y="143"/>
                        </a:lnTo>
                        <a:lnTo>
                          <a:pt x="90" y="145"/>
                        </a:lnTo>
                        <a:lnTo>
                          <a:pt x="141" y="113"/>
                        </a:lnTo>
                        <a:lnTo>
                          <a:pt x="178" y="113"/>
                        </a:lnTo>
                        <a:lnTo>
                          <a:pt x="214" y="83"/>
                        </a:lnTo>
                        <a:lnTo>
                          <a:pt x="284" y="96"/>
                        </a:lnTo>
                        <a:lnTo>
                          <a:pt x="287" y="68"/>
                        </a:lnTo>
                        <a:lnTo>
                          <a:pt x="297" y="28"/>
                        </a:lnTo>
                        <a:lnTo>
                          <a:pt x="261" y="9"/>
                        </a:lnTo>
                        <a:lnTo>
                          <a:pt x="171" y="17"/>
                        </a:lnTo>
                        <a:lnTo>
                          <a:pt x="143" y="0"/>
                        </a:lnTo>
                        <a:lnTo>
                          <a:pt x="124" y="13"/>
                        </a:lnTo>
                        <a:lnTo>
                          <a:pt x="105" y="7"/>
                        </a:lnTo>
                        <a:lnTo>
                          <a:pt x="51" y="43"/>
                        </a:lnTo>
                        <a:lnTo>
                          <a:pt x="13" y="4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  <p:sp>
              <p:nvSpPr>
                <p:cNvPr id="225" name="Ovál 224"/>
                <p:cNvSpPr/>
                <p:nvPr/>
              </p:nvSpPr>
              <p:spPr>
                <a:xfrm>
                  <a:off x="-2743200" y="785416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Ovál 225"/>
                <p:cNvSpPr/>
                <p:nvPr/>
              </p:nvSpPr>
              <p:spPr>
                <a:xfrm>
                  <a:off x="-2184400" y="11938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Ovál 226"/>
                <p:cNvSpPr/>
                <p:nvPr/>
              </p:nvSpPr>
              <p:spPr>
                <a:xfrm>
                  <a:off x="-2184400" y="8890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8" name="Ovál 227"/>
                <p:cNvSpPr/>
                <p:nvPr/>
              </p:nvSpPr>
              <p:spPr>
                <a:xfrm>
                  <a:off x="-1727200" y="16510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9" name="Ovál 228"/>
                <p:cNvSpPr/>
                <p:nvPr/>
              </p:nvSpPr>
              <p:spPr>
                <a:xfrm>
                  <a:off x="-609600" y="12954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0" name="Ovál 229"/>
                <p:cNvSpPr/>
                <p:nvPr/>
              </p:nvSpPr>
              <p:spPr>
                <a:xfrm>
                  <a:off x="-1219200" y="12954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7" name="Ovál 216"/>
              <p:cNvSpPr/>
              <p:nvPr/>
            </p:nvSpPr>
            <p:spPr>
              <a:xfrm>
                <a:off x="738312" y="159932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Ovál 217"/>
              <p:cNvSpPr/>
              <p:nvPr/>
            </p:nvSpPr>
            <p:spPr>
              <a:xfrm>
                <a:off x="965200" y="1752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Ovál 218"/>
              <p:cNvSpPr/>
              <p:nvPr/>
            </p:nvSpPr>
            <p:spPr>
              <a:xfrm>
                <a:off x="1371600" y="195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Ovál 219"/>
              <p:cNvSpPr/>
              <p:nvPr/>
            </p:nvSpPr>
            <p:spPr>
              <a:xfrm>
                <a:off x="1625600" y="2108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Ovál 220"/>
              <p:cNvSpPr/>
              <p:nvPr/>
            </p:nvSpPr>
            <p:spPr>
              <a:xfrm>
                <a:off x="1879600" y="2006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Ovál 221"/>
              <p:cNvSpPr/>
              <p:nvPr/>
            </p:nvSpPr>
            <p:spPr>
              <a:xfrm>
                <a:off x="2336800" y="195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Ovál 222"/>
              <p:cNvSpPr/>
              <p:nvPr/>
            </p:nvSpPr>
            <p:spPr>
              <a:xfrm>
                <a:off x="2540000" y="195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2" name="Ovál 211"/>
            <p:cNvSpPr/>
            <p:nvPr/>
          </p:nvSpPr>
          <p:spPr>
            <a:xfrm>
              <a:off x="3630488" y="1244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213" name="Ovál 212"/>
            <p:cNvSpPr/>
            <p:nvPr/>
          </p:nvSpPr>
          <p:spPr>
            <a:xfrm>
              <a:off x="3630488" y="1701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214" name="Ovál 213"/>
            <p:cNvSpPr/>
            <p:nvPr/>
          </p:nvSpPr>
          <p:spPr>
            <a:xfrm>
              <a:off x="3427288" y="1752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215" name="Ovál 214"/>
            <p:cNvSpPr/>
            <p:nvPr/>
          </p:nvSpPr>
          <p:spPr>
            <a:xfrm>
              <a:off x="3860800" y="1752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17" y="892306"/>
            <a:ext cx="826291" cy="5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2" descr="east-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14" y="1122340"/>
            <a:ext cx="1118032" cy="3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Obdélník 234"/>
          <p:cNvSpPr/>
          <p:nvPr/>
        </p:nvSpPr>
        <p:spPr>
          <a:xfrm rot="707834">
            <a:off x="7229541" y="1590803"/>
            <a:ext cx="1798666" cy="435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CZECH REPUBLIC</a:t>
            </a:r>
            <a:r>
              <a:rPr lang="en-GB" sz="1200" b="1" dirty="0" smtClean="0">
                <a:solidFill>
                  <a:srgbClr val="FF0000"/>
                </a:solidFill>
              </a:rPr>
              <a:t> &amp; SLOVAKIA</a:t>
            </a:r>
            <a:endParaRPr lang="cs-CZ" sz="1200" b="1" dirty="0" smtClean="0">
              <a:solidFill>
                <a:srgbClr val="FF0000"/>
              </a:solidFill>
            </a:endParaRPr>
          </a:p>
        </p:txBody>
      </p:sp>
      <p:sp>
        <p:nvSpPr>
          <p:cNvPr id="236" name="Vývojový diagram: alternativní postup 3"/>
          <p:cNvSpPr/>
          <p:nvPr/>
        </p:nvSpPr>
        <p:spPr>
          <a:xfrm>
            <a:off x="6727408" y="2608921"/>
            <a:ext cx="2224299" cy="71508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>
            <a:noFill/>
            <a:prstDash val="solid"/>
            <a:round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85725" indent="-85725" fontAlgn="auto">
              <a:spcBef>
                <a:spcPts val="600"/>
              </a:spcBef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kern="0" dirty="0" smtClean="0">
                <a:solidFill>
                  <a:srgbClr val="000000"/>
                </a:solidFill>
              </a:rPr>
              <a:t>Pilotní síť </a:t>
            </a:r>
            <a:r>
              <a:rPr lang="cs-CZ" sz="900" b="1" kern="0" dirty="0" err="1" smtClean="0">
                <a:solidFill>
                  <a:srgbClr val="000000"/>
                </a:solidFill>
              </a:rPr>
              <a:t>rychlonabíjecích</a:t>
            </a:r>
            <a:r>
              <a:rPr lang="cs-CZ" sz="900" b="1" kern="0" dirty="0" smtClean="0">
                <a:solidFill>
                  <a:srgbClr val="000000"/>
                </a:solidFill>
              </a:rPr>
              <a:t> stanic v blízkosti hlavních dopravních tahů v České republice a na Slovensku</a:t>
            </a:r>
          </a:p>
        </p:txBody>
      </p:sp>
      <p:pic>
        <p:nvPicPr>
          <p:cNvPr id="2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86" y="3739462"/>
            <a:ext cx="880447" cy="29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8" name="Skupina 237"/>
          <p:cNvGrpSpPr/>
          <p:nvPr/>
        </p:nvGrpSpPr>
        <p:grpSpPr>
          <a:xfrm>
            <a:off x="3988896" y="128453"/>
            <a:ext cx="1336279" cy="1280314"/>
            <a:chOff x="-2082800" y="177800"/>
            <a:chExt cx="1778000" cy="1778000"/>
          </a:xfrm>
        </p:grpSpPr>
        <p:sp>
          <p:nvSpPr>
            <p:cNvPr id="239" name="Ovál 238"/>
            <p:cNvSpPr/>
            <p:nvPr/>
          </p:nvSpPr>
          <p:spPr>
            <a:xfrm>
              <a:off x="-2082800" y="177800"/>
              <a:ext cx="1778000" cy="1778000"/>
            </a:xfrm>
            <a:prstGeom prst="ellipse">
              <a:avLst/>
            </a:prstGeom>
            <a:solidFill>
              <a:srgbClr val="F21C0A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  <p:pic>
          <p:nvPicPr>
            <p:cNvPr id="240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30704" y="482600"/>
              <a:ext cx="1073809" cy="44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" name="Obdélník 240"/>
            <p:cNvSpPr/>
            <p:nvPr/>
          </p:nvSpPr>
          <p:spPr>
            <a:xfrm>
              <a:off x="-1689273" y="856120"/>
              <a:ext cx="1022486" cy="78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FAST</a:t>
              </a:r>
              <a:endPara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CHARGING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PROJECTS</a:t>
              </a:r>
            </a:p>
          </p:txBody>
        </p:sp>
      </p:grpSp>
      <p:sp>
        <p:nvSpPr>
          <p:cNvPr id="242" name="Obdélník 241"/>
          <p:cNvSpPr/>
          <p:nvPr/>
        </p:nvSpPr>
        <p:spPr>
          <a:xfrm>
            <a:off x="912631" y="3080433"/>
            <a:ext cx="1013220" cy="327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GERMANY</a:t>
            </a:r>
          </a:p>
        </p:txBody>
      </p:sp>
      <p:sp>
        <p:nvSpPr>
          <p:cNvPr id="243" name="Obdélník 242"/>
          <p:cNvSpPr/>
          <p:nvPr/>
        </p:nvSpPr>
        <p:spPr>
          <a:xfrm rot="1409105">
            <a:off x="7648972" y="3596189"/>
            <a:ext cx="1099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SLOVAKIA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44" name="Vývojový diagram: alternativní postup 3"/>
          <p:cNvSpPr/>
          <p:nvPr/>
        </p:nvSpPr>
        <p:spPr>
          <a:xfrm>
            <a:off x="6890658" y="4090183"/>
            <a:ext cx="2224299" cy="56185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>
            <a:noFill/>
            <a:prstDash val="solid"/>
            <a:round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85725" indent="-85725" fontAlgn="auto">
              <a:spcBef>
                <a:spcPts val="600"/>
              </a:spcBef>
              <a:spcAft>
                <a:spcPts val="0"/>
              </a:spcAft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kern="0" dirty="0" smtClean="0">
                <a:solidFill>
                  <a:srgbClr val="000000"/>
                </a:solidFill>
              </a:rPr>
              <a:t>První </a:t>
            </a:r>
            <a:r>
              <a:rPr lang="cs-CZ" sz="900" b="1" kern="0" dirty="0" err="1" smtClean="0">
                <a:solidFill>
                  <a:srgbClr val="000000"/>
                </a:solidFill>
              </a:rPr>
              <a:t>rychlonabíjecí</a:t>
            </a:r>
            <a:r>
              <a:rPr lang="cs-CZ" sz="900" b="1" kern="0" dirty="0" smtClean="0">
                <a:solidFill>
                  <a:srgbClr val="000000"/>
                </a:solidFill>
              </a:rPr>
              <a:t> stanice provozované </a:t>
            </a:r>
            <a:r>
              <a:rPr lang="en-GB" sz="900" b="1" kern="0" dirty="0" smtClean="0">
                <a:solidFill>
                  <a:srgbClr val="000000"/>
                </a:solidFill>
              </a:rPr>
              <a:t>ZSE (member of E.ON Group) in 2015</a:t>
            </a:r>
            <a:endParaRPr lang="cs-CZ" sz="900" b="1" kern="0" dirty="0" smtClean="0">
              <a:solidFill>
                <a:srgbClr val="000000"/>
              </a:solidFill>
            </a:endParaRPr>
          </a:p>
        </p:txBody>
      </p:sp>
      <p:sp>
        <p:nvSpPr>
          <p:cNvPr id="245" name="Obdélník 244"/>
          <p:cNvSpPr/>
          <p:nvPr/>
        </p:nvSpPr>
        <p:spPr>
          <a:xfrm>
            <a:off x="4607858" y="1403972"/>
            <a:ext cx="4988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1" dirty="0" smtClean="0"/>
              <a:t>8</a:t>
            </a:r>
            <a:r>
              <a:rPr lang="cs-CZ" sz="900" b="1" dirty="0" smtClean="0"/>
              <a:t>900</a:t>
            </a:r>
            <a:r>
              <a:rPr lang="en-GB" sz="900" b="1" baseline="30000" dirty="0" smtClean="0"/>
              <a:t>*)</a:t>
            </a:r>
            <a:endParaRPr lang="cs-CZ" sz="900" b="1" baseline="30000" dirty="0"/>
          </a:p>
        </p:txBody>
      </p:sp>
      <p:sp>
        <p:nvSpPr>
          <p:cNvPr id="246" name="Obdélník 245"/>
          <p:cNvSpPr/>
          <p:nvPr/>
        </p:nvSpPr>
        <p:spPr>
          <a:xfrm>
            <a:off x="10012" y="4896889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baseline="30000" dirty="0" smtClean="0"/>
              <a:t>*) </a:t>
            </a:r>
            <a:r>
              <a:rPr lang="en-GB" sz="800" b="1" dirty="0" smtClean="0"/>
              <a:t>EVs – electricity vehicles</a:t>
            </a:r>
            <a:endParaRPr lang="cs-CZ" sz="800" b="1" dirty="0"/>
          </a:p>
        </p:txBody>
      </p:sp>
      <p:sp>
        <p:nvSpPr>
          <p:cNvPr id="208" name="Zahnutá šipka dolů 207"/>
          <p:cNvSpPr/>
          <p:nvPr/>
        </p:nvSpPr>
        <p:spPr>
          <a:xfrm rot="19440805">
            <a:off x="5209049" y="1788817"/>
            <a:ext cx="1629362" cy="362878"/>
          </a:xfrm>
          <a:prstGeom prst="curvedDownArrow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sp>
        <p:nvSpPr>
          <p:cNvPr id="247" name="Obdélník 246"/>
          <p:cNvSpPr/>
          <p:nvPr/>
        </p:nvSpPr>
        <p:spPr>
          <a:xfrm>
            <a:off x="4899077" y="2157724"/>
            <a:ext cx="5277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1" dirty="0" smtClean="0"/>
              <a:t>5</a:t>
            </a:r>
            <a:r>
              <a:rPr lang="cs-CZ" sz="900" b="1" dirty="0" smtClean="0"/>
              <a:t>3</a:t>
            </a:r>
            <a:r>
              <a:rPr lang="en-GB" sz="900" b="1" dirty="0" smtClean="0"/>
              <a:t> 000</a:t>
            </a:r>
            <a:endParaRPr lang="cs-CZ" sz="900" b="1" baseline="30000" dirty="0"/>
          </a:p>
        </p:txBody>
      </p:sp>
      <p:sp>
        <p:nvSpPr>
          <p:cNvPr id="248" name="Obdélník 247"/>
          <p:cNvSpPr/>
          <p:nvPr/>
        </p:nvSpPr>
        <p:spPr>
          <a:xfrm>
            <a:off x="5373183" y="2469025"/>
            <a:ext cx="4635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b="1" dirty="0" smtClean="0"/>
              <a:t>1 800</a:t>
            </a:r>
            <a:endParaRPr lang="cs-CZ" sz="900" b="1" baseline="30000" dirty="0"/>
          </a:p>
        </p:txBody>
      </p:sp>
      <p:sp>
        <p:nvSpPr>
          <p:cNvPr id="249" name="Obdélník 248"/>
          <p:cNvSpPr/>
          <p:nvPr/>
        </p:nvSpPr>
        <p:spPr>
          <a:xfrm>
            <a:off x="5803392" y="2546271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b="1" dirty="0"/>
              <a:t>3</a:t>
            </a:r>
            <a:r>
              <a:rPr lang="cs-CZ" sz="900" b="1" dirty="0" smtClean="0"/>
              <a:t>00</a:t>
            </a:r>
            <a:endParaRPr lang="cs-CZ" sz="900" b="1" baseline="30000" dirty="0"/>
          </a:p>
        </p:txBody>
      </p:sp>
      <p:sp>
        <p:nvSpPr>
          <p:cNvPr id="252" name="Šipka nahoru 251"/>
          <p:cNvSpPr/>
          <p:nvPr/>
        </p:nvSpPr>
        <p:spPr>
          <a:xfrm rot="17446594" flipH="1">
            <a:off x="4117929" y="784811"/>
            <a:ext cx="93737" cy="133947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sp>
        <p:nvSpPr>
          <p:cNvPr id="8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30232" y="377999"/>
            <a:ext cx="4537532" cy="720000"/>
          </a:xfrm>
        </p:spPr>
        <p:txBody>
          <a:bodyPr/>
          <a:lstStyle/>
          <a:p>
            <a:r>
              <a:rPr lang="cs-CZ" dirty="0" smtClean="0"/>
              <a:t>PŘESHRANIČNÍ PROJEKT FAST-E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13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0" name="Picture 8" descr="https://ec.europa.eu/inea/sites/inea/files/download/logos/cef/en_cef_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06" y="4817656"/>
            <a:ext cx="2346294" cy="3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7" y="1270694"/>
            <a:ext cx="6453969" cy="272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2444581" y="3765740"/>
            <a:ext cx="4004013" cy="257036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marL="4763" lvl="3" algn="ctr" eaLnBrk="0" hangingPunct="0">
              <a:lnSpc>
                <a:spcPct val="150000"/>
              </a:lnSpc>
              <a:buClr>
                <a:srgbClr val="F21C0A"/>
              </a:buClr>
              <a:buSzPct val="100000"/>
              <a:defRPr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PARTNERS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878924"/>
            <a:ext cx="2471738" cy="169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7" y="878924"/>
            <a:ext cx="2574924" cy="184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nno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91" y="4109611"/>
            <a:ext cx="321780" cy="4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1926071" y="4147936"/>
            <a:ext cx="5421196" cy="450645"/>
            <a:chOff x="1926071" y="4147936"/>
            <a:chExt cx="5421196" cy="45064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071" y="4147936"/>
              <a:ext cx="5360305" cy="450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5074744" y="4211526"/>
              <a:ext cx="603401" cy="323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743866" y="4229987"/>
              <a:ext cx="603401" cy="323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761" y="4240827"/>
              <a:ext cx="614276" cy="200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14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13" y="3855469"/>
            <a:ext cx="916942" cy="41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3149600" y="955796"/>
            <a:ext cx="0" cy="281782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52400" y="2483459"/>
            <a:ext cx="2737495" cy="168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indent="-203200">
              <a:lnSpc>
                <a:spcPts val="1375"/>
              </a:lnSpc>
              <a:spcAft>
                <a:spcPts val="600"/>
              </a:spcAft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Izolované systémy nabíjení</a:t>
            </a:r>
            <a:endParaRPr lang="en-US" sz="1200" b="1" dirty="0">
              <a:solidFill>
                <a:srgbClr val="000000"/>
              </a:solidFill>
            </a:endParaRPr>
          </a:p>
          <a:p>
            <a:pPr marL="203200" indent="-203200">
              <a:lnSpc>
                <a:spcPts val="1375"/>
              </a:lnSpc>
              <a:spcAft>
                <a:spcPts val="600"/>
              </a:spcAft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Cestování na dlouhé vzdálenosti nemožné</a:t>
            </a:r>
          </a:p>
          <a:p>
            <a:pPr marL="203200" indent="-203200">
              <a:lnSpc>
                <a:spcPts val="1375"/>
              </a:lnSpc>
              <a:spcAft>
                <a:spcPts val="600"/>
              </a:spcAft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Dlouhé vzdálenosti mezi nabíjecími body pro potřeby cestování elektromobilem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56905" y="2597187"/>
            <a:ext cx="2857847" cy="1418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indent="-203200">
              <a:lnSpc>
                <a:spcPts val="1375"/>
              </a:lnSpc>
              <a:spcAft>
                <a:spcPts val="600"/>
              </a:spcAft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Pilotní koridory</a:t>
            </a:r>
            <a:endParaRPr lang="en-GB" sz="1200" b="1" dirty="0">
              <a:solidFill>
                <a:srgbClr val="000000"/>
              </a:solidFill>
            </a:endParaRPr>
          </a:p>
          <a:p>
            <a:pPr marL="203200" indent="-203200">
              <a:lnSpc>
                <a:spcPts val="1375"/>
              </a:lnSpc>
              <a:spcAft>
                <a:spcPts val="600"/>
              </a:spcAft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Umožnění cestování na dlouhé vzdálenosti</a:t>
            </a:r>
            <a:endParaRPr lang="en-GB" sz="1200" b="1" dirty="0">
              <a:solidFill>
                <a:srgbClr val="000000"/>
              </a:solidFill>
            </a:endParaRPr>
          </a:p>
          <a:p>
            <a:pPr marL="203200" indent="-203200">
              <a:lnSpc>
                <a:spcPts val="1375"/>
              </a:lnSpc>
              <a:spcAft>
                <a:spcPts val="600"/>
              </a:spcAft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Sběr dat o systému nabíjení a chování uživatelů nabíjení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69344" y="2632255"/>
            <a:ext cx="2953285" cy="1065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indent="-203200">
              <a:lnSpc>
                <a:spcPts val="1375"/>
              </a:lnSpc>
              <a:spcAft>
                <a:spcPts val="600"/>
              </a:spcAft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Odhadovaný rozvoj soustav do konce </a:t>
            </a:r>
            <a:r>
              <a:rPr lang="cs-CZ" sz="1200" b="1" dirty="0" smtClean="0">
                <a:solidFill>
                  <a:srgbClr val="000000"/>
                </a:solidFill>
              </a:rPr>
              <a:t>2018</a:t>
            </a:r>
            <a:endParaRPr lang="cs-CZ" sz="1200" b="1" dirty="0">
              <a:solidFill>
                <a:srgbClr val="000000"/>
              </a:solidFill>
            </a:endParaRPr>
          </a:p>
          <a:p>
            <a:pPr marL="203200" indent="-203200">
              <a:lnSpc>
                <a:spcPts val="1375"/>
              </a:lnSpc>
              <a:spcAft>
                <a:spcPts val="600"/>
              </a:spcAft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E.ON příspěvek k naplnění cílů NAP Čistá mobilita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84" y="3679155"/>
            <a:ext cx="1359692" cy="5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03" y="4011433"/>
            <a:ext cx="711200" cy="31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13"/>
          <p:cNvCxnSpPr/>
          <p:nvPr/>
        </p:nvCxnSpPr>
        <p:spPr>
          <a:xfrm>
            <a:off x="6180559" y="904996"/>
            <a:ext cx="0" cy="281782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15"/>
          <p:cNvGrpSpPr/>
          <p:nvPr/>
        </p:nvGrpSpPr>
        <p:grpSpPr>
          <a:xfrm>
            <a:off x="152400" y="955635"/>
            <a:ext cx="2731948" cy="1571786"/>
            <a:chOff x="-3149600" y="390997"/>
            <a:chExt cx="2895600" cy="1615603"/>
          </a:xfrm>
        </p:grpSpPr>
        <p:grpSp>
          <p:nvGrpSpPr>
            <p:cNvPr id="17" name="Skupina 16"/>
            <p:cNvGrpSpPr/>
            <p:nvPr/>
          </p:nvGrpSpPr>
          <p:grpSpPr>
            <a:xfrm>
              <a:off x="-3149600" y="390997"/>
              <a:ext cx="2895600" cy="1615603"/>
              <a:chOff x="-3149600" y="390997"/>
              <a:chExt cx="1954299" cy="753167"/>
            </a:xfrm>
          </p:grpSpPr>
          <p:sp>
            <p:nvSpPr>
              <p:cNvPr id="24" name="Freeform 13"/>
              <p:cNvSpPr>
                <a:spLocks/>
              </p:cNvSpPr>
              <p:nvPr/>
            </p:nvSpPr>
            <p:spPr bwMode="gray">
              <a:xfrm>
                <a:off x="-3149600" y="390997"/>
                <a:ext cx="1259438" cy="580686"/>
              </a:xfrm>
              <a:custGeom>
                <a:avLst/>
                <a:gdLst>
                  <a:gd name="T0" fmla="*/ 257612 w 348"/>
                  <a:gd name="T1" fmla="*/ 284376 h 202"/>
                  <a:gd name="T2" fmla="*/ 411510 w 348"/>
                  <a:gd name="T3" fmla="*/ 301104 h 202"/>
                  <a:gd name="T4" fmla="*/ 428238 w 348"/>
                  <a:gd name="T5" fmla="*/ 277685 h 202"/>
                  <a:gd name="T6" fmla="*/ 491805 w 348"/>
                  <a:gd name="T7" fmla="*/ 267648 h 202"/>
                  <a:gd name="T8" fmla="*/ 582136 w 348"/>
                  <a:gd name="T9" fmla="*/ 207427 h 202"/>
                  <a:gd name="T10" fmla="*/ 553698 w 348"/>
                  <a:gd name="T11" fmla="*/ 150552 h 202"/>
                  <a:gd name="T12" fmla="*/ 503514 w 348"/>
                  <a:gd name="T13" fmla="*/ 128806 h 202"/>
                  <a:gd name="T14" fmla="*/ 491805 w 348"/>
                  <a:gd name="T15" fmla="*/ 103714 h 202"/>
                  <a:gd name="T16" fmla="*/ 418201 w 348"/>
                  <a:gd name="T17" fmla="*/ 88659 h 202"/>
                  <a:gd name="T18" fmla="*/ 399800 w 348"/>
                  <a:gd name="T19" fmla="*/ 110405 h 202"/>
                  <a:gd name="T20" fmla="*/ 352962 w 348"/>
                  <a:gd name="T21" fmla="*/ 66912 h 202"/>
                  <a:gd name="T22" fmla="*/ 281031 w 348"/>
                  <a:gd name="T23" fmla="*/ 46838 h 202"/>
                  <a:gd name="T24" fmla="*/ 260958 w 348"/>
                  <a:gd name="T25" fmla="*/ 3346 h 202"/>
                  <a:gd name="T26" fmla="*/ 242557 w 348"/>
                  <a:gd name="T27" fmla="*/ 0 h 202"/>
                  <a:gd name="T28" fmla="*/ 235865 w 348"/>
                  <a:gd name="T29" fmla="*/ 16728 h 202"/>
                  <a:gd name="T30" fmla="*/ 173972 w 348"/>
                  <a:gd name="T31" fmla="*/ 6691 h 202"/>
                  <a:gd name="T32" fmla="*/ 92004 w 348"/>
                  <a:gd name="T33" fmla="*/ 73603 h 202"/>
                  <a:gd name="T34" fmla="*/ 0 w 348"/>
                  <a:gd name="T35" fmla="*/ 107059 h 202"/>
                  <a:gd name="T36" fmla="*/ 36802 w 348"/>
                  <a:gd name="T37" fmla="*/ 214119 h 202"/>
                  <a:gd name="T38" fmla="*/ 147207 w 348"/>
                  <a:gd name="T39" fmla="*/ 321178 h 202"/>
                  <a:gd name="T40" fmla="*/ 214119 w 348"/>
                  <a:gd name="T41" fmla="*/ 337906 h 202"/>
                  <a:gd name="T42" fmla="*/ 257612 w 348"/>
                  <a:gd name="T43" fmla="*/ 284376 h 2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8"/>
                  <a:gd name="T67" fmla="*/ 0 h 202"/>
                  <a:gd name="T68" fmla="*/ 348 w 348"/>
                  <a:gd name="T69" fmla="*/ 202 h 2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8" h="202">
                    <a:moveTo>
                      <a:pt x="154" y="170"/>
                    </a:moveTo>
                    <a:lnTo>
                      <a:pt x="246" y="180"/>
                    </a:lnTo>
                    <a:lnTo>
                      <a:pt x="256" y="166"/>
                    </a:lnTo>
                    <a:lnTo>
                      <a:pt x="294" y="160"/>
                    </a:lnTo>
                    <a:lnTo>
                      <a:pt x="348" y="124"/>
                    </a:lnTo>
                    <a:lnTo>
                      <a:pt x="331" y="90"/>
                    </a:lnTo>
                    <a:lnTo>
                      <a:pt x="301" y="77"/>
                    </a:lnTo>
                    <a:lnTo>
                      <a:pt x="294" y="62"/>
                    </a:lnTo>
                    <a:lnTo>
                      <a:pt x="250" y="53"/>
                    </a:lnTo>
                    <a:lnTo>
                      <a:pt x="239" y="66"/>
                    </a:lnTo>
                    <a:lnTo>
                      <a:pt x="211" y="40"/>
                    </a:lnTo>
                    <a:lnTo>
                      <a:pt x="168" y="28"/>
                    </a:lnTo>
                    <a:lnTo>
                      <a:pt x="156" y="2"/>
                    </a:lnTo>
                    <a:lnTo>
                      <a:pt x="145" y="0"/>
                    </a:lnTo>
                    <a:lnTo>
                      <a:pt x="141" y="10"/>
                    </a:lnTo>
                    <a:lnTo>
                      <a:pt x="104" y="4"/>
                    </a:lnTo>
                    <a:lnTo>
                      <a:pt x="55" y="44"/>
                    </a:lnTo>
                    <a:lnTo>
                      <a:pt x="0" y="64"/>
                    </a:lnTo>
                    <a:lnTo>
                      <a:pt x="22" y="128"/>
                    </a:lnTo>
                    <a:lnTo>
                      <a:pt x="88" y="192"/>
                    </a:lnTo>
                    <a:lnTo>
                      <a:pt x="128" y="202"/>
                    </a:lnTo>
                    <a:lnTo>
                      <a:pt x="154" y="170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gray">
              <a:xfrm>
                <a:off x="-2270166" y="727335"/>
                <a:ext cx="1074865" cy="416829"/>
              </a:xfrm>
              <a:custGeom>
                <a:avLst/>
                <a:gdLst>
                  <a:gd name="T0" fmla="*/ 21746 w 297"/>
                  <a:gd name="T1" fmla="*/ 81967 h 145"/>
                  <a:gd name="T2" fmla="*/ 5018 w 297"/>
                  <a:gd name="T3" fmla="*/ 107059 h 145"/>
                  <a:gd name="T4" fmla="*/ 0 w 297"/>
                  <a:gd name="T5" fmla="*/ 160589 h 145"/>
                  <a:gd name="T6" fmla="*/ 21746 w 297"/>
                  <a:gd name="T7" fmla="*/ 212446 h 145"/>
                  <a:gd name="T8" fmla="*/ 75276 w 297"/>
                  <a:gd name="T9" fmla="*/ 239210 h 145"/>
                  <a:gd name="T10" fmla="*/ 150552 w 297"/>
                  <a:gd name="T11" fmla="*/ 242556 h 145"/>
                  <a:gd name="T12" fmla="*/ 235865 w 297"/>
                  <a:gd name="T13" fmla="*/ 189026 h 145"/>
                  <a:gd name="T14" fmla="*/ 297759 w 297"/>
                  <a:gd name="T15" fmla="*/ 189026 h 145"/>
                  <a:gd name="T16" fmla="*/ 357980 w 297"/>
                  <a:gd name="T17" fmla="*/ 138842 h 145"/>
                  <a:gd name="T18" fmla="*/ 475077 w 297"/>
                  <a:gd name="T19" fmla="*/ 160589 h 145"/>
                  <a:gd name="T20" fmla="*/ 480095 w 297"/>
                  <a:gd name="T21" fmla="*/ 113750 h 145"/>
                  <a:gd name="T22" fmla="*/ 496823 w 297"/>
                  <a:gd name="T23" fmla="*/ 46838 h 145"/>
                  <a:gd name="T24" fmla="*/ 436602 w 297"/>
                  <a:gd name="T25" fmla="*/ 15055 h 145"/>
                  <a:gd name="T26" fmla="*/ 286050 w 297"/>
                  <a:gd name="T27" fmla="*/ 28438 h 145"/>
                  <a:gd name="T28" fmla="*/ 239211 w 297"/>
                  <a:gd name="T29" fmla="*/ 0 h 145"/>
                  <a:gd name="T30" fmla="*/ 207428 w 297"/>
                  <a:gd name="T31" fmla="*/ 21746 h 145"/>
                  <a:gd name="T32" fmla="*/ 175644 w 297"/>
                  <a:gd name="T33" fmla="*/ 11710 h 145"/>
                  <a:gd name="T34" fmla="*/ 85313 w 297"/>
                  <a:gd name="T35" fmla="*/ 71930 h 145"/>
                  <a:gd name="T36" fmla="*/ 21746 w 297"/>
                  <a:gd name="T37" fmla="*/ 81967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7"/>
                  <a:gd name="T58" fmla="*/ 0 h 145"/>
                  <a:gd name="T59" fmla="*/ 297 w 297"/>
                  <a:gd name="T60" fmla="*/ 145 h 1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7" h="145">
                    <a:moveTo>
                      <a:pt x="13" y="49"/>
                    </a:moveTo>
                    <a:lnTo>
                      <a:pt x="3" y="64"/>
                    </a:lnTo>
                    <a:lnTo>
                      <a:pt x="0" y="96"/>
                    </a:lnTo>
                    <a:lnTo>
                      <a:pt x="13" y="127"/>
                    </a:lnTo>
                    <a:lnTo>
                      <a:pt x="45" y="143"/>
                    </a:lnTo>
                    <a:lnTo>
                      <a:pt x="90" y="145"/>
                    </a:lnTo>
                    <a:lnTo>
                      <a:pt x="141" y="113"/>
                    </a:lnTo>
                    <a:lnTo>
                      <a:pt x="178" y="113"/>
                    </a:lnTo>
                    <a:lnTo>
                      <a:pt x="214" y="83"/>
                    </a:lnTo>
                    <a:lnTo>
                      <a:pt x="284" y="96"/>
                    </a:lnTo>
                    <a:lnTo>
                      <a:pt x="287" y="68"/>
                    </a:lnTo>
                    <a:lnTo>
                      <a:pt x="297" y="28"/>
                    </a:lnTo>
                    <a:lnTo>
                      <a:pt x="261" y="9"/>
                    </a:lnTo>
                    <a:lnTo>
                      <a:pt x="171" y="17"/>
                    </a:lnTo>
                    <a:lnTo>
                      <a:pt x="143" y="0"/>
                    </a:lnTo>
                    <a:lnTo>
                      <a:pt x="124" y="13"/>
                    </a:lnTo>
                    <a:lnTo>
                      <a:pt x="105" y="7"/>
                    </a:lnTo>
                    <a:lnTo>
                      <a:pt x="51" y="43"/>
                    </a:lnTo>
                    <a:lnTo>
                      <a:pt x="13" y="49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18" name="Ovál 17"/>
            <p:cNvSpPr/>
            <p:nvPr/>
          </p:nvSpPr>
          <p:spPr>
            <a:xfrm>
              <a:off x="-2743200" y="785416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" name="Ovál 18"/>
            <p:cNvSpPr/>
            <p:nvPr/>
          </p:nvSpPr>
          <p:spPr>
            <a:xfrm>
              <a:off x="-2184400" y="1193800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0" name="Ovál 19"/>
            <p:cNvSpPr/>
            <p:nvPr/>
          </p:nvSpPr>
          <p:spPr>
            <a:xfrm>
              <a:off x="-2184400" y="889000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" name="Ovál 20"/>
            <p:cNvSpPr/>
            <p:nvPr/>
          </p:nvSpPr>
          <p:spPr>
            <a:xfrm>
              <a:off x="-1727200" y="1651000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" name="Ovál 21"/>
            <p:cNvSpPr/>
            <p:nvPr/>
          </p:nvSpPr>
          <p:spPr>
            <a:xfrm>
              <a:off x="-609600" y="1295400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3" name="Ovál 22"/>
            <p:cNvSpPr/>
            <p:nvPr/>
          </p:nvSpPr>
          <p:spPr>
            <a:xfrm>
              <a:off x="-1219200" y="1295400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223904" y="1098240"/>
            <a:ext cx="2717439" cy="1581581"/>
            <a:chOff x="3251200" y="1052508"/>
            <a:chExt cx="2895600" cy="1615603"/>
          </a:xfrm>
        </p:grpSpPr>
        <p:grpSp>
          <p:nvGrpSpPr>
            <p:cNvPr id="27" name="Skupina 26"/>
            <p:cNvGrpSpPr/>
            <p:nvPr/>
          </p:nvGrpSpPr>
          <p:grpSpPr>
            <a:xfrm>
              <a:off x="3251200" y="1052508"/>
              <a:ext cx="2895600" cy="1615603"/>
              <a:chOff x="179512" y="1052508"/>
              <a:chExt cx="2895600" cy="1615603"/>
            </a:xfrm>
          </p:grpSpPr>
          <p:grpSp>
            <p:nvGrpSpPr>
              <p:cNvPr id="32" name="Skupina 31"/>
              <p:cNvGrpSpPr/>
              <p:nvPr/>
            </p:nvGrpSpPr>
            <p:grpSpPr>
              <a:xfrm>
                <a:off x="179512" y="1052508"/>
                <a:ext cx="2895600" cy="1615603"/>
                <a:chOff x="-3149600" y="390997"/>
                <a:chExt cx="2895600" cy="1615603"/>
              </a:xfrm>
            </p:grpSpPr>
            <p:grpSp>
              <p:nvGrpSpPr>
                <p:cNvPr id="40" name="Skupina 39"/>
                <p:cNvGrpSpPr/>
                <p:nvPr/>
              </p:nvGrpSpPr>
              <p:grpSpPr>
                <a:xfrm>
                  <a:off x="-3149600" y="390997"/>
                  <a:ext cx="2895600" cy="1615603"/>
                  <a:chOff x="-3149600" y="390997"/>
                  <a:chExt cx="1954299" cy="753167"/>
                </a:xfrm>
              </p:grpSpPr>
              <p:sp>
                <p:nvSpPr>
                  <p:cNvPr id="47" name="Freeform 13"/>
                  <p:cNvSpPr>
                    <a:spLocks/>
                  </p:cNvSpPr>
                  <p:nvPr/>
                </p:nvSpPr>
                <p:spPr bwMode="gray">
                  <a:xfrm>
                    <a:off x="-3149600" y="390997"/>
                    <a:ext cx="1259438" cy="580686"/>
                  </a:xfrm>
                  <a:custGeom>
                    <a:avLst/>
                    <a:gdLst>
                      <a:gd name="T0" fmla="*/ 257612 w 348"/>
                      <a:gd name="T1" fmla="*/ 284376 h 202"/>
                      <a:gd name="T2" fmla="*/ 411510 w 348"/>
                      <a:gd name="T3" fmla="*/ 301104 h 202"/>
                      <a:gd name="T4" fmla="*/ 428238 w 348"/>
                      <a:gd name="T5" fmla="*/ 277685 h 202"/>
                      <a:gd name="T6" fmla="*/ 491805 w 348"/>
                      <a:gd name="T7" fmla="*/ 267648 h 202"/>
                      <a:gd name="T8" fmla="*/ 582136 w 348"/>
                      <a:gd name="T9" fmla="*/ 207427 h 202"/>
                      <a:gd name="T10" fmla="*/ 553698 w 348"/>
                      <a:gd name="T11" fmla="*/ 150552 h 202"/>
                      <a:gd name="T12" fmla="*/ 503514 w 348"/>
                      <a:gd name="T13" fmla="*/ 128806 h 202"/>
                      <a:gd name="T14" fmla="*/ 491805 w 348"/>
                      <a:gd name="T15" fmla="*/ 103714 h 202"/>
                      <a:gd name="T16" fmla="*/ 418201 w 348"/>
                      <a:gd name="T17" fmla="*/ 88659 h 202"/>
                      <a:gd name="T18" fmla="*/ 399800 w 348"/>
                      <a:gd name="T19" fmla="*/ 110405 h 202"/>
                      <a:gd name="T20" fmla="*/ 352962 w 348"/>
                      <a:gd name="T21" fmla="*/ 66912 h 202"/>
                      <a:gd name="T22" fmla="*/ 281031 w 348"/>
                      <a:gd name="T23" fmla="*/ 46838 h 202"/>
                      <a:gd name="T24" fmla="*/ 260958 w 348"/>
                      <a:gd name="T25" fmla="*/ 3346 h 202"/>
                      <a:gd name="T26" fmla="*/ 242557 w 348"/>
                      <a:gd name="T27" fmla="*/ 0 h 202"/>
                      <a:gd name="T28" fmla="*/ 235865 w 348"/>
                      <a:gd name="T29" fmla="*/ 16728 h 202"/>
                      <a:gd name="T30" fmla="*/ 173972 w 348"/>
                      <a:gd name="T31" fmla="*/ 6691 h 202"/>
                      <a:gd name="T32" fmla="*/ 92004 w 348"/>
                      <a:gd name="T33" fmla="*/ 73603 h 202"/>
                      <a:gd name="T34" fmla="*/ 0 w 348"/>
                      <a:gd name="T35" fmla="*/ 107059 h 202"/>
                      <a:gd name="T36" fmla="*/ 36802 w 348"/>
                      <a:gd name="T37" fmla="*/ 214119 h 202"/>
                      <a:gd name="T38" fmla="*/ 147207 w 348"/>
                      <a:gd name="T39" fmla="*/ 321178 h 202"/>
                      <a:gd name="T40" fmla="*/ 214119 w 348"/>
                      <a:gd name="T41" fmla="*/ 337906 h 202"/>
                      <a:gd name="T42" fmla="*/ 257612 w 348"/>
                      <a:gd name="T43" fmla="*/ 284376 h 20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48"/>
                      <a:gd name="T67" fmla="*/ 0 h 202"/>
                      <a:gd name="T68" fmla="*/ 348 w 348"/>
                      <a:gd name="T69" fmla="*/ 202 h 20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48" h="202">
                        <a:moveTo>
                          <a:pt x="154" y="170"/>
                        </a:moveTo>
                        <a:lnTo>
                          <a:pt x="246" y="180"/>
                        </a:lnTo>
                        <a:lnTo>
                          <a:pt x="256" y="166"/>
                        </a:lnTo>
                        <a:lnTo>
                          <a:pt x="294" y="160"/>
                        </a:lnTo>
                        <a:lnTo>
                          <a:pt x="348" y="124"/>
                        </a:lnTo>
                        <a:lnTo>
                          <a:pt x="331" y="90"/>
                        </a:lnTo>
                        <a:lnTo>
                          <a:pt x="301" y="77"/>
                        </a:lnTo>
                        <a:lnTo>
                          <a:pt x="294" y="62"/>
                        </a:lnTo>
                        <a:lnTo>
                          <a:pt x="250" y="53"/>
                        </a:lnTo>
                        <a:lnTo>
                          <a:pt x="239" y="66"/>
                        </a:lnTo>
                        <a:lnTo>
                          <a:pt x="211" y="40"/>
                        </a:lnTo>
                        <a:lnTo>
                          <a:pt x="168" y="28"/>
                        </a:lnTo>
                        <a:lnTo>
                          <a:pt x="156" y="2"/>
                        </a:lnTo>
                        <a:lnTo>
                          <a:pt x="145" y="0"/>
                        </a:lnTo>
                        <a:lnTo>
                          <a:pt x="141" y="10"/>
                        </a:lnTo>
                        <a:lnTo>
                          <a:pt x="104" y="4"/>
                        </a:lnTo>
                        <a:lnTo>
                          <a:pt x="55" y="44"/>
                        </a:lnTo>
                        <a:lnTo>
                          <a:pt x="0" y="64"/>
                        </a:lnTo>
                        <a:lnTo>
                          <a:pt x="22" y="128"/>
                        </a:lnTo>
                        <a:lnTo>
                          <a:pt x="88" y="192"/>
                        </a:lnTo>
                        <a:lnTo>
                          <a:pt x="128" y="202"/>
                        </a:lnTo>
                        <a:lnTo>
                          <a:pt x="154" y="17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8" name="Freeform 17"/>
                  <p:cNvSpPr>
                    <a:spLocks/>
                  </p:cNvSpPr>
                  <p:nvPr/>
                </p:nvSpPr>
                <p:spPr bwMode="gray">
                  <a:xfrm>
                    <a:off x="-2270166" y="727335"/>
                    <a:ext cx="1074865" cy="416829"/>
                  </a:xfrm>
                  <a:custGeom>
                    <a:avLst/>
                    <a:gdLst>
                      <a:gd name="T0" fmla="*/ 21746 w 297"/>
                      <a:gd name="T1" fmla="*/ 81967 h 145"/>
                      <a:gd name="T2" fmla="*/ 5018 w 297"/>
                      <a:gd name="T3" fmla="*/ 107059 h 145"/>
                      <a:gd name="T4" fmla="*/ 0 w 297"/>
                      <a:gd name="T5" fmla="*/ 160589 h 145"/>
                      <a:gd name="T6" fmla="*/ 21746 w 297"/>
                      <a:gd name="T7" fmla="*/ 212446 h 145"/>
                      <a:gd name="T8" fmla="*/ 75276 w 297"/>
                      <a:gd name="T9" fmla="*/ 239210 h 145"/>
                      <a:gd name="T10" fmla="*/ 150552 w 297"/>
                      <a:gd name="T11" fmla="*/ 242556 h 145"/>
                      <a:gd name="T12" fmla="*/ 235865 w 297"/>
                      <a:gd name="T13" fmla="*/ 189026 h 145"/>
                      <a:gd name="T14" fmla="*/ 297759 w 297"/>
                      <a:gd name="T15" fmla="*/ 189026 h 145"/>
                      <a:gd name="T16" fmla="*/ 357980 w 297"/>
                      <a:gd name="T17" fmla="*/ 138842 h 145"/>
                      <a:gd name="T18" fmla="*/ 475077 w 297"/>
                      <a:gd name="T19" fmla="*/ 160589 h 145"/>
                      <a:gd name="T20" fmla="*/ 480095 w 297"/>
                      <a:gd name="T21" fmla="*/ 113750 h 145"/>
                      <a:gd name="T22" fmla="*/ 496823 w 297"/>
                      <a:gd name="T23" fmla="*/ 46838 h 145"/>
                      <a:gd name="T24" fmla="*/ 436602 w 297"/>
                      <a:gd name="T25" fmla="*/ 15055 h 145"/>
                      <a:gd name="T26" fmla="*/ 286050 w 297"/>
                      <a:gd name="T27" fmla="*/ 28438 h 145"/>
                      <a:gd name="T28" fmla="*/ 239211 w 297"/>
                      <a:gd name="T29" fmla="*/ 0 h 145"/>
                      <a:gd name="T30" fmla="*/ 207428 w 297"/>
                      <a:gd name="T31" fmla="*/ 21746 h 145"/>
                      <a:gd name="T32" fmla="*/ 175644 w 297"/>
                      <a:gd name="T33" fmla="*/ 11710 h 145"/>
                      <a:gd name="T34" fmla="*/ 85313 w 297"/>
                      <a:gd name="T35" fmla="*/ 71930 h 145"/>
                      <a:gd name="T36" fmla="*/ 21746 w 297"/>
                      <a:gd name="T37" fmla="*/ 81967 h 14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97"/>
                      <a:gd name="T58" fmla="*/ 0 h 145"/>
                      <a:gd name="T59" fmla="*/ 297 w 297"/>
                      <a:gd name="T60" fmla="*/ 145 h 14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97" h="145">
                        <a:moveTo>
                          <a:pt x="13" y="49"/>
                        </a:moveTo>
                        <a:lnTo>
                          <a:pt x="3" y="64"/>
                        </a:lnTo>
                        <a:lnTo>
                          <a:pt x="0" y="96"/>
                        </a:lnTo>
                        <a:lnTo>
                          <a:pt x="13" y="127"/>
                        </a:lnTo>
                        <a:lnTo>
                          <a:pt x="45" y="143"/>
                        </a:lnTo>
                        <a:lnTo>
                          <a:pt x="90" y="145"/>
                        </a:lnTo>
                        <a:lnTo>
                          <a:pt x="141" y="113"/>
                        </a:lnTo>
                        <a:lnTo>
                          <a:pt x="178" y="113"/>
                        </a:lnTo>
                        <a:lnTo>
                          <a:pt x="214" y="83"/>
                        </a:lnTo>
                        <a:lnTo>
                          <a:pt x="284" y="96"/>
                        </a:lnTo>
                        <a:lnTo>
                          <a:pt x="287" y="68"/>
                        </a:lnTo>
                        <a:lnTo>
                          <a:pt x="297" y="28"/>
                        </a:lnTo>
                        <a:lnTo>
                          <a:pt x="261" y="9"/>
                        </a:lnTo>
                        <a:lnTo>
                          <a:pt x="171" y="17"/>
                        </a:lnTo>
                        <a:lnTo>
                          <a:pt x="143" y="0"/>
                        </a:lnTo>
                        <a:lnTo>
                          <a:pt x="124" y="13"/>
                        </a:lnTo>
                        <a:lnTo>
                          <a:pt x="105" y="7"/>
                        </a:lnTo>
                        <a:lnTo>
                          <a:pt x="51" y="43"/>
                        </a:lnTo>
                        <a:lnTo>
                          <a:pt x="13" y="4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41" name="Ovál 40"/>
                <p:cNvSpPr/>
                <p:nvPr/>
              </p:nvSpPr>
              <p:spPr>
                <a:xfrm>
                  <a:off x="-2743200" y="785416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2" name="Ovál 41"/>
                <p:cNvSpPr/>
                <p:nvPr/>
              </p:nvSpPr>
              <p:spPr>
                <a:xfrm>
                  <a:off x="-2184400" y="11938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3" name="Ovál 42"/>
                <p:cNvSpPr/>
                <p:nvPr/>
              </p:nvSpPr>
              <p:spPr>
                <a:xfrm>
                  <a:off x="-2184400" y="8890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4" name="Ovál 43"/>
                <p:cNvSpPr/>
                <p:nvPr/>
              </p:nvSpPr>
              <p:spPr>
                <a:xfrm>
                  <a:off x="-1727200" y="16510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5" name="Ovál 44"/>
                <p:cNvSpPr/>
                <p:nvPr/>
              </p:nvSpPr>
              <p:spPr>
                <a:xfrm>
                  <a:off x="-609600" y="12954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6" name="Ovál 45"/>
                <p:cNvSpPr/>
                <p:nvPr/>
              </p:nvSpPr>
              <p:spPr>
                <a:xfrm>
                  <a:off x="-1219200" y="12954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33" name="Ovál 32"/>
              <p:cNvSpPr/>
              <p:nvPr/>
            </p:nvSpPr>
            <p:spPr>
              <a:xfrm>
                <a:off x="738312" y="159932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>
              <a:xfrm>
                <a:off x="965200" y="1752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>
              <a:xfrm>
                <a:off x="1371600" y="195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>
              <a:xfrm>
                <a:off x="1625600" y="2108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>
              <a:xfrm>
                <a:off x="1879600" y="2006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>
              <a:xfrm>
                <a:off x="2336800" y="195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>
              <a:xfrm>
                <a:off x="2540000" y="195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28" name="Ovál 27"/>
            <p:cNvSpPr/>
            <p:nvPr/>
          </p:nvSpPr>
          <p:spPr>
            <a:xfrm>
              <a:off x="3630488" y="1244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3630488" y="1701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" name="Ovál 29"/>
            <p:cNvSpPr/>
            <p:nvPr/>
          </p:nvSpPr>
          <p:spPr>
            <a:xfrm>
              <a:off x="3427288" y="1752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860800" y="1752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6248400" y="1097129"/>
            <a:ext cx="2794000" cy="1531892"/>
            <a:chOff x="6197600" y="1084308"/>
            <a:chExt cx="2895600" cy="1615603"/>
          </a:xfrm>
        </p:grpSpPr>
        <p:grpSp>
          <p:nvGrpSpPr>
            <p:cNvPr id="50" name="Skupina 49"/>
            <p:cNvGrpSpPr/>
            <p:nvPr/>
          </p:nvGrpSpPr>
          <p:grpSpPr>
            <a:xfrm>
              <a:off x="6197600" y="1084308"/>
              <a:ext cx="2895600" cy="1615603"/>
              <a:chOff x="179512" y="1052508"/>
              <a:chExt cx="2895600" cy="1615603"/>
            </a:xfrm>
          </p:grpSpPr>
          <p:grpSp>
            <p:nvGrpSpPr>
              <p:cNvPr id="68" name="Skupina 67"/>
              <p:cNvGrpSpPr/>
              <p:nvPr/>
            </p:nvGrpSpPr>
            <p:grpSpPr>
              <a:xfrm>
                <a:off x="179512" y="1052508"/>
                <a:ext cx="2895600" cy="1615603"/>
                <a:chOff x="-3149600" y="390997"/>
                <a:chExt cx="2895600" cy="1615603"/>
              </a:xfrm>
            </p:grpSpPr>
            <p:grpSp>
              <p:nvGrpSpPr>
                <p:cNvPr id="76" name="Skupina 75"/>
                <p:cNvGrpSpPr/>
                <p:nvPr/>
              </p:nvGrpSpPr>
              <p:grpSpPr>
                <a:xfrm>
                  <a:off x="-3149600" y="390997"/>
                  <a:ext cx="2895600" cy="1615603"/>
                  <a:chOff x="-3149600" y="390997"/>
                  <a:chExt cx="1954299" cy="753167"/>
                </a:xfrm>
              </p:grpSpPr>
              <p:sp>
                <p:nvSpPr>
                  <p:cNvPr id="83" name="Freeform 13"/>
                  <p:cNvSpPr>
                    <a:spLocks/>
                  </p:cNvSpPr>
                  <p:nvPr/>
                </p:nvSpPr>
                <p:spPr bwMode="gray">
                  <a:xfrm>
                    <a:off x="-3149600" y="390997"/>
                    <a:ext cx="1259438" cy="580686"/>
                  </a:xfrm>
                  <a:custGeom>
                    <a:avLst/>
                    <a:gdLst>
                      <a:gd name="T0" fmla="*/ 257612 w 348"/>
                      <a:gd name="T1" fmla="*/ 284376 h 202"/>
                      <a:gd name="T2" fmla="*/ 411510 w 348"/>
                      <a:gd name="T3" fmla="*/ 301104 h 202"/>
                      <a:gd name="T4" fmla="*/ 428238 w 348"/>
                      <a:gd name="T5" fmla="*/ 277685 h 202"/>
                      <a:gd name="T6" fmla="*/ 491805 w 348"/>
                      <a:gd name="T7" fmla="*/ 267648 h 202"/>
                      <a:gd name="T8" fmla="*/ 582136 w 348"/>
                      <a:gd name="T9" fmla="*/ 207427 h 202"/>
                      <a:gd name="T10" fmla="*/ 553698 w 348"/>
                      <a:gd name="T11" fmla="*/ 150552 h 202"/>
                      <a:gd name="T12" fmla="*/ 503514 w 348"/>
                      <a:gd name="T13" fmla="*/ 128806 h 202"/>
                      <a:gd name="T14" fmla="*/ 491805 w 348"/>
                      <a:gd name="T15" fmla="*/ 103714 h 202"/>
                      <a:gd name="T16" fmla="*/ 418201 w 348"/>
                      <a:gd name="T17" fmla="*/ 88659 h 202"/>
                      <a:gd name="T18" fmla="*/ 399800 w 348"/>
                      <a:gd name="T19" fmla="*/ 110405 h 202"/>
                      <a:gd name="T20" fmla="*/ 352962 w 348"/>
                      <a:gd name="T21" fmla="*/ 66912 h 202"/>
                      <a:gd name="T22" fmla="*/ 281031 w 348"/>
                      <a:gd name="T23" fmla="*/ 46838 h 202"/>
                      <a:gd name="T24" fmla="*/ 260958 w 348"/>
                      <a:gd name="T25" fmla="*/ 3346 h 202"/>
                      <a:gd name="T26" fmla="*/ 242557 w 348"/>
                      <a:gd name="T27" fmla="*/ 0 h 202"/>
                      <a:gd name="T28" fmla="*/ 235865 w 348"/>
                      <a:gd name="T29" fmla="*/ 16728 h 202"/>
                      <a:gd name="T30" fmla="*/ 173972 w 348"/>
                      <a:gd name="T31" fmla="*/ 6691 h 202"/>
                      <a:gd name="T32" fmla="*/ 92004 w 348"/>
                      <a:gd name="T33" fmla="*/ 73603 h 202"/>
                      <a:gd name="T34" fmla="*/ 0 w 348"/>
                      <a:gd name="T35" fmla="*/ 107059 h 202"/>
                      <a:gd name="T36" fmla="*/ 36802 w 348"/>
                      <a:gd name="T37" fmla="*/ 214119 h 202"/>
                      <a:gd name="T38" fmla="*/ 147207 w 348"/>
                      <a:gd name="T39" fmla="*/ 321178 h 202"/>
                      <a:gd name="T40" fmla="*/ 214119 w 348"/>
                      <a:gd name="T41" fmla="*/ 337906 h 202"/>
                      <a:gd name="T42" fmla="*/ 257612 w 348"/>
                      <a:gd name="T43" fmla="*/ 284376 h 20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48"/>
                      <a:gd name="T67" fmla="*/ 0 h 202"/>
                      <a:gd name="T68" fmla="*/ 348 w 348"/>
                      <a:gd name="T69" fmla="*/ 202 h 20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48" h="202">
                        <a:moveTo>
                          <a:pt x="154" y="170"/>
                        </a:moveTo>
                        <a:lnTo>
                          <a:pt x="246" y="180"/>
                        </a:lnTo>
                        <a:lnTo>
                          <a:pt x="256" y="166"/>
                        </a:lnTo>
                        <a:lnTo>
                          <a:pt x="294" y="160"/>
                        </a:lnTo>
                        <a:lnTo>
                          <a:pt x="348" y="124"/>
                        </a:lnTo>
                        <a:lnTo>
                          <a:pt x="331" y="90"/>
                        </a:lnTo>
                        <a:lnTo>
                          <a:pt x="301" y="77"/>
                        </a:lnTo>
                        <a:lnTo>
                          <a:pt x="294" y="62"/>
                        </a:lnTo>
                        <a:lnTo>
                          <a:pt x="250" y="53"/>
                        </a:lnTo>
                        <a:lnTo>
                          <a:pt x="239" y="66"/>
                        </a:lnTo>
                        <a:lnTo>
                          <a:pt x="211" y="40"/>
                        </a:lnTo>
                        <a:lnTo>
                          <a:pt x="168" y="28"/>
                        </a:lnTo>
                        <a:lnTo>
                          <a:pt x="156" y="2"/>
                        </a:lnTo>
                        <a:lnTo>
                          <a:pt x="145" y="0"/>
                        </a:lnTo>
                        <a:lnTo>
                          <a:pt x="141" y="10"/>
                        </a:lnTo>
                        <a:lnTo>
                          <a:pt x="104" y="4"/>
                        </a:lnTo>
                        <a:lnTo>
                          <a:pt x="55" y="44"/>
                        </a:lnTo>
                        <a:lnTo>
                          <a:pt x="0" y="64"/>
                        </a:lnTo>
                        <a:lnTo>
                          <a:pt x="22" y="128"/>
                        </a:lnTo>
                        <a:lnTo>
                          <a:pt x="88" y="192"/>
                        </a:lnTo>
                        <a:lnTo>
                          <a:pt x="128" y="202"/>
                        </a:lnTo>
                        <a:lnTo>
                          <a:pt x="154" y="17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4" name="Freeform 17"/>
                  <p:cNvSpPr>
                    <a:spLocks/>
                  </p:cNvSpPr>
                  <p:nvPr/>
                </p:nvSpPr>
                <p:spPr bwMode="gray">
                  <a:xfrm>
                    <a:off x="-2270166" y="727335"/>
                    <a:ext cx="1074865" cy="416829"/>
                  </a:xfrm>
                  <a:custGeom>
                    <a:avLst/>
                    <a:gdLst>
                      <a:gd name="T0" fmla="*/ 21746 w 297"/>
                      <a:gd name="T1" fmla="*/ 81967 h 145"/>
                      <a:gd name="T2" fmla="*/ 5018 w 297"/>
                      <a:gd name="T3" fmla="*/ 107059 h 145"/>
                      <a:gd name="T4" fmla="*/ 0 w 297"/>
                      <a:gd name="T5" fmla="*/ 160589 h 145"/>
                      <a:gd name="T6" fmla="*/ 21746 w 297"/>
                      <a:gd name="T7" fmla="*/ 212446 h 145"/>
                      <a:gd name="T8" fmla="*/ 75276 w 297"/>
                      <a:gd name="T9" fmla="*/ 239210 h 145"/>
                      <a:gd name="T10" fmla="*/ 150552 w 297"/>
                      <a:gd name="T11" fmla="*/ 242556 h 145"/>
                      <a:gd name="T12" fmla="*/ 235865 w 297"/>
                      <a:gd name="T13" fmla="*/ 189026 h 145"/>
                      <a:gd name="T14" fmla="*/ 297759 w 297"/>
                      <a:gd name="T15" fmla="*/ 189026 h 145"/>
                      <a:gd name="T16" fmla="*/ 357980 w 297"/>
                      <a:gd name="T17" fmla="*/ 138842 h 145"/>
                      <a:gd name="T18" fmla="*/ 475077 w 297"/>
                      <a:gd name="T19" fmla="*/ 160589 h 145"/>
                      <a:gd name="T20" fmla="*/ 480095 w 297"/>
                      <a:gd name="T21" fmla="*/ 113750 h 145"/>
                      <a:gd name="T22" fmla="*/ 496823 w 297"/>
                      <a:gd name="T23" fmla="*/ 46838 h 145"/>
                      <a:gd name="T24" fmla="*/ 436602 w 297"/>
                      <a:gd name="T25" fmla="*/ 15055 h 145"/>
                      <a:gd name="T26" fmla="*/ 286050 w 297"/>
                      <a:gd name="T27" fmla="*/ 28438 h 145"/>
                      <a:gd name="T28" fmla="*/ 239211 w 297"/>
                      <a:gd name="T29" fmla="*/ 0 h 145"/>
                      <a:gd name="T30" fmla="*/ 207428 w 297"/>
                      <a:gd name="T31" fmla="*/ 21746 h 145"/>
                      <a:gd name="T32" fmla="*/ 175644 w 297"/>
                      <a:gd name="T33" fmla="*/ 11710 h 145"/>
                      <a:gd name="T34" fmla="*/ 85313 w 297"/>
                      <a:gd name="T35" fmla="*/ 71930 h 145"/>
                      <a:gd name="T36" fmla="*/ 21746 w 297"/>
                      <a:gd name="T37" fmla="*/ 81967 h 14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97"/>
                      <a:gd name="T58" fmla="*/ 0 h 145"/>
                      <a:gd name="T59" fmla="*/ 297 w 297"/>
                      <a:gd name="T60" fmla="*/ 145 h 14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97" h="145">
                        <a:moveTo>
                          <a:pt x="13" y="49"/>
                        </a:moveTo>
                        <a:lnTo>
                          <a:pt x="3" y="64"/>
                        </a:lnTo>
                        <a:lnTo>
                          <a:pt x="0" y="96"/>
                        </a:lnTo>
                        <a:lnTo>
                          <a:pt x="13" y="127"/>
                        </a:lnTo>
                        <a:lnTo>
                          <a:pt x="45" y="143"/>
                        </a:lnTo>
                        <a:lnTo>
                          <a:pt x="90" y="145"/>
                        </a:lnTo>
                        <a:lnTo>
                          <a:pt x="141" y="113"/>
                        </a:lnTo>
                        <a:lnTo>
                          <a:pt x="178" y="113"/>
                        </a:lnTo>
                        <a:lnTo>
                          <a:pt x="214" y="83"/>
                        </a:lnTo>
                        <a:lnTo>
                          <a:pt x="284" y="96"/>
                        </a:lnTo>
                        <a:lnTo>
                          <a:pt x="287" y="68"/>
                        </a:lnTo>
                        <a:lnTo>
                          <a:pt x="297" y="28"/>
                        </a:lnTo>
                        <a:lnTo>
                          <a:pt x="261" y="9"/>
                        </a:lnTo>
                        <a:lnTo>
                          <a:pt x="171" y="17"/>
                        </a:lnTo>
                        <a:lnTo>
                          <a:pt x="143" y="0"/>
                        </a:lnTo>
                        <a:lnTo>
                          <a:pt x="124" y="13"/>
                        </a:lnTo>
                        <a:lnTo>
                          <a:pt x="105" y="7"/>
                        </a:lnTo>
                        <a:lnTo>
                          <a:pt x="51" y="43"/>
                        </a:lnTo>
                        <a:lnTo>
                          <a:pt x="13" y="4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77" name="Ovál 76"/>
                <p:cNvSpPr/>
                <p:nvPr/>
              </p:nvSpPr>
              <p:spPr>
                <a:xfrm>
                  <a:off x="-2743200" y="785416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78" name="Ovál 77"/>
                <p:cNvSpPr/>
                <p:nvPr/>
              </p:nvSpPr>
              <p:spPr>
                <a:xfrm>
                  <a:off x="-2184400" y="11938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79" name="Ovál 78"/>
                <p:cNvSpPr/>
                <p:nvPr/>
              </p:nvSpPr>
              <p:spPr>
                <a:xfrm>
                  <a:off x="-2184400" y="8890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0" name="Ovál 79"/>
                <p:cNvSpPr/>
                <p:nvPr/>
              </p:nvSpPr>
              <p:spPr>
                <a:xfrm>
                  <a:off x="-1727200" y="16510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1" name="Ovál 80"/>
                <p:cNvSpPr/>
                <p:nvPr/>
              </p:nvSpPr>
              <p:spPr>
                <a:xfrm>
                  <a:off x="-609600" y="12954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2" name="Ovál 81"/>
                <p:cNvSpPr/>
                <p:nvPr/>
              </p:nvSpPr>
              <p:spPr>
                <a:xfrm>
                  <a:off x="-1219200" y="12954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 err="1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69" name="Ovál 68"/>
              <p:cNvSpPr/>
              <p:nvPr/>
            </p:nvSpPr>
            <p:spPr>
              <a:xfrm>
                <a:off x="738312" y="159932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>
              <a:xfrm>
                <a:off x="965200" y="1752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1371600" y="195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>
              <a:xfrm>
                <a:off x="1625600" y="2108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>
              <a:xfrm>
                <a:off x="1879600" y="2006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>
              <a:xfrm>
                <a:off x="2336800" y="195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>
              <a:xfrm>
                <a:off x="2540000" y="195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 err="1" smtClea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51" name="Ovál 50"/>
            <p:cNvSpPr/>
            <p:nvPr/>
          </p:nvSpPr>
          <p:spPr>
            <a:xfrm>
              <a:off x="6908800" y="1346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Ovál 51"/>
            <p:cNvSpPr/>
            <p:nvPr/>
          </p:nvSpPr>
          <p:spPr>
            <a:xfrm>
              <a:off x="7112000" y="1397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Ovál 52"/>
            <p:cNvSpPr/>
            <p:nvPr/>
          </p:nvSpPr>
          <p:spPr>
            <a:xfrm>
              <a:off x="7315200" y="1701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Ovál 53"/>
            <p:cNvSpPr/>
            <p:nvPr/>
          </p:nvSpPr>
          <p:spPr>
            <a:xfrm>
              <a:off x="7569200" y="1600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Ovál 54"/>
            <p:cNvSpPr/>
            <p:nvPr/>
          </p:nvSpPr>
          <p:spPr>
            <a:xfrm>
              <a:off x="7721600" y="1803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Ovál 55"/>
            <p:cNvSpPr/>
            <p:nvPr/>
          </p:nvSpPr>
          <p:spPr>
            <a:xfrm>
              <a:off x="7823200" y="22606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Ovál 56"/>
            <p:cNvSpPr/>
            <p:nvPr/>
          </p:nvSpPr>
          <p:spPr>
            <a:xfrm>
              <a:off x="80772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Ovál 57"/>
            <p:cNvSpPr/>
            <p:nvPr/>
          </p:nvSpPr>
          <p:spPr>
            <a:xfrm>
              <a:off x="83312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9" name="Ovál 58"/>
            <p:cNvSpPr/>
            <p:nvPr/>
          </p:nvSpPr>
          <p:spPr>
            <a:xfrm>
              <a:off x="7823200" y="2463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0" name="Ovál 59"/>
            <p:cNvSpPr/>
            <p:nvPr/>
          </p:nvSpPr>
          <p:spPr>
            <a:xfrm>
              <a:off x="7467600" y="1803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Ovál 60"/>
            <p:cNvSpPr/>
            <p:nvPr/>
          </p:nvSpPr>
          <p:spPr>
            <a:xfrm>
              <a:off x="6350000" y="1549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" name="Ovál 61"/>
            <p:cNvSpPr/>
            <p:nvPr/>
          </p:nvSpPr>
          <p:spPr>
            <a:xfrm>
              <a:off x="6705600" y="12446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" name="Ovál 62"/>
            <p:cNvSpPr/>
            <p:nvPr/>
          </p:nvSpPr>
          <p:spPr>
            <a:xfrm>
              <a:off x="6502400" y="17526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4" name="Ovál 63"/>
            <p:cNvSpPr/>
            <p:nvPr/>
          </p:nvSpPr>
          <p:spPr>
            <a:xfrm>
              <a:off x="6756400" y="1854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" name="Ovál 64"/>
            <p:cNvSpPr/>
            <p:nvPr/>
          </p:nvSpPr>
          <p:spPr>
            <a:xfrm>
              <a:off x="6705600" y="2057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6" name="Ovál 65"/>
            <p:cNvSpPr/>
            <p:nvPr/>
          </p:nvSpPr>
          <p:spPr>
            <a:xfrm>
              <a:off x="8839200" y="2159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7" name="Ovál 66"/>
            <p:cNvSpPr/>
            <p:nvPr/>
          </p:nvSpPr>
          <p:spPr>
            <a:xfrm>
              <a:off x="8534400" y="2159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85" name="Obdélník 84"/>
          <p:cNvSpPr/>
          <p:nvPr/>
        </p:nvSpPr>
        <p:spPr>
          <a:xfrm>
            <a:off x="1113297" y="869183"/>
            <a:ext cx="923001" cy="270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000000"/>
                </a:solidFill>
                <a:latin typeface="+mj-lt"/>
              </a:rPr>
              <a:t>DNES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7313444" y="929984"/>
            <a:ext cx="1486502" cy="32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000000"/>
                </a:solidFill>
                <a:latin typeface="+mj-lt"/>
              </a:rPr>
              <a:t>BUDOUCNOST</a:t>
            </a:r>
          </a:p>
        </p:txBody>
      </p:sp>
      <p:sp>
        <p:nvSpPr>
          <p:cNvPr id="87" name="Rovnoramenný trojúhelník 86"/>
          <p:cNvSpPr/>
          <p:nvPr/>
        </p:nvSpPr>
        <p:spPr>
          <a:xfrm rot="10800000">
            <a:off x="1972266" y="4322115"/>
            <a:ext cx="5336646" cy="3048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34" y="465382"/>
            <a:ext cx="1038739" cy="7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east-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39" y="883063"/>
            <a:ext cx="1118032" cy="3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Nadpis 1"/>
          <p:cNvSpPr txBox="1">
            <a:spLocks/>
          </p:cNvSpPr>
          <p:nvPr/>
        </p:nvSpPr>
        <p:spPr>
          <a:xfrm>
            <a:off x="4640588" y="328524"/>
            <a:ext cx="4279575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PŘESHRANIČNÍ PROJEKTY V ČR</a:t>
            </a:r>
            <a:endParaRPr lang="cs-CZ" dirty="0"/>
          </a:p>
        </p:txBody>
      </p:sp>
      <p:pic>
        <p:nvPicPr>
          <p:cNvPr id="92" name="Picture 8" descr="https://ec.europa.eu/inea/sites/inea/files/download/logos/cef/en_cef_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12" y="4632114"/>
            <a:ext cx="3540656" cy="4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</p:spPr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21.03.2017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96" name="Bild 10"/>
          <p:cNvPicPr/>
          <p:nvPr/>
        </p:nvPicPr>
        <p:blipFill>
          <a:blip r:embed="rId8"/>
          <a:stretch>
            <a:fillRect/>
          </a:stretch>
        </p:blipFill>
        <p:spPr>
          <a:xfrm>
            <a:off x="5178553" y="1257597"/>
            <a:ext cx="451151" cy="4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vnoramenný trojúhelník 5"/>
          <p:cNvSpPr/>
          <p:nvPr/>
        </p:nvSpPr>
        <p:spPr>
          <a:xfrm>
            <a:off x="2483769" y="1444134"/>
            <a:ext cx="3390171" cy="288032"/>
          </a:xfrm>
          <a:prstGeom prst="triangle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279829" y="1053253"/>
            <a:ext cx="61141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2080989" y="917829"/>
            <a:ext cx="270848" cy="270848"/>
          </a:xfrm>
          <a:prstGeom prst="ellipse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sp>
        <p:nvSpPr>
          <p:cNvPr id="9" name="Obdélník 9"/>
          <p:cNvSpPr>
            <a:spLocks noChangeArrowheads="1"/>
          </p:cNvSpPr>
          <p:nvPr/>
        </p:nvSpPr>
        <p:spPr bwMode="auto">
          <a:xfrm>
            <a:off x="2603064" y="883976"/>
            <a:ext cx="619028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marL="509588" lvl="1" indent="-508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21C0A"/>
              </a:buClr>
            </a:pPr>
            <a:r>
              <a:rPr lang="en-US" altLang="cs-CZ" sz="1600" b="1" dirty="0" smtClean="0">
                <a:solidFill>
                  <a:srgbClr val="FF0000"/>
                </a:solidFill>
                <a:cs typeface="Arial" pitchFamily="34" charset="0"/>
              </a:rPr>
              <a:t>FAST CHARGING </a:t>
            </a:r>
            <a:r>
              <a:rPr lang="en-US" altLang="cs-CZ" sz="1600" b="1" dirty="0" smtClean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_ multi-standard </a:t>
            </a:r>
            <a:r>
              <a:rPr lang="cs-CZ" altLang="cs-CZ" sz="1600" b="1" dirty="0" smtClean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nabíjení</a:t>
            </a:r>
            <a:r>
              <a:rPr lang="en-US" altLang="cs-CZ" sz="1600" b="1" dirty="0" smtClean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 _ </a:t>
            </a:r>
            <a:r>
              <a:rPr lang="cs-CZ" altLang="cs-CZ" sz="1600" b="1" dirty="0" smtClean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všechny </a:t>
            </a:r>
            <a:r>
              <a:rPr lang="en-US" altLang="cs-CZ" sz="1600" b="1" dirty="0" smtClean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 EVs </a:t>
            </a:r>
            <a:r>
              <a:rPr lang="cs-CZ" altLang="cs-CZ" sz="1600" b="1" dirty="0" smtClean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podporovány</a:t>
            </a:r>
            <a:endParaRPr lang="en-US" altLang="cs-CZ" sz="1600" b="1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63" y="1929250"/>
            <a:ext cx="1136391" cy="119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02" y="2004174"/>
            <a:ext cx="1208575" cy="125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58" y="1913116"/>
            <a:ext cx="1305258" cy="132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456676" y="1804174"/>
            <a:ext cx="1683276" cy="211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CCS Combo # </a:t>
            </a:r>
            <a:r>
              <a:rPr lang="en-US" sz="1200" b="1" dirty="0">
                <a:solidFill>
                  <a:srgbClr val="FF0000"/>
                </a:solidFill>
              </a:rPr>
              <a:t>50 kW</a:t>
            </a:r>
            <a:endParaRPr lang="cs-CZ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411038" y="1881028"/>
            <a:ext cx="1530251" cy="211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CHadeMO # </a:t>
            </a:r>
            <a:r>
              <a:rPr lang="en-US" sz="1200" b="1" dirty="0">
                <a:solidFill>
                  <a:srgbClr val="FF0000"/>
                </a:solidFill>
              </a:rPr>
              <a:t>50 kW</a:t>
            </a:r>
            <a:endParaRPr lang="cs-CZ" sz="1200" b="1" dirty="0">
              <a:solidFill>
                <a:srgbClr val="000000"/>
              </a:solidFill>
            </a:endParaRPr>
          </a:p>
          <a:p>
            <a:pPr algn="ctr"/>
            <a:endParaRPr lang="cs-CZ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571988" y="1881028"/>
            <a:ext cx="2176476" cy="211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Menekes Type 2 # </a:t>
            </a:r>
            <a:r>
              <a:rPr lang="en-US" sz="1200" b="1" dirty="0" smtClean="0">
                <a:solidFill>
                  <a:srgbClr val="FF0000"/>
                </a:solidFill>
              </a:rPr>
              <a:t>43 </a:t>
            </a:r>
            <a:r>
              <a:rPr lang="en-US" sz="1200" b="1" dirty="0">
                <a:solidFill>
                  <a:srgbClr val="FF0000"/>
                </a:solidFill>
              </a:rPr>
              <a:t>kW</a:t>
            </a:r>
            <a:endParaRPr lang="cs-CZ" sz="1200" b="1" dirty="0">
              <a:solidFill>
                <a:srgbClr val="000000"/>
              </a:solidFill>
            </a:endParaRPr>
          </a:p>
          <a:p>
            <a:pPr algn="ctr"/>
            <a:endParaRPr lang="cs-CZ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3285" y="1235726"/>
            <a:ext cx="1391137" cy="211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DC CHARGING</a:t>
            </a:r>
            <a:endParaRPr lang="cs-CZ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662274" y="1235726"/>
            <a:ext cx="1391137" cy="211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AC CHARGING</a:t>
            </a:r>
            <a:endParaRPr lang="cs-CZ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18" name="Rovnoramenný trojúhelník 17"/>
          <p:cNvSpPr/>
          <p:nvPr/>
        </p:nvSpPr>
        <p:spPr>
          <a:xfrm>
            <a:off x="6300192" y="1446904"/>
            <a:ext cx="2115302" cy="288032"/>
          </a:xfrm>
          <a:prstGeom prst="triangle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4178077" y="2092206"/>
            <a:ext cx="1" cy="294130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180559" y="2092206"/>
            <a:ext cx="0" cy="294130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 descr="Logo">
            <a:hlinkClick r:id="rId5" tooltip="Logo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75" y="3313090"/>
            <a:ext cx="554012" cy="5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Přímá spojnice 21"/>
          <p:cNvCxnSpPr/>
          <p:nvPr/>
        </p:nvCxnSpPr>
        <p:spPr>
          <a:xfrm>
            <a:off x="2351837" y="3233913"/>
            <a:ext cx="629799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9" descr="bmw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85" y="3313091"/>
            <a:ext cx="738683" cy="5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hevrolet logo wallpap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1" y="3817646"/>
            <a:ext cx="768318" cy="56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Nissan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75" y="3266185"/>
            <a:ext cx="579448" cy="4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Peugeot logo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16098"/>
            <a:ext cx="1049925" cy="3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" descr="Citroen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99" y="3636617"/>
            <a:ext cx="958974" cy="67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Mitsubishi logo 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65" y="3795916"/>
            <a:ext cx="584118" cy="6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3" descr="Hyundai logo wallpap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24" y="4408015"/>
            <a:ext cx="702424" cy="6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5" descr="http://www.carlogos.org/uploads/carlogos/kia-oval-logo-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79" y="4494129"/>
            <a:ext cx="809795" cy="4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Renault logo wallpap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37" y="3257546"/>
            <a:ext cx="673811" cy="9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9" descr="Tesla Motors logo picutre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48" y="3374854"/>
            <a:ext cx="907806" cy="7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1" descr="smart - open your mi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31" y="3365418"/>
            <a:ext cx="603333" cy="8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295567" y="4506664"/>
            <a:ext cx="2811719" cy="526842"/>
          </a:xfrm>
          <a:prstGeom prst="rect">
            <a:avLst/>
          </a:prstGeom>
          <a:noFill/>
          <a:ln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PARALELNÍ NABIJENÍ</a:t>
            </a:r>
            <a:r>
              <a:rPr lang="en-US" sz="1200" b="1" dirty="0" smtClean="0">
                <a:solidFill>
                  <a:srgbClr val="000000"/>
                </a:solidFill>
              </a:rPr>
              <a:t> AC/DC </a:t>
            </a:r>
            <a:r>
              <a:rPr lang="cs-CZ" sz="1200" b="1" dirty="0" smtClean="0">
                <a:solidFill>
                  <a:srgbClr val="000000"/>
                </a:solidFill>
              </a:rPr>
              <a:t>  </a:t>
            </a:r>
            <a:r>
              <a:rPr lang="en-US" sz="1200" b="1" dirty="0" smtClean="0">
                <a:solidFill>
                  <a:srgbClr val="000000"/>
                </a:solidFill>
              </a:rPr>
              <a:t># </a:t>
            </a:r>
            <a:r>
              <a:rPr lang="cs-CZ" sz="1200" b="1" dirty="0" smtClean="0">
                <a:solidFill>
                  <a:srgbClr val="000000"/>
                </a:solidFill>
              </a:rPr>
              <a:t>maximální zatížení</a:t>
            </a:r>
            <a:r>
              <a:rPr lang="en-US" sz="1200" b="1" dirty="0" smtClean="0">
                <a:solidFill>
                  <a:srgbClr val="000000"/>
                </a:solidFill>
              </a:rPr>
              <a:t> 93kW</a:t>
            </a:r>
          </a:p>
        </p:txBody>
      </p:sp>
      <p:grpSp>
        <p:nvGrpSpPr>
          <p:cNvPr id="35" name="Skupina 34"/>
          <p:cNvGrpSpPr/>
          <p:nvPr/>
        </p:nvGrpSpPr>
        <p:grpSpPr>
          <a:xfrm>
            <a:off x="260345" y="714478"/>
            <a:ext cx="1563923" cy="3618003"/>
            <a:chOff x="315677" y="1139877"/>
            <a:chExt cx="1563923" cy="4195420"/>
          </a:xfrm>
        </p:grpSpPr>
        <p:sp>
          <p:nvSpPr>
            <p:cNvPr id="36" name="Obdélník 35"/>
            <p:cNvSpPr/>
            <p:nvPr/>
          </p:nvSpPr>
          <p:spPr>
            <a:xfrm>
              <a:off x="609600" y="1142379"/>
              <a:ext cx="1270000" cy="38006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315677" y="1534690"/>
              <a:ext cx="1270000" cy="38006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  <p:cxnSp>
          <p:nvCxnSpPr>
            <p:cNvPr id="38" name="Přímá spojnice 37"/>
            <p:cNvCxnSpPr/>
            <p:nvPr/>
          </p:nvCxnSpPr>
          <p:spPr>
            <a:xfrm flipV="1">
              <a:off x="315677" y="1139877"/>
              <a:ext cx="293923" cy="3948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 flipV="1">
              <a:off x="1585677" y="1147814"/>
              <a:ext cx="293923" cy="3948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 flipV="1">
              <a:off x="1607705" y="4970400"/>
              <a:ext cx="267203" cy="35892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bdélník 40"/>
            <p:cNvSpPr/>
            <p:nvPr/>
          </p:nvSpPr>
          <p:spPr>
            <a:xfrm>
              <a:off x="596808" y="1174925"/>
              <a:ext cx="146453" cy="351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42" name="Obdélník 41"/>
            <p:cNvSpPr/>
            <p:nvPr/>
          </p:nvSpPr>
          <p:spPr>
            <a:xfrm rot="16200000">
              <a:off x="1680140" y="4787883"/>
              <a:ext cx="112379" cy="259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err="1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45" y="1432760"/>
            <a:ext cx="638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https://ec.europa.eu/inea/sites/inea/files/images/logo/en_cef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7" y="1149694"/>
            <a:ext cx="1118946" cy="1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09" y="1853614"/>
            <a:ext cx="437248" cy="40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bdélník 9"/>
          <p:cNvSpPr>
            <a:spLocks noChangeArrowheads="1"/>
          </p:cNvSpPr>
          <p:nvPr/>
        </p:nvSpPr>
        <p:spPr bwMode="auto">
          <a:xfrm>
            <a:off x="281218" y="3926124"/>
            <a:ext cx="13086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09588" lvl="1" indent="-508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21C0A"/>
              </a:buClr>
            </a:pPr>
            <a:r>
              <a:rPr lang="en-US" altLang="cs-CZ" sz="1050" b="1" dirty="0" smtClean="0">
                <a:solidFill>
                  <a:srgbClr val="F21C0A"/>
                </a:solidFill>
                <a:cs typeface="Arial" pitchFamily="34" charset="0"/>
              </a:rPr>
              <a:t>E.ON</a:t>
            </a:r>
          </a:p>
          <a:p>
            <a:pPr marL="509588" lvl="1" indent="-508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21C0A"/>
              </a:buClr>
            </a:pPr>
            <a:r>
              <a:rPr lang="en-US" altLang="cs-CZ" sz="1050" b="1" dirty="0" smtClean="0">
                <a:solidFill>
                  <a:srgbClr val="F21C0A"/>
                </a:solidFill>
                <a:cs typeface="Arial" pitchFamily="34" charset="0"/>
              </a:rPr>
              <a:t>FAST CHARGING</a:t>
            </a:r>
            <a:endParaRPr lang="en-US" altLang="cs-CZ" sz="1050" b="1" dirty="0">
              <a:solidFill>
                <a:srgbClr val="F21C0A"/>
              </a:solidFill>
              <a:cs typeface="Arial" pitchFamily="34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401868" y="2336640"/>
            <a:ext cx="286061" cy="495945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CCS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767449" y="2336639"/>
            <a:ext cx="286061" cy="495945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CHadeMO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1133031" y="2346165"/>
            <a:ext cx="286061" cy="495945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Menekes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7" y="3392807"/>
            <a:ext cx="1133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15</a:t>
            </a:fld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3" name="Nadpis 11"/>
          <p:cNvSpPr txBox="1">
            <a:spLocks/>
          </p:cNvSpPr>
          <p:nvPr/>
        </p:nvSpPr>
        <p:spPr>
          <a:xfrm>
            <a:off x="4700588" y="377999"/>
            <a:ext cx="4067175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TECHNOLOGIE STANIC</a:t>
            </a:r>
            <a:endParaRPr lang="cs-CZ" dirty="0"/>
          </a:p>
        </p:txBody>
      </p:sp>
      <p:pic>
        <p:nvPicPr>
          <p:cNvPr id="55" name="Picture 8" descr="https://ec.europa.eu/inea/sites/inea/files/download/logos/cef/en_cef__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68" y="4770085"/>
            <a:ext cx="2418315" cy="3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73148" cy="28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" y="2138408"/>
            <a:ext cx="1742817" cy="7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83125" y="4419174"/>
            <a:ext cx="1924260" cy="59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r>
              <a:rPr lang="cs-CZ" sz="1100" b="1" dirty="0" smtClean="0">
                <a:solidFill>
                  <a:srgbClr val="000000"/>
                </a:solidFill>
              </a:rPr>
              <a:t>Miloslav Fialka</a:t>
            </a:r>
          </a:p>
          <a:p>
            <a:r>
              <a:rPr lang="cs-CZ" sz="1100" dirty="0" smtClean="0">
                <a:solidFill>
                  <a:srgbClr val="000000"/>
                </a:solidFill>
              </a:rPr>
              <a:t>T: +420 387 86 4036</a:t>
            </a:r>
          </a:p>
          <a:p>
            <a:r>
              <a:rPr lang="cs-CZ" sz="1100" u="sng" dirty="0" smtClean="0">
                <a:solidFill>
                  <a:srgbClr val="000000"/>
                </a:solidFill>
                <a:hlinkClick r:id="rId4"/>
              </a:rPr>
              <a:t>miloslav.fialka@eon.cz</a:t>
            </a:r>
            <a:endParaRPr lang="cs-CZ" sz="1100" u="sng" dirty="0" smtClean="0">
              <a:solidFill>
                <a:srgbClr val="000000"/>
              </a:solidFill>
            </a:endParaRPr>
          </a:p>
          <a:p>
            <a:endParaRPr lang="cs-CZ" sz="1100" dirty="0" smtClean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22522" y="2852538"/>
            <a:ext cx="629392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2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VYTVÁŘÍME ČISTE 21. STOLETÍ</a:t>
            </a:r>
          </a:p>
          <a:p>
            <a:pPr algn="ctr">
              <a:spcBef>
                <a:spcPts val="600"/>
              </a:spcBef>
            </a:pPr>
            <a:r>
              <a:rPr lang="cs-CZ" sz="2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CREATE THE CLEAN 21ST CENTURY</a:t>
            </a:r>
            <a:endParaRPr lang="en-US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1605080" y="4420498"/>
            <a:ext cx="1924260" cy="72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r>
              <a:rPr lang="cs-CZ" sz="1100" b="1" dirty="0" smtClean="0">
                <a:solidFill>
                  <a:srgbClr val="000000"/>
                </a:solidFill>
              </a:rPr>
              <a:t>E.ON </a:t>
            </a:r>
            <a:r>
              <a:rPr lang="en-GB" sz="1100" b="1" dirty="0" err="1" smtClean="0">
                <a:solidFill>
                  <a:srgbClr val="000000"/>
                </a:solidFill>
              </a:rPr>
              <a:t>Energie</a:t>
            </a:r>
            <a:r>
              <a:rPr lang="en-GB" sz="1100" b="1" dirty="0" smtClean="0">
                <a:solidFill>
                  <a:srgbClr val="000000"/>
                </a:solidFill>
              </a:rPr>
              <a:t>, </a:t>
            </a:r>
            <a:r>
              <a:rPr lang="en-GB" sz="1100" b="1" dirty="0" err="1" smtClean="0">
                <a:solidFill>
                  <a:srgbClr val="000000"/>
                </a:solidFill>
              </a:rPr>
              <a:t>a.s</a:t>
            </a:r>
            <a:r>
              <a:rPr lang="en-GB" sz="11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cs-CZ" sz="1100" dirty="0" err="1" smtClean="0">
                <a:solidFill>
                  <a:srgbClr val="000000"/>
                </a:solidFill>
              </a:rPr>
              <a:t>F.A.Gerstnera</a:t>
            </a:r>
            <a:r>
              <a:rPr lang="cs-CZ" sz="1100" dirty="0" smtClean="0">
                <a:solidFill>
                  <a:srgbClr val="000000"/>
                </a:solidFill>
              </a:rPr>
              <a:t> 2151/6</a:t>
            </a:r>
            <a:br>
              <a:rPr lang="cs-CZ" sz="1100" dirty="0" smtClean="0">
                <a:solidFill>
                  <a:srgbClr val="000000"/>
                </a:solidFill>
              </a:rPr>
            </a:br>
            <a:r>
              <a:rPr lang="cs-CZ" sz="1100" dirty="0" smtClean="0">
                <a:solidFill>
                  <a:srgbClr val="000000"/>
                </a:solidFill>
              </a:rPr>
              <a:t>CZ-370 49 České Budějovice</a:t>
            </a:r>
          </a:p>
          <a:p>
            <a:r>
              <a:rPr lang="cs-CZ" sz="1100" u="sng" dirty="0" smtClean="0">
                <a:solidFill>
                  <a:srgbClr val="000000"/>
                </a:solidFill>
                <a:hlinkClick r:id="rId5"/>
              </a:rPr>
              <a:t>www.eon.cz</a:t>
            </a:r>
            <a:endParaRPr lang="cs-CZ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3892561" y="292823"/>
            <a:ext cx="4903129" cy="72000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MOBILITY SERVICES V E.ON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cs-CZ" b="1" smtClean="0">
                <a:solidFill>
                  <a:srgbClr val="EA1C0A"/>
                </a:solidFill>
              </a:rPr>
              <a:pPr/>
              <a:t>2</a:t>
            </a:fld>
            <a:endParaRPr lang="cs-CZ" b="1" dirty="0">
              <a:solidFill>
                <a:srgbClr val="EA1C0A"/>
              </a:solidFill>
            </a:endParaRPr>
          </a:p>
        </p:txBody>
      </p:sp>
      <p:sp>
        <p:nvSpPr>
          <p:cNvPr id="34" name="Nadpis 2"/>
          <p:cNvSpPr txBox="1">
            <a:spLocks/>
          </p:cNvSpPr>
          <p:nvPr/>
        </p:nvSpPr>
        <p:spPr>
          <a:xfrm>
            <a:off x="323860" y="728459"/>
            <a:ext cx="8606393" cy="8975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cs-CZ" altLang="cs-CZ" sz="14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20. století bylo érou benzinu. Hlavním cílem EU v oblasti životního prostředí je v současnosti snížení emisí CO</a:t>
            </a:r>
            <a:r>
              <a:rPr lang="cs-CZ" altLang="cs-CZ" sz="1400" kern="0" baseline="-25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2</a:t>
            </a:r>
            <a:r>
              <a:rPr lang="cs-CZ" altLang="cs-CZ" sz="14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 i v dopravě 21. století. EU předpokládá následující řešení:</a:t>
            </a:r>
          </a:p>
          <a:p>
            <a:pPr algn="ctr">
              <a:defRPr/>
            </a:pPr>
            <a:r>
              <a:rPr lang="cs-CZ" altLang="cs-CZ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s</a:t>
            </a:r>
            <a:r>
              <a:rPr lang="cs-CZ" altLang="cs-CZ" sz="14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nížení spotřeby fosilních paliv a podpoření alternativní pohonných hmot v dopravě</a:t>
            </a:r>
            <a:endParaRPr lang="cs-CZ" altLang="cs-CZ" sz="1400" kern="0" dirty="0">
              <a:solidFill>
                <a:srgbClr val="000000">
                  <a:lumMod val="75000"/>
                  <a:lumOff val="25000"/>
                </a:srgbClr>
              </a:solidFill>
              <a:latin typeface="EON Brix Sans"/>
            </a:endParaRPr>
          </a:p>
        </p:txBody>
      </p:sp>
      <p:pic>
        <p:nvPicPr>
          <p:cNvPr id="35" name="Content Placeholder 7"/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62" y="2098967"/>
            <a:ext cx="647319" cy="723271"/>
          </a:xfrm>
          <a:prstGeom prst="rect">
            <a:avLst/>
          </a:prstGeom>
        </p:spPr>
      </p:pic>
      <p:sp>
        <p:nvSpPr>
          <p:cNvPr id="36" name="TextBox 7"/>
          <p:cNvSpPr txBox="1"/>
          <p:nvPr/>
        </p:nvSpPr>
        <p:spPr>
          <a:xfrm rot="16200000">
            <a:off x="7305272" y="2261165"/>
            <a:ext cx="65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70AD47">
                    <a:lumMod val="75000"/>
                  </a:srgbClr>
                </a:solidFill>
              </a:rPr>
              <a:t>LNG</a:t>
            </a:r>
            <a:endParaRPr lang="cs-CZ" sz="1600" b="1" dirty="0">
              <a:solidFill>
                <a:srgbClr val="70AD47">
                  <a:lumMod val="75000"/>
                </a:srgbClr>
              </a:solidFill>
            </a:endParaRPr>
          </a:p>
        </p:txBody>
      </p:sp>
      <p:pic>
        <p:nvPicPr>
          <p:cNvPr id="37" name="Content Placeholder 7"/>
          <p:cNvPicPr>
            <a:picLocks noChangeAspect="1"/>
          </p:cNvPicPr>
          <p:nvPr/>
        </p:nvPicPr>
        <p:blipFill>
          <a:blip r:embed="rId2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38" y="2058042"/>
            <a:ext cx="647319" cy="723271"/>
          </a:xfrm>
          <a:prstGeom prst="rect">
            <a:avLst/>
          </a:prstGeom>
        </p:spPr>
      </p:pic>
      <p:sp>
        <p:nvSpPr>
          <p:cNvPr id="38" name="TextBox 9"/>
          <p:cNvSpPr txBox="1"/>
          <p:nvPr/>
        </p:nvSpPr>
        <p:spPr>
          <a:xfrm rot="16200000">
            <a:off x="6188138" y="2240990"/>
            <a:ext cx="65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4472C4">
                    <a:lumMod val="75000"/>
                  </a:srgbClr>
                </a:solidFill>
              </a:rPr>
              <a:t>CNG</a:t>
            </a:r>
            <a:endParaRPr lang="cs-CZ" b="1" dirty="0">
              <a:solidFill>
                <a:srgbClr val="4472C4">
                  <a:lumMod val="75000"/>
                </a:srgbClr>
              </a:solidFill>
            </a:endParaRPr>
          </a:p>
        </p:txBody>
      </p:sp>
      <p:grpSp>
        <p:nvGrpSpPr>
          <p:cNvPr id="39" name="Group 11"/>
          <p:cNvGrpSpPr/>
          <p:nvPr/>
        </p:nvGrpSpPr>
        <p:grpSpPr>
          <a:xfrm>
            <a:off x="5122409" y="2085007"/>
            <a:ext cx="904391" cy="786980"/>
            <a:chOff x="2339272" y="2146859"/>
            <a:chExt cx="904391" cy="786980"/>
          </a:xfrm>
        </p:grpSpPr>
        <p:sp>
          <p:nvSpPr>
            <p:cNvPr id="40" name="Freeform 157"/>
            <p:cNvSpPr>
              <a:spLocks noChangeAspect="1" noEditPoints="1"/>
            </p:cNvSpPr>
            <p:nvPr/>
          </p:nvSpPr>
          <p:spPr bwMode="auto">
            <a:xfrm>
              <a:off x="2582058" y="2146860"/>
              <a:ext cx="661605" cy="736792"/>
            </a:xfrm>
            <a:custGeom>
              <a:avLst/>
              <a:gdLst>
                <a:gd name="T0" fmla="*/ 497 w 2240"/>
                <a:gd name="T1" fmla="*/ 2228 h 2835"/>
                <a:gd name="T2" fmla="*/ 808 w 2240"/>
                <a:gd name="T3" fmla="*/ 1263 h 2835"/>
                <a:gd name="T4" fmla="*/ 646 w 2240"/>
                <a:gd name="T5" fmla="*/ 2033 h 2835"/>
                <a:gd name="T6" fmla="*/ 687 w 2240"/>
                <a:gd name="T7" fmla="*/ 1229 h 2835"/>
                <a:gd name="T8" fmla="*/ 473 w 2240"/>
                <a:gd name="T9" fmla="*/ 2204 h 2835"/>
                <a:gd name="T10" fmla="*/ 497 w 2240"/>
                <a:gd name="T11" fmla="*/ 2228 h 2835"/>
                <a:gd name="T12" fmla="*/ 1593 w 2240"/>
                <a:gd name="T13" fmla="*/ 2835 h 2835"/>
                <a:gd name="T14" fmla="*/ 2131 w 2240"/>
                <a:gd name="T15" fmla="*/ 233 h 2835"/>
                <a:gd name="T16" fmla="*/ 2131 w 2240"/>
                <a:gd name="T17" fmla="*/ 233 h 2835"/>
                <a:gd name="T18" fmla="*/ 1954 w 2240"/>
                <a:gd name="T19" fmla="*/ 404 h 2835"/>
                <a:gd name="T20" fmla="*/ 1820 w 2240"/>
                <a:gd name="T21" fmla="*/ 556 h 2835"/>
                <a:gd name="T22" fmla="*/ 1821 w 2240"/>
                <a:gd name="T23" fmla="*/ 703 h 2835"/>
                <a:gd name="T24" fmla="*/ 1836 w 2240"/>
                <a:gd name="T25" fmla="*/ 738 h 2835"/>
                <a:gd name="T26" fmla="*/ 1863 w 2240"/>
                <a:gd name="T27" fmla="*/ 763 h 2835"/>
                <a:gd name="T28" fmla="*/ 1898 w 2240"/>
                <a:gd name="T29" fmla="*/ 778 h 2835"/>
                <a:gd name="T30" fmla="*/ 2109 w 2240"/>
                <a:gd name="T31" fmla="*/ 780 h 2835"/>
                <a:gd name="T32" fmla="*/ 2146 w 2240"/>
                <a:gd name="T33" fmla="*/ 773 h 2835"/>
                <a:gd name="T34" fmla="*/ 2176 w 2240"/>
                <a:gd name="T35" fmla="*/ 751 h 2835"/>
                <a:gd name="T36" fmla="*/ 2198 w 2240"/>
                <a:gd name="T37" fmla="*/ 720 h 2835"/>
                <a:gd name="T38" fmla="*/ 2205 w 2240"/>
                <a:gd name="T39" fmla="*/ 683 h 2835"/>
                <a:gd name="T40" fmla="*/ 1820 w 2240"/>
                <a:gd name="T41" fmla="*/ 554 h 2835"/>
                <a:gd name="T42" fmla="*/ 1785 w 2240"/>
                <a:gd name="T43" fmla="*/ 443 h 2835"/>
                <a:gd name="T44" fmla="*/ 1961 w 2240"/>
                <a:gd name="T45" fmla="*/ 2570 h 2835"/>
                <a:gd name="T46" fmla="*/ 1941 w 2240"/>
                <a:gd name="T47" fmla="*/ 2599 h 2835"/>
                <a:gd name="T48" fmla="*/ 1849 w 2240"/>
                <a:gd name="T49" fmla="*/ 2606 h 2835"/>
                <a:gd name="T50" fmla="*/ 1823 w 2240"/>
                <a:gd name="T51" fmla="*/ 2599 h 2835"/>
                <a:gd name="T52" fmla="*/ 1804 w 2240"/>
                <a:gd name="T53" fmla="*/ 2570 h 2835"/>
                <a:gd name="T54" fmla="*/ 1801 w 2240"/>
                <a:gd name="T55" fmla="*/ 1269 h 2835"/>
                <a:gd name="T56" fmla="*/ 1785 w 2240"/>
                <a:gd name="T57" fmla="*/ 1214 h 2835"/>
                <a:gd name="T58" fmla="*/ 1749 w 2240"/>
                <a:gd name="T59" fmla="*/ 1170 h 2835"/>
                <a:gd name="T60" fmla="*/ 1699 w 2240"/>
                <a:gd name="T61" fmla="*/ 1143 h 2835"/>
                <a:gd name="T62" fmla="*/ 1438 w 2240"/>
                <a:gd name="T63" fmla="*/ 1136 h 2835"/>
                <a:gd name="T64" fmla="*/ 1435 w 2240"/>
                <a:gd name="T65" fmla="*/ 118 h 2835"/>
                <a:gd name="T66" fmla="*/ 1413 w 2240"/>
                <a:gd name="T67" fmla="*/ 65 h 2835"/>
                <a:gd name="T68" fmla="*/ 1373 w 2240"/>
                <a:gd name="T69" fmla="*/ 25 h 2835"/>
                <a:gd name="T70" fmla="*/ 1321 w 2240"/>
                <a:gd name="T71" fmla="*/ 3 h 2835"/>
                <a:gd name="T72" fmla="*/ 302 w 2240"/>
                <a:gd name="T73" fmla="*/ 0 h 2835"/>
                <a:gd name="T74" fmla="*/ 245 w 2240"/>
                <a:gd name="T75" fmla="*/ 11 h 2835"/>
                <a:gd name="T76" fmla="*/ 199 w 2240"/>
                <a:gd name="T77" fmla="*/ 44 h 2835"/>
                <a:gd name="T78" fmla="*/ 167 w 2240"/>
                <a:gd name="T79" fmla="*/ 90 h 2835"/>
                <a:gd name="T80" fmla="*/ 155 w 2240"/>
                <a:gd name="T81" fmla="*/ 148 h 2835"/>
                <a:gd name="T82" fmla="*/ 1655 w 2240"/>
                <a:gd name="T83" fmla="*/ 1239 h 2835"/>
                <a:gd name="T84" fmla="*/ 1680 w 2240"/>
                <a:gd name="T85" fmla="*/ 1246 h 2835"/>
                <a:gd name="T86" fmla="*/ 1699 w 2240"/>
                <a:gd name="T87" fmla="*/ 1275 h 2835"/>
                <a:gd name="T88" fmla="*/ 1702 w 2240"/>
                <a:gd name="T89" fmla="*/ 2576 h 2835"/>
                <a:gd name="T90" fmla="*/ 1719 w 2240"/>
                <a:gd name="T91" fmla="*/ 2631 h 2835"/>
                <a:gd name="T92" fmla="*/ 1754 w 2240"/>
                <a:gd name="T93" fmla="*/ 2675 h 2835"/>
                <a:gd name="T94" fmla="*/ 1804 w 2240"/>
                <a:gd name="T95" fmla="*/ 2703 h 2835"/>
                <a:gd name="T96" fmla="*/ 1916 w 2240"/>
                <a:gd name="T97" fmla="*/ 2709 h 2835"/>
                <a:gd name="T98" fmla="*/ 1960 w 2240"/>
                <a:gd name="T99" fmla="*/ 2703 h 2835"/>
                <a:gd name="T100" fmla="*/ 2010 w 2240"/>
                <a:gd name="T101" fmla="*/ 2675 h 2835"/>
                <a:gd name="T102" fmla="*/ 2046 w 2240"/>
                <a:gd name="T103" fmla="*/ 2631 h 2835"/>
                <a:gd name="T104" fmla="*/ 2063 w 2240"/>
                <a:gd name="T105" fmla="*/ 2576 h 2835"/>
                <a:gd name="T106" fmla="*/ 1961 w 2240"/>
                <a:gd name="T107" fmla="*/ 2561 h 2835"/>
                <a:gd name="T108" fmla="*/ 257 w 2240"/>
                <a:gd name="T109" fmla="*/ 148 h 2835"/>
                <a:gd name="T110" fmla="*/ 271 w 2240"/>
                <a:gd name="T111" fmla="*/ 115 h 2835"/>
                <a:gd name="T112" fmla="*/ 302 w 2240"/>
                <a:gd name="T113" fmla="*/ 103 h 2835"/>
                <a:gd name="T114" fmla="*/ 1308 w 2240"/>
                <a:gd name="T115" fmla="*/ 106 h 2835"/>
                <a:gd name="T116" fmla="*/ 1333 w 2240"/>
                <a:gd name="T117" fmla="*/ 130 h 2835"/>
                <a:gd name="T118" fmla="*/ 1167 w 2240"/>
                <a:gd name="T119" fmla="*/ 943 h 2835"/>
                <a:gd name="T120" fmla="*/ 1111 w 2240"/>
                <a:gd name="T121" fmla="*/ 295 h 2835"/>
                <a:gd name="T122" fmla="*/ 1218 w 2240"/>
                <a:gd name="T123" fmla="*/ 295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40" h="2835">
                  <a:moveTo>
                    <a:pt x="497" y="2228"/>
                  </a:moveTo>
                  <a:lnTo>
                    <a:pt x="497" y="2228"/>
                  </a:lnTo>
                  <a:lnTo>
                    <a:pt x="497" y="2228"/>
                  </a:lnTo>
                  <a:lnTo>
                    <a:pt x="497" y="2228"/>
                  </a:lnTo>
                  <a:close/>
                  <a:moveTo>
                    <a:pt x="832" y="1600"/>
                  </a:moveTo>
                  <a:lnTo>
                    <a:pt x="1081" y="1229"/>
                  </a:lnTo>
                  <a:lnTo>
                    <a:pt x="821" y="1229"/>
                  </a:lnTo>
                  <a:lnTo>
                    <a:pt x="808" y="1263"/>
                  </a:lnTo>
                  <a:lnTo>
                    <a:pt x="1017" y="1263"/>
                  </a:lnTo>
                  <a:lnTo>
                    <a:pt x="768" y="1634"/>
                  </a:lnTo>
                  <a:lnTo>
                    <a:pt x="1048" y="1634"/>
                  </a:lnTo>
                  <a:lnTo>
                    <a:pt x="646" y="2033"/>
                  </a:lnTo>
                  <a:lnTo>
                    <a:pt x="766" y="1795"/>
                  </a:lnTo>
                  <a:lnTo>
                    <a:pt x="563" y="1795"/>
                  </a:lnTo>
                  <a:lnTo>
                    <a:pt x="766" y="1229"/>
                  </a:lnTo>
                  <a:lnTo>
                    <a:pt x="687" y="1229"/>
                  </a:lnTo>
                  <a:lnTo>
                    <a:pt x="462" y="1866"/>
                  </a:lnTo>
                  <a:lnTo>
                    <a:pt x="646" y="1866"/>
                  </a:lnTo>
                  <a:lnTo>
                    <a:pt x="473" y="2203"/>
                  </a:lnTo>
                  <a:lnTo>
                    <a:pt x="473" y="2204"/>
                  </a:lnTo>
                  <a:lnTo>
                    <a:pt x="473" y="2204"/>
                  </a:lnTo>
                  <a:lnTo>
                    <a:pt x="473" y="2204"/>
                  </a:lnTo>
                  <a:lnTo>
                    <a:pt x="473" y="2204"/>
                  </a:lnTo>
                  <a:lnTo>
                    <a:pt x="497" y="2228"/>
                  </a:lnTo>
                  <a:lnTo>
                    <a:pt x="1131" y="1600"/>
                  </a:lnTo>
                  <a:lnTo>
                    <a:pt x="832" y="1600"/>
                  </a:lnTo>
                  <a:close/>
                  <a:moveTo>
                    <a:pt x="0" y="2835"/>
                  </a:moveTo>
                  <a:lnTo>
                    <a:pt x="1593" y="2835"/>
                  </a:lnTo>
                  <a:lnTo>
                    <a:pt x="1593" y="2733"/>
                  </a:lnTo>
                  <a:lnTo>
                    <a:pt x="0" y="2733"/>
                  </a:lnTo>
                  <a:lnTo>
                    <a:pt x="0" y="2835"/>
                  </a:lnTo>
                  <a:close/>
                  <a:moveTo>
                    <a:pt x="2131" y="233"/>
                  </a:moveTo>
                  <a:lnTo>
                    <a:pt x="2080" y="233"/>
                  </a:lnTo>
                  <a:lnTo>
                    <a:pt x="2080" y="404"/>
                  </a:lnTo>
                  <a:lnTo>
                    <a:pt x="2131" y="404"/>
                  </a:lnTo>
                  <a:lnTo>
                    <a:pt x="2131" y="233"/>
                  </a:lnTo>
                  <a:close/>
                  <a:moveTo>
                    <a:pt x="1954" y="233"/>
                  </a:moveTo>
                  <a:lnTo>
                    <a:pt x="1903" y="233"/>
                  </a:lnTo>
                  <a:lnTo>
                    <a:pt x="1903" y="404"/>
                  </a:lnTo>
                  <a:lnTo>
                    <a:pt x="1954" y="404"/>
                  </a:lnTo>
                  <a:lnTo>
                    <a:pt x="1954" y="233"/>
                  </a:lnTo>
                  <a:close/>
                  <a:moveTo>
                    <a:pt x="1820" y="554"/>
                  </a:moveTo>
                  <a:lnTo>
                    <a:pt x="1820" y="554"/>
                  </a:lnTo>
                  <a:lnTo>
                    <a:pt x="1820" y="556"/>
                  </a:lnTo>
                  <a:lnTo>
                    <a:pt x="1820" y="683"/>
                  </a:lnTo>
                  <a:lnTo>
                    <a:pt x="1820" y="683"/>
                  </a:lnTo>
                  <a:lnTo>
                    <a:pt x="1820" y="693"/>
                  </a:lnTo>
                  <a:lnTo>
                    <a:pt x="1821" y="703"/>
                  </a:lnTo>
                  <a:lnTo>
                    <a:pt x="1824" y="711"/>
                  </a:lnTo>
                  <a:lnTo>
                    <a:pt x="1828" y="720"/>
                  </a:lnTo>
                  <a:lnTo>
                    <a:pt x="1831" y="729"/>
                  </a:lnTo>
                  <a:lnTo>
                    <a:pt x="1836" y="738"/>
                  </a:lnTo>
                  <a:lnTo>
                    <a:pt x="1843" y="744"/>
                  </a:lnTo>
                  <a:lnTo>
                    <a:pt x="1849" y="751"/>
                  </a:lnTo>
                  <a:lnTo>
                    <a:pt x="1855" y="758"/>
                  </a:lnTo>
                  <a:lnTo>
                    <a:pt x="1863" y="763"/>
                  </a:lnTo>
                  <a:lnTo>
                    <a:pt x="1870" y="768"/>
                  </a:lnTo>
                  <a:lnTo>
                    <a:pt x="1879" y="773"/>
                  </a:lnTo>
                  <a:lnTo>
                    <a:pt x="1888" y="775"/>
                  </a:lnTo>
                  <a:lnTo>
                    <a:pt x="1898" y="778"/>
                  </a:lnTo>
                  <a:lnTo>
                    <a:pt x="1906" y="779"/>
                  </a:lnTo>
                  <a:lnTo>
                    <a:pt x="1916" y="780"/>
                  </a:lnTo>
                  <a:lnTo>
                    <a:pt x="2109" y="780"/>
                  </a:lnTo>
                  <a:lnTo>
                    <a:pt x="2109" y="780"/>
                  </a:lnTo>
                  <a:lnTo>
                    <a:pt x="2119" y="779"/>
                  </a:lnTo>
                  <a:lnTo>
                    <a:pt x="2128" y="778"/>
                  </a:lnTo>
                  <a:lnTo>
                    <a:pt x="2138" y="775"/>
                  </a:lnTo>
                  <a:lnTo>
                    <a:pt x="2146" y="773"/>
                  </a:lnTo>
                  <a:lnTo>
                    <a:pt x="2155" y="768"/>
                  </a:lnTo>
                  <a:lnTo>
                    <a:pt x="2163" y="763"/>
                  </a:lnTo>
                  <a:lnTo>
                    <a:pt x="2170" y="758"/>
                  </a:lnTo>
                  <a:lnTo>
                    <a:pt x="2176" y="751"/>
                  </a:lnTo>
                  <a:lnTo>
                    <a:pt x="2183" y="744"/>
                  </a:lnTo>
                  <a:lnTo>
                    <a:pt x="2189" y="738"/>
                  </a:lnTo>
                  <a:lnTo>
                    <a:pt x="2194" y="729"/>
                  </a:lnTo>
                  <a:lnTo>
                    <a:pt x="2198" y="720"/>
                  </a:lnTo>
                  <a:lnTo>
                    <a:pt x="2201" y="711"/>
                  </a:lnTo>
                  <a:lnTo>
                    <a:pt x="2204" y="703"/>
                  </a:lnTo>
                  <a:lnTo>
                    <a:pt x="2205" y="693"/>
                  </a:lnTo>
                  <a:lnTo>
                    <a:pt x="2205" y="683"/>
                  </a:lnTo>
                  <a:lnTo>
                    <a:pt x="2205" y="556"/>
                  </a:lnTo>
                  <a:lnTo>
                    <a:pt x="2205" y="556"/>
                  </a:lnTo>
                  <a:lnTo>
                    <a:pt x="2205" y="554"/>
                  </a:lnTo>
                  <a:lnTo>
                    <a:pt x="1820" y="554"/>
                  </a:lnTo>
                  <a:close/>
                  <a:moveTo>
                    <a:pt x="1785" y="493"/>
                  </a:moveTo>
                  <a:lnTo>
                    <a:pt x="2240" y="493"/>
                  </a:lnTo>
                  <a:lnTo>
                    <a:pt x="2240" y="443"/>
                  </a:lnTo>
                  <a:lnTo>
                    <a:pt x="1785" y="443"/>
                  </a:lnTo>
                  <a:lnTo>
                    <a:pt x="1785" y="493"/>
                  </a:lnTo>
                  <a:close/>
                  <a:moveTo>
                    <a:pt x="1961" y="2561"/>
                  </a:moveTo>
                  <a:lnTo>
                    <a:pt x="1961" y="2561"/>
                  </a:lnTo>
                  <a:lnTo>
                    <a:pt x="1961" y="2570"/>
                  </a:lnTo>
                  <a:lnTo>
                    <a:pt x="1958" y="2579"/>
                  </a:lnTo>
                  <a:lnTo>
                    <a:pt x="1954" y="2586"/>
                  </a:lnTo>
                  <a:lnTo>
                    <a:pt x="1949" y="2594"/>
                  </a:lnTo>
                  <a:lnTo>
                    <a:pt x="1941" y="2599"/>
                  </a:lnTo>
                  <a:lnTo>
                    <a:pt x="1934" y="2603"/>
                  </a:lnTo>
                  <a:lnTo>
                    <a:pt x="1925" y="2606"/>
                  </a:lnTo>
                  <a:lnTo>
                    <a:pt x="1916" y="2606"/>
                  </a:lnTo>
                  <a:lnTo>
                    <a:pt x="1849" y="2606"/>
                  </a:lnTo>
                  <a:lnTo>
                    <a:pt x="1849" y="2606"/>
                  </a:lnTo>
                  <a:lnTo>
                    <a:pt x="1839" y="2606"/>
                  </a:lnTo>
                  <a:lnTo>
                    <a:pt x="1830" y="2603"/>
                  </a:lnTo>
                  <a:lnTo>
                    <a:pt x="1823" y="2599"/>
                  </a:lnTo>
                  <a:lnTo>
                    <a:pt x="1816" y="2594"/>
                  </a:lnTo>
                  <a:lnTo>
                    <a:pt x="1810" y="2586"/>
                  </a:lnTo>
                  <a:lnTo>
                    <a:pt x="1806" y="2579"/>
                  </a:lnTo>
                  <a:lnTo>
                    <a:pt x="1804" y="2570"/>
                  </a:lnTo>
                  <a:lnTo>
                    <a:pt x="1803" y="2561"/>
                  </a:lnTo>
                  <a:lnTo>
                    <a:pt x="1803" y="1284"/>
                  </a:lnTo>
                  <a:lnTo>
                    <a:pt x="1803" y="1284"/>
                  </a:lnTo>
                  <a:lnTo>
                    <a:pt x="1801" y="1269"/>
                  </a:lnTo>
                  <a:lnTo>
                    <a:pt x="1800" y="1254"/>
                  </a:lnTo>
                  <a:lnTo>
                    <a:pt x="1796" y="1240"/>
                  </a:lnTo>
                  <a:lnTo>
                    <a:pt x="1792" y="1226"/>
                  </a:lnTo>
                  <a:lnTo>
                    <a:pt x="1785" y="1214"/>
                  </a:lnTo>
                  <a:lnTo>
                    <a:pt x="1778" y="1201"/>
                  </a:lnTo>
                  <a:lnTo>
                    <a:pt x="1769" y="1190"/>
                  </a:lnTo>
                  <a:lnTo>
                    <a:pt x="1759" y="1179"/>
                  </a:lnTo>
                  <a:lnTo>
                    <a:pt x="1749" y="1170"/>
                  </a:lnTo>
                  <a:lnTo>
                    <a:pt x="1738" y="1161"/>
                  </a:lnTo>
                  <a:lnTo>
                    <a:pt x="1725" y="1154"/>
                  </a:lnTo>
                  <a:lnTo>
                    <a:pt x="1713" y="1148"/>
                  </a:lnTo>
                  <a:lnTo>
                    <a:pt x="1699" y="1143"/>
                  </a:lnTo>
                  <a:lnTo>
                    <a:pt x="1685" y="1139"/>
                  </a:lnTo>
                  <a:lnTo>
                    <a:pt x="1670" y="1136"/>
                  </a:lnTo>
                  <a:lnTo>
                    <a:pt x="1655" y="1136"/>
                  </a:lnTo>
                  <a:lnTo>
                    <a:pt x="1438" y="1136"/>
                  </a:lnTo>
                  <a:lnTo>
                    <a:pt x="1438" y="148"/>
                  </a:lnTo>
                  <a:lnTo>
                    <a:pt x="1438" y="148"/>
                  </a:lnTo>
                  <a:lnTo>
                    <a:pt x="1438" y="133"/>
                  </a:lnTo>
                  <a:lnTo>
                    <a:pt x="1435" y="118"/>
                  </a:lnTo>
                  <a:lnTo>
                    <a:pt x="1432" y="104"/>
                  </a:lnTo>
                  <a:lnTo>
                    <a:pt x="1427" y="90"/>
                  </a:lnTo>
                  <a:lnTo>
                    <a:pt x="1420" y="78"/>
                  </a:lnTo>
                  <a:lnTo>
                    <a:pt x="1413" y="65"/>
                  </a:lnTo>
                  <a:lnTo>
                    <a:pt x="1404" y="54"/>
                  </a:lnTo>
                  <a:lnTo>
                    <a:pt x="1395" y="44"/>
                  </a:lnTo>
                  <a:lnTo>
                    <a:pt x="1384" y="34"/>
                  </a:lnTo>
                  <a:lnTo>
                    <a:pt x="1373" y="25"/>
                  </a:lnTo>
                  <a:lnTo>
                    <a:pt x="1360" y="18"/>
                  </a:lnTo>
                  <a:lnTo>
                    <a:pt x="1348" y="11"/>
                  </a:lnTo>
                  <a:lnTo>
                    <a:pt x="1334" y="6"/>
                  </a:lnTo>
                  <a:lnTo>
                    <a:pt x="1321" y="3"/>
                  </a:lnTo>
                  <a:lnTo>
                    <a:pt x="1306" y="1"/>
                  </a:lnTo>
                  <a:lnTo>
                    <a:pt x="1291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287" y="1"/>
                  </a:lnTo>
                  <a:lnTo>
                    <a:pt x="274" y="3"/>
                  </a:lnTo>
                  <a:lnTo>
                    <a:pt x="259" y="6"/>
                  </a:lnTo>
                  <a:lnTo>
                    <a:pt x="245" y="11"/>
                  </a:lnTo>
                  <a:lnTo>
                    <a:pt x="232" y="18"/>
                  </a:lnTo>
                  <a:lnTo>
                    <a:pt x="220" y="25"/>
                  </a:lnTo>
                  <a:lnTo>
                    <a:pt x="209" y="34"/>
                  </a:lnTo>
                  <a:lnTo>
                    <a:pt x="199" y="44"/>
                  </a:lnTo>
                  <a:lnTo>
                    <a:pt x="189" y="54"/>
                  </a:lnTo>
                  <a:lnTo>
                    <a:pt x="180" y="65"/>
                  </a:lnTo>
                  <a:lnTo>
                    <a:pt x="174" y="78"/>
                  </a:lnTo>
                  <a:lnTo>
                    <a:pt x="167" y="90"/>
                  </a:lnTo>
                  <a:lnTo>
                    <a:pt x="162" y="104"/>
                  </a:lnTo>
                  <a:lnTo>
                    <a:pt x="159" y="118"/>
                  </a:lnTo>
                  <a:lnTo>
                    <a:pt x="156" y="133"/>
                  </a:lnTo>
                  <a:lnTo>
                    <a:pt x="155" y="148"/>
                  </a:lnTo>
                  <a:lnTo>
                    <a:pt x="155" y="2678"/>
                  </a:lnTo>
                  <a:lnTo>
                    <a:pt x="1438" y="2678"/>
                  </a:lnTo>
                  <a:lnTo>
                    <a:pt x="1438" y="1239"/>
                  </a:lnTo>
                  <a:lnTo>
                    <a:pt x="1655" y="1239"/>
                  </a:lnTo>
                  <a:lnTo>
                    <a:pt x="1655" y="1239"/>
                  </a:lnTo>
                  <a:lnTo>
                    <a:pt x="1664" y="1239"/>
                  </a:lnTo>
                  <a:lnTo>
                    <a:pt x="1673" y="1243"/>
                  </a:lnTo>
                  <a:lnTo>
                    <a:pt x="1680" y="1246"/>
                  </a:lnTo>
                  <a:lnTo>
                    <a:pt x="1687" y="1251"/>
                  </a:lnTo>
                  <a:lnTo>
                    <a:pt x="1693" y="1259"/>
                  </a:lnTo>
                  <a:lnTo>
                    <a:pt x="1697" y="1266"/>
                  </a:lnTo>
                  <a:lnTo>
                    <a:pt x="1699" y="1275"/>
                  </a:lnTo>
                  <a:lnTo>
                    <a:pt x="1700" y="1284"/>
                  </a:lnTo>
                  <a:lnTo>
                    <a:pt x="1700" y="2561"/>
                  </a:lnTo>
                  <a:lnTo>
                    <a:pt x="1700" y="2561"/>
                  </a:lnTo>
                  <a:lnTo>
                    <a:pt x="1702" y="2576"/>
                  </a:lnTo>
                  <a:lnTo>
                    <a:pt x="1704" y="2591"/>
                  </a:lnTo>
                  <a:lnTo>
                    <a:pt x="1708" y="2605"/>
                  </a:lnTo>
                  <a:lnTo>
                    <a:pt x="1713" y="2619"/>
                  </a:lnTo>
                  <a:lnTo>
                    <a:pt x="1719" y="2631"/>
                  </a:lnTo>
                  <a:lnTo>
                    <a:pt x="1727" y="2644"/>
                  </a:lnTo>
                  <a:lnTo>
                    <a:pt x="1734" y="2655"/>
                  </a:lnTo>
                  <a:lnTo>
                    <a:pt x="1744" y="2665"/>
                  </a:lnTo>
                  <a:lnTo>
                    <a:pt x="1754" y="2675"/>
                  </a:lnTo>
                  <a:lnTo>
                    <a:pt x="1765" y="2684"/>
                  </a:lnTo>
                  <a:lnTo>
                    <a:pt x="1778" y="2691"/>
                  </a:lnTo>
                  <a:lnTo>
                    <a:pt x="1790" y="2698"/>
                  </a:lnTo>
                  <a:lnTo>
                    <a:pt x="1804" y="2703"/>
                  </a:lnTo>
                  <a:lnTo>
                    <a:pt x="1819" y="2706"/>
                  </a:lnTo>
                  <a:lnTo>
                    <a:pt x="1833" y="2709"/>
                  </a:lnTo>
                  <a:lnTo>
                    <a:pt x="1849" y="2709"/>
                  </a:lnTo>
                  <a:lnTo>
                    <a:pt x="1916" y="2709"/>
                  </a:lnTo>
                  <a:lnTo>
                    <a:pt x="1916" y="2709"/>
                  </a:lnTo>
                  <a:lnTo>
                    <a:pt x="1931" y="2709"/>
                  </a:lnTo>
                  <a:lnTo>
                    <a:pt x="1946" y="2706"/>
                  </a:lnTo>
                  <a:lnTo>
                    <a:pt x="1960" y="2703"/>
                  </a:lnTo>
                  <a:lnTo>
                    <a:pt x="1974" y="2698"/>
                  </a:lnTo>
                  <a:lnTo>
                    <a:pt x="1986" y="2691"/>
                  </a:lnTo>
                  <a:lnTo>
                    <a:pt x="1999" y="2684"/>
                  </a:lnTo>
                  <a:lnTo>
                    <a:pt x="2010" y="2675"/>
                  </a:lnTo>
                  <a:lnTo>
                    <a:pt x="2020" y="2665"/>
                  </a:lnTo>
                  <a:lnTo>
                    <a:pt x="2030" y="2655"/>
                  </a:lnTo>
                  <a:lnTo>
                    <a:pt x="2039" y="2644"/>
                  </a:lnTo>
                  <a:lnTo>
                    <a:pt x="2046" y="2631"/>
                  </a:lnTo>
                  <a:lnTo>
                    <a:pt x="2053" y="2619"/>
                  </a:lnTo>
                  <a:lnTo>
                    <a:pt x="2058" y="2605"/>
                  </a:lnTo>
                  <a:lnTo>
                    <a:pt x="2061" y="2591"/>
                  </a:lnTo>
                  <a:lnTo>
                    <a:pt x="2063" y="2576"/>
                  </a:lnTo>
                  <a:lnTo>
                    <a:pt x="2064" y="2561"/>
                  </a:lnTo>
                  <a:lnTo>
                    <a:pt x="2064" y="884"/>
                  </a:lnTo>
                  <a:lnTo>
                    <a:pt x="1961" y="884"/>
                  </a:lnTo>
                  <a:lnTo>
                    <a:pt x="1961" y="2561"/>
                  </a:lnTo>
                  <a:close/>
                  <a:moveTo>
                    <a:pt x="1336" y="2575"/>
                  </a:moveTo>
                  <a:lnTo>
                    <a:pt x="257" y="2575"/>
                  </a:lnTo>
                  <a:lnTo>
                    <a:pt x="257" y="148"/>
                  </a:lnTo>
                  <a:lnTo>
                    <a:pt x="257" y="148"/>
                  </a:lnTo>
                  <a:lnTo>
                    <a:pt x="259" y="139"/>
                  </a:lnTo>
                  <a:lnTo>
                    <a:pt x="261" y="130"/>
                  </a:lnTo>
                  <a:lnTo>
                    <a:pt x="265" y="123"/>
                  </a:lnTo>
                  <a:lnTo>
                    <a:pt x="271" y="115"/>
                  </a:lnTo>
                  <a:lnTo>
                    <a:pt x="277" y="110"/>
                  </a:lnTo>
                  <a:lnTo>
                    <a:pt x="285" y="106"/>
                  </a:lnTo>
                  <a:lnTo>
                    <a:pt x="294" y="104"/>
                  </a:lnTo>
                  <a:lnTo>
                    <a:pt x="302" y="103"/>
                  </a:lnTo>
                  <a:lnTo>
                    <a:pt x="1291" y="103"/>
                  </a:lnTo>
                  <a:lnTo>
                    <a:pt x="1291" y="103"/>
                  </a:lnTo>
                  <a:lnTo>
                    <a:pt x="1299" y="104"/>
                  </a:lnTo>
                  <a:lnTo>
                    <a:pt x="1308" y="106"/>
                  </a:lnTo>
                  <a:lnTo>
                    <a:pt x="1316" y="110"/>
                  </a:lnTo>
                  <a:lnTo>
                    <a:pt x="1323" y="115"/>
                  </a:lnTo>
                  <a:lnTo>
                    <a:pt x="1328" y="123"/>
                  </a:lnTo>
                  <a:lnTo>
                    <a:pt x="1333" y="130"/>
                  </a:lnTo>
                  <a:lnTo>
                    <a:pt x="1336" y="139"/>
                  </a:lnTo>
                  <a:lnTo>
                    <a:pt x="1336" y="148"/>
                  </a:lnTo>
                  <a:lnTo>
                    <a:pt x="1336" y="2575"/>
                  </a:lnTo>
                  <a:close/>
                  <a:moveTo>
                    <a:pt x="1167" y="943"/>
                  </a:moveTo>
                  <a:lnTo>
                    <a:pt x="426" y="943"/>
                  </a:lnTo>
                  <a:lnTo>
                    <a:pt x="426" y="346"/>
                  </a:lnTo>
                  <a:lnTo>
                    <a:pt x="1111" y="346"/>
                  </a:lnTo>
                  <a:lnTo>
                    <a:pt x="1111" y="295"/>
                  </a:lnTo>
                  <a:lnTo>
                    <a:pt x="375" y="295"/>
                  </a:lnTo>
                  <a:lnTo>
                    <a:pt x="375" y="994"/>
                  </a:lnTo>
                  <a:lnTo>
                    <a:pt x="1218" y="994"/>
                  </a:lnTo>
                  <a:lnTo>
                    <a:pt x="1218" y="295"/>
                  </a:lnTo>
                  <a:lnTo>
                    <a:pt x="1167" y="295"/>
                  </a:lnTo>
                  <a:lnTo>
                    <a:pt x="1167" y="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>
                <a:defRPr/>
              </a:pPr>
              <a:endParaRPr lang="cs-CZ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Box 10"/>
            <p:cNvSpPr txBox="1"/>
            <p:nvPr/>
          </p:nvSpPr>
          <p:spPr>
            <a:xfrm rot="16200000">
              <a:off x="2084282" y="2401849"/>
              <a:ext cx="786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smtClean="0">
                  <a:solidFill>
                    <a:srgbClr val="F31A09"/>
                  </a:solidFill>
                </a:rPr>
                <a:t>elektřina</a:t>
              </a:r>
              <a:endParaRPr lang="cs-CZ" sz="1200" b="1" dirty="0">
                <a:solidFill>
                  <a:srgbClr val="F31A09"/>
                </a:solidFill>
              </a:endParaRPr>
            </a:p>
          </p:txBody>
        </p:sp>
      </p:grpSp>
      <p:pic>
        <p:nvPicPr>
          <p:cNvPr id="42" name="Content Placeholder 7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0" y="2178325"/>
            <a:ext cx="647319" cy="723271"/>
          </a:xfrm>
          <a:prstGeom prst="rect">
            <a:avLst/>
          </a:prstGeom>
        </p:spPr>
      </p:pic>
      <p:sp>
        <p:nvSpPr>
          <p:cNvPr id="43" name="TextBox 9"/>
          <p:cNvSpPr txBox="1"/>
          <p:nvPr/>
        </p:nvSpPr>
        <p:spPr>
          <a:xfrm rot="16200000">
            <a:off x="322185" y="2346171"/>
            <a:ext cx="1147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nafta/benzín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44" name="TextBox 9"/>
          <p:cNvSpPr txBox="1"/>
          <p:nvPr/>
        </p:nvSpPr>
        <p:spPr>
          <a:xfrm>
            <a:off x="1194792" y="2469855"/>
            <a:ext cx="19626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1979413" y="2071205"/>
            <a:ext cx="2561598" cy="978729"/>
          </a:xfrm>
          <a:prstGeom prst="rect">
            <a:avLst/>
          </a:prstGeom>
          <a:solidFill>
            <a:srgbClr val="ADE0E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12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Ve snaze snížit emise CO2 jsou nyní benzin a nafta nahrazovány zemním plynem a elektrickým pohonem.</a:t>
            </a:r>
            <a:endParaRPr lang="cs-CZ" altLang="cs-CZ" sz="12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6" name="Nadpis 2"/>
          <p:cNvSpPr txBox="1">
            <a:spLocks/>
          </p:cNvSpPr>
          <p:nvPr/>
        </p:nvSpPr>
        <p:spPr>
          <a:xfrm>
            <a:off x="1062506" y="2871987"/>
            <a:ext cx="601179" cy="28770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>
              <a:lnSpc>
                <a:spcPct val="100000"/>
              </a:lnSpc>
              <a:defRPr sz="1200" b="1" kern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  <a:lvl2pPr>
              <a:lnSpc>
                <a:spcPts val="3400"/>
              </a:lnSpc>
              <a:defRPr sz="2400">
                <a:latin typeface="Arial" charset="0"/>
              </a:defRPr>
            </a:lvl2pPr>
            <a:lvl3pPr>
              <a:lnSpc>
                <a:spcPts val="3400"/>
              </a:lnSpc>
              <a:defRPr sz="2400">
                <a:latin typeface="Arial" charset="0"/>
              </a:defRPr>
            </a:lvl3pPr>
            <a:lvl4pPr>
              <a:lnSpc>
                <a:spcPts val="3400"/>
              </a:lnSpc>
              <a:defRPr sz="2400">
                <a:latin typeface="Arial" charset="0"/>
              </a:defRPr>
            </a:lvl4pPr>
            <a:lvl5pPr>
              <a:lnSpc>
                <a:spcPts val="3400"/>
              </a:lnSpc>
              <a:defRPr sz="2400">
                <a:latin typeface="Arial" charset="0"/>
              </a:defRPr>
            </a:lvl5pPr>
            <a:lvl6pPr marL="4572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9144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13716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18288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r>
              <a:rPr lang="cs-CZ" altLang="cs-CZ" dirty="0" smtClean="0">
                <a:latin typeface="EON Brix Sans"/>
              </a:rPr>
              <a:t>139</a:t>
            </a:r>
            <a:r>
              <a:rPr lang="cs-CZ" altLang="cs-CZ" baseline="30000" dirty="0" smtClean="0">
                <a:latin typeface="EON Brix Sans"/>
              </a:rPr>
              <a:t>*)</a:t>
            </a:r>
            <a:endParaRPr lang="cs-CZ" altLang="cs-CZ" baseline="30000" dirty="0">
              <a:latin typeface="EON Brix Sans"/>
            </a:endParaRPr>
          </a:p>
        </p:txBody>
      </p:sp>
      <p:sp>
        <p:nvSpPr>
          <p:cNvPr id="47" name="Nadpis 2"/>
          <p:cNvSpPr txBox="1">
            <a:spLocks/>
          </p:cNvSpPr>
          <p:nvPr/>
        </p:nvSpPr>
        <p:spPr>
          <a:xfrm>
            <a:off x="6631801" y="2791287"/>
            <a:ext cx="507523" cy="273136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>
              <a:lnSpc>
                <a:spcPct val="100000"/>
              </a:lnSpc>
              <a:defRPr sz="1200" b="1" kern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  <a:lvl2pPr>
              <a:lnSpc>
                <a:spcPts val="3400"/>
              </a:lnSpc>
              <a:defRPr sz="2400">
                <a:latin typeface="Arial" charset="0"/>
              </a:defRPr>
            </a:lvl2pPr>
            <a:lvl3pPr>
              <a:lnSpc>
                <a:spcPts val="3400"/>
              </a:lnSpc>
              <a:defRPr sz="2400">
                <a:latin typeface="Arial" charset="0"/>
              </a:defRPr>
            </a:lvl3pPr>
            <a:lvl4pPr>
              <a:lnSpc>
                <a:spcPts val="3400"/>
              </a:lnSpc>
              <a:defRPr sz="2400">
                <a:latin typeface="Arial" charset="0"/>
              </a:defRPr>
            </a:lvl4pPr>
            <a:lvl5pPr>
              <a:lnSpc>
                <a:spcPts val="3400"/>
              </a:lnSpc>
              <a:defRPr sz="2400">
                <a:latin typeface="Arial" charset="0"/>
              </a:defRPr>
            </a:lvl5pPr>
            <a:lvl6pPr marL="4572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9144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13716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18288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pPr algn="ctr"/>
            <a:r>
              <a:rPr lang="cs-CZ" altLang="cs-CZ" dirty="0" smtClean="0">
                <a:latin typeface="EON Brix Sans"/>
              </a:rPr>
              <a:t>92</a:t>
            </a:r>
            <a:r>
              <a:rPr lang="cs-CZ" altLang="cs-CZ" baseline="30000" dirty="0" smtClean="0">
                <a:latin typeface="EON Brix Sans"/>
              </a:rPr>
              <a:t>*)</a:t>
            </a:r>
            <a:endParaRPr lang="cs-CZ" altLang="cs-CZ" baseline="30000" dirty="0">
              <a:latin typeface="EON Brix Sans"/>
            </a:endParaRPr>
          </a:p>
        </p:txBody>
      </p:sp>
      <p:sp>
        <p:nvSpPr>
          <p:cNvPr id="48" name="Nadpis 2"/>
          <p:cNvSpPr txBox="1">
            <a:spLocks/>
          </p:cNvSpPr>
          <p:nvPr/>
        </p:nvSpPr>
        <p:spPr>
          <a:xfrm>
            <a:off x="5227982" y="2911393"/>
            <a:ext cx="1110945" cy="29967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cs-CZ" altLang="cs-CZ" sz="12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BEV / 0</a:t>
            </a:r>
            <a:r>
              <a:rPr lang="cs-CZ" altLang="cs-CZ" sz="1200" b="1" kern="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*)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2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PHEV / 35</a:t>
            </a:r>
            <a:r>
              <a:rPr lang="cs-CZ" altLang="cs-CZ" sz="1200" b="1" kern="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*)</a:t>
            </a:r>
            <a:endParaRPr lang="cs-CZ" altLang="cs-CZ" sz="1200" b="1" kern="0" baseline="30000" dirty="0">
              <a:solidFill>
                <a:srgbClr val="000000">
                  <a:lumMod val="75000"/>
                  <a:lumOff val="25000"/>
                </a:srgbClr>
              </a:solidFill>
              <a:latin typeface="EON Brix Sans"/>
            </a:endParaRPr>
          </a:p>
        </p:txBody>
      </p:sp>
      <p:sp>
        <p:nvSpPr>
          <p:cNvPr id="49" name="Rovnoramenný trojúhelník 48"/>
          <p:cNvSpPr/>
          <p:nvPr/>
        </p:nvSpPr>
        <p:spPr>
          <a:xfrm rot="5400000">
            <a:off x="4391173" y="2362689"/>
            <a:ext cx="1037783" cy="392941"/>
          </a:xfrm>
          <a:prstGeom prst="triangle">
            <a:avLst/>
          </a:prstGeom>
          <a:solidFill>
            <a:srgbClr val="ADE0E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cs-CZ" sz="12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0" name="Nadpis 2"/>
          <p:cNvSpPr txBox="1">
            <a:spLocks/>
          </p:cNvSpPr>
          <p:nvPr/>
        </p:nvSpPr>
        <p:spPr>
          <a:xfrm>
            <a:off x="5365196" y="1677788"/>
            <a:ext cx="2757986" cy="32767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cs-CZ" altLang="cs-CZ" sz="12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TANK-TO-WHEEL ANALÝZA</a:t>
            </a:r>
          </a:p>
        </p:txBody>
      </p:sp>
      <p:sp>
        <p:nvSpPr>
          <p:cNvPr id="51" name="Nadpis 2"/>
          <p:cNvSpPr txBox="1">
            <a:spLocks/>
          </p:cNvSpPr>
          <p:nvPr/>
        </p:nvSpPr>
        <p:spPr>
          <a:xfrm>
            <a:off x="7770931" y="2811544"/>
            <a:ext cx="507523" cy="273136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>
              <a:lnSpc>
                <a:spcPct val="100000"/>
              </a:lnSpc>
              <a:defRPr sz="1200" b="1" kern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  <a:lvl2pPr>
              <a:lnSpc>
                <a:spcPts val="3400"/>
              </a:lnSpc>
              <a:defRPr sz="2400">
                <a:latin typeface="Arial" charset="0"/>
              </a:defRPr>
            </a:lvl2pPr>
            <a:lvl3pPr>
              <a:lnSpc>
                <a:spcPts val="3400"/>
              </a:lnSpc>
              <a:defRPr sz="2400">
                <a:latin typeface="Arial" charset="0"/>
              </a:defRPr>
            </a:lvl3pPr>
            <a:lvl4pPr>
              <a:lnSpc>
                <a:spcPts val="3400"/>
              </a:lnSpc>
              <a:defRPr sz="2400">
                <a:latin typeface="Arial" charset="0"/>
              </a:defRPr>
            </a:lvl4pPr>
            <a:lvl5pPr>
              <a:lnSpc>
                <a:spcPts val="3400"/>
              </a:lnSpc>
              <a:defRPr sz="2400">
                <a:latin typeface="Arial" charset="0"/>
              </a:defRPr>
            </a:lvl5pPr>
            <a:lvl6pPr marL="4572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9144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13716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18288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pPr algn="ctr"/>
            <a:r>
              <a:rPr lang="cs-CZ" altLang="cs-CZ" baseline="30000" dirty="0" smtClean="0">
                <a:latin typeface="EON Brix Sans"/>
              </a:rPr>
              <a:t>**)</a:t>
            </a:r>
            <a:endParaRPr lang="cs-CZ" altLang="cs-CZ" baseline="30000" dirty="0">
              <a:latin typeface="EON Brix Sans"/>
            </a:endParaRPr>
          </a:p>
        </p:txBody>
      </p:sp>
      <p:sp>
        <p:nvSpPr>
          <p:cNvPr id="52" name="Nadpis 2"/>
          <p:cNvSpPr txBox="1">
            <a:spLocks/>
          </p:cNvSpPr>
          <p:nvPr/>
        </p:nvSpPr>
        <p:spPr>
          <a:xfrm>
            <a:off x="1855051" y="3292445"/>
            <a:ext cx="5249511" cy="70239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cs-CZ" altLang="cs-CZ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Právní předpisy EU a Národní akční plán čisté mobility tvoří</a:t>
            </a:r>
            <a:br>
              <a:rPr lang="cs-CZ" altLang="cs-CZ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</a:br>
            <a:r>
              <a:rPr lang="cs-CZ" altLang="cs-CZ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základní rámec pro rozvoj čisté mobility.</a:t>
            </a:r>
          </a:p>
        </p:txBody>
      </p:sp>
      <p:pic>
        <p:nvPicPr>
          <p:cNvPr id="5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16361" r="7553" b="20981"/>
          <a:stretch/>
        </p:blipFill>
        <p:spPr>
          <a:xfrm>
            <a:off x="4948669" y="3679930"/>
            <a:ext cx="3972828" cy="1355631"/>
          </a:xfrm>
          <a:prstGeom prst="rect">
            <a:avLst/>
          </a:prstGeom>
        </p:spPr>
      </p:pic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52144" y="3953895"/>
            <a:ext cx="4483655" cy="65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7048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141446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</a:pPr>
            <a:r>
              <a:rPr lang="cs-CZ" sz="1400" b="1" dirty="0" smtClean="0">
                <a:solidFill>
                  <a:srgbClr val="F31A09"/>
                </a:solidFill>
              </a:rPr>
              <a:t>VYTVÁŘÍ ALTERNATIVNÍ PALIVA TAKÉ OBCHODNÍ PŘÍLEŽITOSTI PRO E.ON? MYSLÍME SI, ŽE ANO!</a:t>
            </a:r>
            <a:endParaRPr lang="cs-CZ" sz="14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5" name="Nadpis 2"/>
          <p:cNvSpPr txBox="1">
            <a:spLocks/>
          </p:cNvSpPr>
          <p:nvPr/>
        </p:nvSpPr>
        <p:spPr>
          <a:xfrm>
            <a:off x="38403" y="4936496"/>
            <a:ext cx="8084778" cy="1757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>
              <a:lnSpc>
                <a:spcPct val="100000"/>
              </a:lnSpc>
              <a:defRPr sz="1200" b="1" kern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  <a:lvl2pPr>
              <a:lnSpc>
                <a:spcPts val="3400"/>
              </a:lnSpc>
              <a:defRPr sz="2400">
                <a:latin typeface="Arial" charset="0"/>
              </a:defRPr>
            </a:lvl2pPr>
            <a:lvl3pPr>
              <a:lnSpc>
                <a:spcPts val="3400"/>
              </a:lnSpc>
              <a:defRPr sz="2400">
                <a:latin typeface="Arial" charset="0"/>
              </a:defRPr>
            </a:lvl3pPr>
            <a:lvl4pPr>
              <a:lnSpc>
                <a:spcPts val="3400"/>
              </a:lnSpc>
              <a:defRPr sz="2400">
                <a:latin typeface="Arial" charset="0"/>
              </a:defRPr>
            </a:lvl4pPr>
            <a:lvl5pPr>
              <a:lnSpc>
                <a:spcPts val="3400"/>
              </a:lnSpc>
              <a:defRPr sz="2400">
                <a:latin typeface="Arial" charset="0"/>
              </a:defRPr>
            </a:lvl5pPr>
            <a:lvl6pPr marL="4572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9144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13716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18288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r>
              <a:rPr lang="cs-CZ" altLang="cs-CZ" sz="700" dirty="0" smtClean="0">
                <a:latin typeface="EON Brix Sans"/>
              </a:rPr>
              <a:t>**) Vozidla na LNG vypouští srovnatelný objem emisí CO2 na litr jako vozidla na CNG. Vzhledem k tomu, že LNG je většinou využíváno v dopravě na dlouhé vzdálenosti, se odhady emisí CO2 budou různit.</a:t>
            </a:r>
            <a:endParaRPr lang="cs-CZ" altLang="cs-CZ" sz="700" dirty="0">
              <a:latin typeface="EON Brix Sans"/>
            </a:endParaRP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3825" y="245615"/>
            <a:ext cx="7844487" cy="72000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DOPAD REGULACE VÝROBCE AUTOMOBILŮ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cs-CZ" smtClean="0">
                <a:solidFill>
                  <a:srgbClr val="EA1C0A"/>
                </a:solidFill>
              </a:rPr>
              <a:pPr/>
              <a:t>3</a:t>
            </a:fld>
            <a:endParaRPr lang="cs-CZ" dirty="0">
              <a:solidFill>
                <a:srgbClr val="EA1C0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16313" y="1618867"/>
            <a:ext cx="3971276" cy="393013"/>
          </a:xfrm>
          <a:prstGeom prst="rect">
            <a:avLst/>
          </a:prstGeom>
          <a:solidFill>
            <a:srgbClr val="EAE84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7048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141446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890588">
              <a:lnSpc>
                <a:spcPct val="100000"/>
              </a:lnSpc>
              <a:spcBef>
                <a:spcPts val="0"/>
              </a:spcBef>
            </a:pPr>
            <a:r>
              <a:rPr lang="cs-CZ" sz="1050" b="1" dirty="0" smtClean="0">
                <a:solidFill>
                  <a:prstClr val="white"/>
                </a:solidFill>
                <a:latin typeface="EON Brix Sans Black"/>
              </a:rPr>
              <a:t>ELEKTROMOBILY SLOUŽÍ JAKO</a:t>
            </a:r>
          </a:p>
          <a:p>
            <a:pPr marL="450850" indent="890588">
              <a:lnSpc>
                <a:spcPct val="100000"/>
              </a:lnSpc>
              <a:spcBef>
                <a:spcPts val="0"/>
              </a:spcBef>
            </a:pPr>
            <a:r>
              <a:rPr lang="cs-CZ" sz="1050" b="1" dirty="0" smtClean="0">
                <a:solidFill>
                  <a:prstClr val="white"/>
                </a:solidFill>
                <a:latin typeface="EON Brix Sans Black"/>
              </a:rPr>
              <a:t>HLAVNÍ FAKTOR SNIŽUJÍCÍ EMISE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8479" y="2408363"/>
            <a:ext cx="7299111" cy="290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7048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141446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4100"/>
              </a:lnSpc>
              <a:spcBef>
                <a:spcPts val="1200"/>
              </a:spcBef>
            </a:pPr>
            <a:endParaRPr lang="cs-CZ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EON Brix Sans Black"/>
            </a:endParaRP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EON Brix Sans Black"/>
              </a:rPr>
              <a:t>2016</a:t>
            </a: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EON Brix Sans Black"/>
              </a:rPr>
              <a:t>2017</a:t>
            </a: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EON Brix Sans Black"/>
              </a:rPr>
              <a:t>2018</a:t>
            </a: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EON Brix Sans Black"/>
              </a:rPr>
              <a:t>2019</a:t>
            </a:r>
            <a:endParaRPr lang="cs-CZ" sz="1050" b="1" dirty="0" smtClean="0">
              <a:solidFill>
                <a:srgbClr val="FF0000"/>
              </a:solidFill>
              <a:latin typeface="EON Brix Sans Black"/>
            </a:endParaRP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100" b="1" dirty="0" smtClean="0">
                <a:solidFill>
                  <a:srgbClr val="FF0000"/>
                </a:solidFill>
                <a:latin typeface="EON Brix Sans Black"/>
              </a:rPr>
              <a:t>2020</a:t>
            </a: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EON Brix Sans Black"/>
              </a:rPr>
              <a:t>2021</a:t>
            </a: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EON Brix Sans Black"/>
              </a:rPr>
              <a:t>2022</a:t>
            </a: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EON Brix Sans Black"/>
              </a:rPr>
              <a:t>2023</a:t>
            </a: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EON Brix Sans Black"/>
              </a:rPr>
              <a:t>2024</a:t>
            </a: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r>
              <a:rPr lang="cs-CZ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EON Brix Sans Black"/>
              </a:rPr>
              <a:t>2025</a:t>
            </a:r>
          </a:p>
          <a:p>
            <a:pPr marL="0" algn="ctr">
              <a:lnSpc>
                <a:spcPts val="4100"/>
              </a:lnSpc>
              <a:spcBef>
                <a:spcPts val="1200"/>
              </a:spcBef>
            </a:pPr>
            <a:endParaRPr lang="cs-CZ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EON Brix Sans Black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7825" y="704077"/>
            <a:ext cx="8260739" cy="523075"/>
          </a:xfrm>
          <a:prstGeom prst="rect">
            <a:avLst/>
          </a:prstGeom>
          <a:solidFill>
            <a:srgbClr val="85D1D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7048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141446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cs-CZ" sz="1200" b="1" dirty="0" smtClean="0">
                <a:solidFill>
                  <a:prstClr val="white"/>
                </a:solidFill>
                <a:latin typeface="EON Brix Sans Black"/>
              </a:rPr>
              <a:t>Předpokládáme, že výrobci automobilů budou ve střednědobém a dlouhodobém horizontu upřednostňovat elektromobily ve snaze dodržet zpřísňující se zákonné předpisy EU. CNG má svá omezení pokud jde o kompenzaci nadměrného množství emisí, které produkují nehybridní spalovací motory.</a:t>
            </a:r>
          </a:p>
        </p:txBody>
      </p:sp>
      <p:sp>
        <p:nvSpPr>
          <p:cNvPr id="9" name="Rectangle 56"/>
          <p:cNvSpPr/>
          <p:nvPr/>
        </p:nvSpPr>
        <p:spPr>
          <a:xfrm>
            <a:off x="568842" y="2698385"/>
            <a:ext cx="263007" cy="1731705"/>
          </a:xfrm>
          <a:prstGeom prst="rect">
            <a:avLst/>
          </a:prstGeom>
          <a:solidFill>
            <a:srgbClr val="F31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200" dirty="0" smtClean="0">
                <a:solidFill>
                  <a:prstClr val="white"/>
                </a:solidFill>
                <a:latin typeface="EON Brix Sans Black"/>
              </a:rPr>
              <a:t>EMISE VOZOV. PARKŮ</a:t>
            </a:r>
            <a:endParaRPr lang="cs-CZ" sz="1200" dirty="0">
              <a:solidFill>
                <a:prstClr val="white"/>
              </a:solidFill>
              <a:latin typeface="EON Brix Sans Black"/>
            </a:endParaRPr>
          </a:p>
        </p:txBody>
      </p:sp>
      <p:grpSp>
        <p:nvGrpSpPr>
          <p:cNvPr id="10" name="Group 122"/>
          <p:cNvGrpSpPr/>
          <p:nvPr/>
        </p:nvGrpSpPr>
        <p:grpSpPr>
          <a:xfrm>
            <a:off x="900953" y="2736222"/>
            <a:ext cx="6836390" cy="1737559"/>
            <a:chOff x="806356" y="4462813"/>
            <a:chExt cx="6836391" cy="2057947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806356" y="6276803"/>
              <a:ext cx="6836391" cy="243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7963" indent="-206375" algn="l" rtl="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1C0A"/>
                </a:buClr>
                <a:buFont typeface="Wingdings" panose="05000000000000000000" pitchFamily="2" charset="2"/>
                <a:buChar char="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9550" indent="704850" algn="l" rtl="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12750" indent="-201613" algn="l" rtl="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1C0A"/>
                </a:buClr>
                <a:buFont typeface="Wingdings" panose="05000000000000000000" pitchFamily="2" charset="2"/>
                <a:buChar char="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338" indent="1414463" algn="l" rtl="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17538" indent="-20320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17538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20738" indent="-20320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0738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lnSpc>
                  <a:spcPct val="100000"/>
                </a:lnSpc>
                <a:spcBef>
                  <a:spcPts val="0"/>
                </a:spcBef>
              </a:pPr>
              <a:r>
                <a:rPr lang="cs-CZ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EMISNÍ LIMITY NA VOZOVÉ PARKY v g CO</a:t>
              </a:r>
              <a:r>
                <a:rPr lang="cs-CZ" sz="1000" baseline="-25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2</a:t>
              </a:r>
              <a:r>
                <a:rPr lang="cs-CZ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 100 km</a:t>
              </a:r>
              <a:endParaRPr lang="cs-CZ" sz="1000" dirty="0" smtClean="0">
                <a:solidFill>
                  <a:srgbClr val="EA1C0A">
                    <a:lumMod val="60000"/>
                    <a:lumOff val="40000"/>
                  </a:srgbClr>
                </a:solidFill>
              </a:endParaRPr>
            </a:p>
          </p:txBody>
        </p:sp>
        <p:cxnSp>
          <p:nvCxnSpPr>
            <p:cNvPr id="12" name="Straight Connector 59"/>
            <p:cNvCxnSpPr/>
            <p:nvPr/>
          </p:nvCxnSpPr>
          <p:spPr>
            <a:xfrm flipV="1">
              <a:off x="806356" y="6195956"/>
              <a:ext cx="6836390" cy="4416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02"/>
            <p:cNvGrpSpPr/>
            <p:nvPr/>
          </p:nvGrpSpPr>
          <p:grpSpPr>
            <a:xfrm>
              <a:off x="1028689" y="4462813"/>
              <a:ext cx="6448251" cy="1703436"/>
              <a:chOff x="1028689" y="4462813"/>
              <a:chExt cx="6448251" cy="1703436"/>
            </a:xfrm>
          </p:grpSpPr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>
                <a:off x="1028689" y="4462816"/>
                <a:ext cx="350003" cy="1703433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963" indent="-206375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9550" indent="70485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12750" indent="-20161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338" indent="141446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175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175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207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07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ctr">
                  <a:spcBef>
                    <a:spcPts val="0"/>
                  </a:spcBef>
                </a:pPr>
                <a:r>
                  <a:rPr lang="cs-CZ" sz="1200" b="1" dirty="0" smtClean="0">
                    <a:solidFill>
                      <a:prstClr val="white">
                        <a:lumMod val="85000"/>
                      </a:prstClr>
                    </a:solidFill>
                    <a:latin typeface="EON Brix Sans Black"/>
                  </a:rPr>
                  <a:t>130</a:t>
                </a:r>
              </a:p>
            </p:txBody>
          </p:sp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2384377" y="4462813"/>
                <a:ext cx="350003" cy="1703433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de-DE"/>
                </a:defPPr>
                <a:lvl1pPr marL="0" indent="-342900" algn="ctr">
                  <a:lnSpc>
                    <a:spcPts val="2400"/>
                  </a:lnSpc>
                  <a:spcBef>
                    <a:spcPts val="0"/>
                  </a:spcBef>
                  <a:buFont typeface="Arial" panose="020B0604020202020204" pitchFamily="34" charset="0"/>
                  <a:defRPr sz="1400" b="1">
                    <a:solidFill>
                      <a:schemeClr val="bg1">
                        <a:lumMod val="85000"/>
                      </a:schemeClr>
                    </a:solidFill>
                    <a:latin typeface="Calibri Light" panose="020F0302020204030204" pitchFamily="34" charset="0"/>
                    <a:cs typeface="+mn-cs"/>
                  </a:defRPr>
                </a:lvl1pPr>
                <a:lvl2pPr marL="207963" indent="-206375">
                  <a:lnSpc>
                    <a:spcPts val="2400"/>
                  </a:lnSpc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>
                    <a:latin typeface="+mn-lt"/>
                    <a:cs typeface="+mn-cs"/>
                  </a:defRPr>
                </a:lvl2pPr>
                <a:lvl3pPr marL="209550" indent="704850">
                  <a:lnSpc>
                    <a:spcPts val="2400"/>
                  </a:lnSpc>
                  <a:buFont typeface="Arial" panose="020B0604020202020204" pitchFamily="34" charset="0"/>
                  <a:defRPr>
                    <a:latin typeface="+mn-lt"/>
                    <a:cs typeface="+mn-cs"/>
                  </a:defRPr>
                </a:lvl3pPr>
                <a:lvl4pPr marL="412750" indent="-201613">
                  <a:lnSpc>
                    <a:spcPts val="2400"/>
                  </a:lnSpc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>
                    <a:latin typeface="+mn-lt"/>
                    <a:cs typeface="+mn-cs"/>
                  </a:defRPr>
                </a:lvl4pPr>
                <a:lvl5pPr marL="414338" indent="1414463">
                  <a:lnSpc>
                    <a:spcPts val="2400"/>
                  </a:lnSpc>
                  <a:buFont typeface="Arial" panose="020B0604020202020204" pitchFamily="34" charset="0"/>
                  <a:defRPr>
                    <a:latin typeface="+mn-lt"/>
                    <a:cs typeface="+mn-cs"/>
                  </a:defRPr>
                </a:lvl5pPr>
                <a:lvl6pPr marL="617538" indent="-203200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>
                    <a:latin typeface="+mn-lt"/>
                    <a:cs typeface="+mn-cs"/>
                  </a:defRPr>
                </a:lvl6pPr>
                <a:lvl7pPr marL="617538" indent="0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>
                    <a:latin typeface="+mn-lt"/>
                    <a:cs typeface="+mn-cs"/>
                  </a:defRPr>
                </a:lvl7pPr>
                <a:lvl8pPr marL="820738" indent="-203200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>
                    <a:latin typeface="+mn-lt"/>
                    <a:cs typeface="+mn-cs"/>
                  </a:defRPr>
                </a:lvl8pPr>
                <a:lvl9pPr marL="820738" indent="0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cs-CZ" sz="1200" dirty="0" smtClean="0">
                    <a:solidFill>
                      <a:prstClr val="white">
                        <a:lumMod val="85000"/>
                      </a:prstClr>
                    </a:solidFill>
                    <a:latin typeface="EON Brix Sans Black"/>
                  </a:rPr>
                  <a:t>130</a:t>
                </a:r>
                <a:endParaRPr lang="cs-CZ" sz="1200" dirty="0">
                  <a:solidFill>
                    <a:prstClr val="white">
                      <a:lumMod val="85000"/>
                    </a:prstClr>
                  </a:solidFill>
                  <a:latin typeface="EON Brix Sans Black"/>
                </a:endParaRPr>
              </a:p>
            </p:txBody>
          </p:sp>
          <p:sp>
            <p:nvSpPr>
              <p:cNvPr id="21" name="Content Placeholder 2"/>
              <p:cNvSpPr txBox="1">
                <a:spLocks/>
              </p:cNvSpPr>
              <p:nvPr/>
            </p:nvSpPr>
            <p:spPr bwMode="auto">
              <a:xfrm>
                <a:off x="1706237" y="4462813"/>
                <a:ext cx="350003" cy="1703433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de-DE"/>
                </a:defPPr>
                <a:lvl1pPr marL="0" indent="-342900" algn="ctr">
                  <a:lnSpc>
                    <a:spcPts val="2400"/>
                  </a:lnSpc>
                  <a:spcBef>
                    <a:spcPts val="0"/>
                  </a:spcBef>
                  <a:buFont typeface="Arial" panose="020B0604020202020204" pitchFamily="34" charset="0"/>
                  <a:defRPr sz="1400" b="1">
                    <a:solidFill>
                      <a:schemeClr val="bg1">
                        <a:lumMod val="85000"/>
                      </a:schemeClr>
                    </a:solidFill>
                    <a:latin typeface="Calibri Light" panose="020F0302020204030204" pitchFamily="34" charset="0"/>
                    <a:cs typeface="+mn-cs"/>
                  </a:defRPr>
                </a:lvl1pPr>
                <a:lvl2pPr marL="207963" indent="-206375">
                  <a:lnSpc>
                    <a:spcPts val="2400"/>
                  </a:lnSpc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>
                    <a:latin typeface="+mn-lt"/>
                    <a:cs typeface="+mn-cs"/>
                  </a:defRPr>
                </a:lvl2pPr>
                <a:lvl3pPr marL="209550" indent="704850">
                  <a:lnSpc>
                    <a:spcPts val="2400"/>
                  </a:lnSpc>
                  <a:buFont typeface="Arial" panose="020B0604020202020204" pitchFamily="34" charset="0"/>
                  <a:defRPr>
                    <a:latin typeface="+mn-lt"/>
                    <a:cs typeface="+mn-cs"/>
                  </a:defRPr>
                </a:lvl3pPr>
                <a:lvl4pPr marL="412750" indent="-201613">
                  <a:lnSpc>
                    <a:spcPts val="2400"/>
                  </a:lnSpc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>
                    <a:latin typeface="+mn-lt"/>
                    <a:cs typeface="+mn-cs"/>
                  </a:defRPr>
                </a:lvl4pPr>
                <a:lvl5pPr marL="414338" indent="1414463">
                  <a:lnSpc>
                    <a:spcPts val="2400"/>
                  </a:lnSpc>
                  <a:buFont typeface="Arial" panose="020B0604020202020204" pitchFamily="34" charset="0"/>
                  <a:defRPr>
                    <a:latin typeface="+mn-lt"/>
                    <a:cs typeface="+mn-cs"/>
                  </a:defRPr>
                </a:lvl5pPr>
                <a:lvl6pPr marL="617538" indent="-203200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>
                    <a:latin typeface="+mn-lt"/>
                    <a:cs typeface="+mn-cs"/>
                  </a:defRPr>
                </a:lvl6pPr>
                <a:lvl7pPr marL="617538" indent="0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>
                    <a:latin typeface="+mn-lt"/>
                    <a:cs typeface="+mn-cs"/>
                  </a:defRPr>
                </a:lvl7pPr>
                <a:lvl8pPr marL="820738" indent="-203200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>
                    <a:latin typeface="+mn-lt"/>
                    <a:cs typeface="+mn-cs"/>
                  </a:defRPr>
                </a:lvl8pPr>
                <a:lvl9pPr marL="820738" indent="0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cs-CZ" sz="1200" dirty="0" smtClean="0">
                    <a:solidFill>
                      <a:prstClr val="white">
                        <a:lumMod val="85000"/>
                      </a:prstClr>
                    </a:solidFill>
                    <a:latin typeface="EON Brix Sans Black"/>
                  </a:rPr>
                  <a:t>130</a:t>
                </a:r>
              </a:p>
              <a:p>
                <a:endParaRPr lang="cs-CZ" dirty="0">
                  <a:solidFill>
                    <a:prstClr val="white">
                      <a:lumMod val="85000"/>
                    </a:prstClr>
                  </a:solidFill>
                  <a:latin typeface="EON Brix Sans Black"/>
                </a:endParaRPr>
              </a:p>
            </p:txBody>
          </p:sp>
          <p:sp>
            <p:nvSpPr>
              <p:cNvPr id="22" name="Content Placeholder 2"/>
              <p:cNvSpPr txBox="1">
                <a:spLocks/>
              </p:cNvSpPr>
              <p:nvPr/>
            </p:nvSpPr>
            <p:spPr bwMode="auto">
              <a:xfrm>
                <a:off x="3739473" y="4944345"/>
                <a:ext cx="350003" cy="12219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de-DE"/>
                </a:defPPr>
                <a:lvl1pPr marL="0" indent="-342900" algn="ctr">
                  <a:lnSpc>
                    <a:spcPts val="2400"/>
                  </a:lnSpc>
                  <a:spcBef>
                    <a:spcPts val="0"/>
                  </a:spcBef>
                  <a:buFont typeface="Arial" panose="020B0604020202020204" pitchFamily="34" charset="0"/>
                  <a:defRPr sz="1400" b="1">
                    <a:solidFill>
                      <a:schemeClr val="bg1">
                        <a:lumMod val="85000"/>
                      </a:schemeClr>
                    </a:solidFill>
                    <a:latin typeface="Calibri Light" panose="020F0302020204030204" pitchFamily="34" charset="0"/>
                    <a:cs typeface="+mn-cs"/>
                  </a:defRPr>
                </a:lvl1pPr>
                <a:lvl2pPr marL="207963" indent="-206375">
                  <a:lnSpc>
                    <a:spcPts val="2400"/>
                  </a:lnSpc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>
                    <a:latin typeface="+mn-lt"/>
                    <a:cs typeface="+mn-cs"/>
                  </a:defRPr>
                </a:lvl2pPr>
                <a:lvl3pPr marL="209550" indent="704850">
                  <a:lnSpc>
                    <a:spcPts val="2400"/>
                  </a:lnSpc>
                  <a:buFont typeface="Arial" panose="020B0604020202020204" pitchFamily="34" charset="0"/>
                  <a:defRPr>
                    <a:latin typeface="+mn-lt"/>
                    <a:cs typeface="+mn-cs"/>
                  </a:defRPr>
                </a:lvl3pPr>
                <a:lvl4pPr marL="412750" indent="-201613">
                  <a:lnSpc>
                    <a:spcPts val="2400"/>
                  </a:lnSpc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>
                    <a:latin typeface="+mn-lt"/>
                    <a:cs typeface="+mn-cs"/>
                  </a:defRPr>
                </a:lvl4pPr>
                <a:lvl5pPr marL="414338" indent="1414463">
                  <a:lnSpc>
                    <a:spcPts val="2400"/>
                  </a:lnSpc>
                  <a:buFont typeface="Arial" panose="020B0604020202020204" pitchFamily="34" charset="0"/>
                  <a:defRPr>
                    <a:latin typeface="+mn-lt"/>
                    <a:cs typeface="+mn-cs"/>
                  </a:defRPr>
                </a:lvl5pPr>
                <a:lvl6pPr marL="617538" indent="-203200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>
                    <a:latin typeface="+mn-lt"/>
                    <a:cs typeface="+mn-cs"/>
                  </a:defRPr>
                </a:lvl6pPr>
                <a:lvl7pPr marL="617538" indent="0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>
                    <a:latin typeface="+mn-lt"/>
                    <a:cs typeface="+mn-cs"/>
                  </a:defRPr>
                </a:lvl7pPr>
                <a:lvl8pPr marL="820738" indent="-203200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>
                    <a:latin typeface="+mn-lt"/>
                    <a:cs typeface="+mn-cs"/>
                  </a:defRPr>
                </a:lvl8pPr>
                <a:lvl9pPr marL="820738" indent="0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>
                    <a:latin typeface="+mn-lt"/>
                    <a:cs typeface="+mn-cs"/>
                  </a:defRPr>
                </a:lvl9pPr>
              </a:lstStyle>
              <a:p>
                <a:endParaRPr lang="cs-CZ" dirty="0">
                  <a:solidFill>
                    <a:prstClr val="white">
                      <a:lumMod val="85000"/>
                    </a:prstClr>
                  </a:solidFill>
                  <a:latin typeface="EON Brix Sans Black"/>
                </a:endParaRPr>
              </a:p>
            </p:txBody>
          </p:sp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3061925" y="4462817"/>
                <a:ext cx="350003" cy="1703432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de-DE"/>
                </a:defPPr>
                <a:lvl1pPr marL="0" indent="-342900" algn="ctr">
                  <a:lnSpc>
                    <a:spcPts val="2400"/>
                  </a:lnSpc>
                  <a:spcBef>
                    <a:spcPts val="0"/>
                  </a:spcBef>
                  <a:buFont typeface="Arial" panose="020B0604020202020204" pitchFamily="34" charset="0"/>
                  <a:defRPr sz="1400" b="1">
                    <a:solidFill>
                      <a:schemeClr val="bg1">
                        <a:lumMod val="85000"/>
                      </a:schemeClr>
                    </a:solidFill>
                    <a:latin typeface="Calibri Light" panose="020F0302020204030204" pitchFamily="34" charset="0"/>
                    <a:cs typeface="+mn-cs"/>
                  </a:defRPr>
                </a:lvl1pPr>
                <a:lvl2pPr marL="207963" indent="-206375">
                  <a:lnSpc>
                    <a:spcPts val="2400"/>
                  </a:lnSpc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>
                    <a:latin typeface="+mn-lt"/>
                    <a:cs typeface="+mn-cs"/>
                  </a:defRPr>
                </a:lvl2pPr>
                <a:lvl3pPr marL="209550" indent="704850">
                  <a:lnSpc>
                    <a:spcPts val="2400"/>
                  </a:lnSpc>
                  <a:buFont typeface="Arial" panose="020B0604020202020204" pitchFamily="34" charset="0"/>
                  <a:defRPr>
                    <a:latin typeface="+mn-lt"/>
                    <a:cs typeface="+mn-cs"/>
                  </a:defRPr>
                </a:lvl3pPr>
                <a:lvl4pPr marL="412750" indent="-201613">
                  <a:lnSpc>
                    <a:spcPts val="2400"/>
                  </a:lnSpc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>
                    <a:latin typeface="+mn-lt"/>
                    <a:cs typeface="+mn-cs"/>
                  </a:defRPr>
                </a:lvl4pPr>
                <a:lvl5pPr marL="414338" indent="1414463">
                  <a:lnSpc>
                    <a:spcPts val="2400"/>
                  </a:lnSpc>
                  <a:buFont typeface="Arial" panose="020B0604020202020204" pitchFamily="34" charset="0"/>
                  <a:defRPr>
                    <a:latin typeface="+mn-lt"/>
                    <a:cs typeface="+mn-cs"/>
                  </a:defRPr>
                </a:lvl5pPr>
                <a:lvl6pPr marL="617538" indent="-203200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>
                    <a:latin typeface="+mn-lt"/>
                    <a:cs typeface="+mn-cs"/>
                  </a:defRPr>
                </a:lvl6pPr>
                <a:lvl7pPr marL="617538" indent="0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>
                    <a:latin typeface="+mn-lt"/>
                    <a:cs typeface="+mn-cs"/>
                  </a:defRPr>
                </a:lvl7pPr>
                <a:lvl8pPr marL="820738" indent="-203200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>
                    <a:latin typeface="+mn-lt"/>
                    <a:cs typeface="+mn-cs"/>
                  </a:defRPr>
                </a:lvl8pPr>
                <a:lvl9pPr marL="820738" indent="0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cs-CZ" sz="1200" dirty="0" smtClean="0">
                    <a:solidFill>
                      <a:prstClr val="white">
                        <a:lumMod val="85000"/>
                      </a:prstClr>
                    </a:solidFill>
                    <a:latin typeface="EON Brix Sans Black"/>
                  </a:rPr>
                  <a:t>130</a:t>
                </a:r>
                <a:endParaRPr lang="cs-CZ" sz="1200" dirty="0">
                  <a:solidFill>
                    <a:prstClr val="white">
                      <a:lumMod val="85000"/>
                    </a:prstClr>
                  </a:solidFill>
                  <a:latin typeface="EON Brix Sans Black"/>
                </a:endParaRPr>
              </a:p>
            </p:txBody>
          </p:sp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5095450" y="4941625"/>
                <a:ext cx="350003" cy="1224621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963" indent="-206375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9550" indent="70485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12750" indent="-20161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338" indent="141446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175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175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207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07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>
                  <a:spcBef>
                    <a:spcPts val="0"/>
                  </a:spcBef>
                </a:pPr>
                <a:endParaRPr lang="cs-CZ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EON Brix Sans Black"/>
                </a:endParaRPr>
              </a:p>
            </p:txBody>
          </p:sp>
          <p:sp>
            <p:nvSpPr>
              <p:cNvPr id="25" name="Content Placeholder 2"/>
              <p:cNvSpPr txBox="1">
                <a:spLocks/>
              </p:cNvSpPr>
              <p:nvPr/>
            </p:nvSpPr>
            <p:spPr bwMode="auto">
              <a:xfrm>
                <a:off x="4417021" y="4941626"/>
                <a:ext cx="350003" cy="1224621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963" indent="-206375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9550" indent="70485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12750" indent="-20161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338" indent="141446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175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175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207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07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>
                  <a:spcBef>
                    <a:spcPts val="0"/>
                  </a:spcBef>
                </a:pPr>
                <a:endParaRPr lang="cs-CZ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EON Brix Sans Black"/>
                </a:endParaRPr>
              </a:p>
            </p:txBody>
          </p:sp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6444823" y="4941625"/>
                <a:ext cx="350003" cy="1224621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963" indent="-206375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9550" indent="70485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12750" indent="-20161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338" indent="141446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175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175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207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07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>
                  <a:spcBef>
                    <a:spcPts val="0"/>
                  </a:spcBef>
                </a:pPr>
                <a:endParaRPr lang="cs-CZ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EON Brix Sans Black"/>
                </a:endParaRPr>
              </a:p>
            </p:txBody>
          </p:sp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5772117" y="4941625"/>
                <a:ext cx="350003" cy="1224621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963" indent="-206375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9550" indent="70485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12750" indent="-20161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338" indent="141446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175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175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207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07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>
                  <a:spcBef>
                    <a:spcPts val="0"/>
                  </a:spcBef>
                </a:pPr>
                <a:endParaRPr lang="cs-CZ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EON Brix Sans Black"/>
                </a:endParaRPr>
              </a:p>
            </p:txBody>
          </p:sp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7126937" y="5240740"/>
                <a:ext cx="350003" cy="925506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963" indent="-206375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9550" indent="704850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12750" indent="-20161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1C0A"/>
                  </a:buClr>
                  <a:buFont typeface="Wingdings" panose="05000000000000000000" pitchFamily="2" charset="2"/>
                  <a:buChar char="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338" indent="1414463" algn="l" rtl="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175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175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20738" indent="-20320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Clr>
                    <a:srgbClr val="F21C0A"/>
                  </a:buClr>
                  <a:buFont typeface="Wingdings" pitchFamily="2" charset="2"/>
                  <a:buChar char="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0738" indent="0" algn="l" defTabSz="914400" rtl="0" eaLnBrk="1" latinLnBrk="0" hangingPunct="1">
                  <a:lnSpc>
                    <a:spcPts val="2400"/>
                  </a:lnSpc>
                  <a:spcBef>
                    <a:spcPts val="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>
                  <a:spcBef>
                    <a:spcPts val="0"/>
                  </a:spcBef>
                </a:pPr>
                <a:endParaRPr lang="cs-CZ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EON Brix Sans Black"/>
                </a:endParaRPr>
              </a:p>
            </p:txBody>
          </p:sp>
        </p:grp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4414598" y="4621123"/>
              <a:ext cx="350003" cy="255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indent="-342900" algn="ctr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defRPr sz="1400" b="1">
                  <a:solidFill>
                    <a:schemeClr val="bg1">
                      <a:lumMod val="85000"/>
                    </a:schemeClr>
                  </a:solidFill>
                  <a:latin typeface="Calibri Light" panose="020F0302020204030204" pitchFamily="34" charset="0"/>
                  <a:cs typeface="+mn-cs"/>
                </a:defRPr>
              </a:lvl1pPr>
              <a:lvl2pPr marL="207963" indent="-206375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2pPr>
              <a:lvl3pPr marL="209550" indent="704850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3pPr>
              <a:lvl4pPr marL="412750" indent="-201613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4pPr>
              <a:lvl5pPr marL="414338" indent="1414463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5pPr>
              <a:lvl6pPr marL="6175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6pPr>
              <a:lvl7pPr marL="6175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7pPr>
              <a:lvl8pPr marL="8207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8pPr>
              <a:lvl9pPr marL="8207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9pPr>
            </a:lstStyle>
            <a:p>
              <a:r>
                <a:rPr lang="cs-CZ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EON Brix Sans Black"/>
                </a:rPr>
                <a:t>95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5096520" y="4642344"/>
              <a:ext cx="350003" cy="255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indent="-342900" algn="ctr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defRPr sz="1400" b="1">
                  <a:solidFill>
                    <a:schemeClr val="bg1">
                      <a:lumMod val="85000"/>
                    </a:schemeClr>
                  </a:solidFill>
                  <a:latin typeface="Calibri Light" panose="020F0302020204030204" pitchFamily="34" charset="0"/>
                  <a:cs typeface="+mn-cs"/>
                </a:defRPr>
              </a:lvl1pPr>
              <a:lvl2pPr marL="207963" indent="-206375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2pPr>
              <a:lvl3pPr marL="209550" indent="704850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3pPr>
              <a:lvl4pPr marL="412750" indent="-201613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4pPr>
              <a:lvl5pPr marL="414338" indent="1414463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5pPr>
              <a:lvl6pPr marL="6175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6pPr>
              <a:lvl7pPr marL="6175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7pPr>
              <a:lvl8pPr marL="8207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8pPr>
              <a:lvl9pPr marL="8207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9pPr>
            </a:lstStyle>
            <a:p>
              <a:r>
                <a:rPr lang="cs-CZ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EON Brix Sans Black"/>
                </a:rPr>
                <a:t>95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5770671" y="4654927"/>
              <a:ext cx="350003" cy="255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indent="-342900" algn="ctr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defRPr sz="1400" b="1">
                  <a:solidFill>
                    <a:schemeClr val="bg1">
                      <a:lumMod val="85000"/>
                    </a:schemeClr>
                  </a:solidFill>
                  <a:latin typeface="Calibri Light" panose="020F0302020204030204" pitchFamily="34" charset="0"/>
                  <a:cs typeface="+mn-cs"/>
                </a:defRPr>
              </a:lvl1pPr>
              <a:lvl2pPr marL="207963" indent="-206375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2pPr>
              <a:lvl3pPr marL="209550" indent="704850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3pPr>
              <a:lvl4pPr marL="412750" indent="-201613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4pPr>
              <a:lvl5pPr marL="414338" indent="1414463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5pPr>
              <a:lvl6pPr marL="6175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6pPr>
              <a:lvl7pPr marL="6175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7pPr>
              <a:lvl8pPr marL="8207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8pPr>
              <a:lvl9pPr marL="8207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9pPr>
            </a:lstStyle>
            <a:p>
              <a:r>
                <a:rPr lang="cs-CZ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EON Brix Sans Black"/>
                </a:rPr>
                <a:t>95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6444822" y="4649213"/>
              <a:ext cx="350003" cy="255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indent="-342900" algn="ctr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defRPr sz="1400" b="1">
                  <a:solidFill>
                    <a:schemeClr val="bg1">
                      <a:lumMod val="85000"/>
                    </a:schemeClr>
                  </a:solidFill>
                  <a:latin typeface="Calibri Light" panose="020F0302020204030204" pitchFamily="34" charset="0"/>
                  <a:cs typeface="+mn-cs"/>
                </a:defRPr>
              </a:lvl1pPr>
              <a:lvl2pPr marL="207963" indent="-206375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2pPr>
              <a:lvl3pPr marL="209550" indent="704850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3pPr>
              <a:lvl4pPr marL="412750" indent="-201613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4pPr>
              <a:lvl5pPr marL="414338" indent="1414463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5pPr>
              <a:lvl6pPr marL="6175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6pPr>
              <a:lvl7pPr marL="6175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7pPr>
              <a:lvl8pPr marL="8207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8pPr>
              <a:lvl9pPr marL="8207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9pPr>
            </a:lstStyle>
            <a:p>
              <a:r>
                <a:rPr lang="cs-CZ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EON Brix Sans Black"/>
                </a:rPr>
                <a:t>95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7117529" y="4938163"/>
              <a:ext cx="350003" cy="255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indent="-342900" algn="ctr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defRPr sz="1400" b="1">
                  <a:solidFill>
                    <a:schemeClr val="bg1">
                      <a:lumMod val="85000"/>
                    </a:schemeClr>
                  </a:solidFill>
                  <a:latin typeface="Calibri Light" panose="020F0302020204030204" pitchFamily="34" charset="0"/>
                  <a:cs typeface="+mn-cs"/>
                </a:defRPr>
              </a:lvl1pPr>
              <a:lvl2pPr marL="207963" indent="-206375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2pPr>
              <a:lvl3pPr marL="209550" indent="704850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3pPr>
              <a:lvl4pPr marL="412750" indent="-201613">
                <a:lnSpc>
                  <a:spcPts val="2400"/>
                </a:lnSpc>
                <a:buClr>
                  <a:srgbClr val="F21C0A"/>
                </a:buClr>
                <a:buFont typeface="Wingdings" panose="05000000000000000000" pitchFamily="2" charset="2"/>
                <a:buChar char=""/>
                <a:defRPr>
                  <a:latin typeface="+mn-lt"/>
                  <a:cs typeface="+mn-cs"/>
                </a:defRPr>
              </a:lvl4pPr>
              <a:lvl5pPr marL="414338" indent="1414463">
                <a:lnSpc>
                  <a:spcPts val="2400"/>
                </a:lnSpc>
                <a:buFont typeface="Arial" panose="020B0604020202020204" pitchFamily="34" charset="0"/>
                <a:defRPr>
                  <a:latin typeface="+mn-lt"/>
                  <a:cs typeface="+mn-cs"/>
                </a:defRPr>
              </a:lvl5pPr>
              <a:lvl6pPr marL="6175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6pPr>
              <a:lvl7pPr marL="6175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7pPr>
              <a:lvl8pPr marL="820738" indent="-203200">
                <a:lnSpc>
                  <a:spcPts val="2400"/>
                </a:lnSpc>
                <a:spcBef>
                  <a:spcPts val="0"/>
                </a:spcBef>
                <a:buClr>
                  <a:srgbClr val="F21C0A"/>
                </a:buClr>
                <a:buFont typeface="Wingdings" pitchFamily="2" charset="2"/>
                <a:buChar char=""/>
                <a:defRPr sz="1800">
                  <a:latin typeface="+mn-lt"/>
                  <a:cs typeface="+mn-cs"/>
                </a:defRPr>
              </a:lvl8pPr>
              <a:lvl9pPr marL="820738" indent="0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None/>
                <a:defRPr sz="1800">
                  <a:latin typeface="+mn-lt"/>
                  <a:cs typeface="+mn-cs"/>
                </a:defRPr>
              </a:lvl9pPr>
            </a:lstStyle>
            <a:p>
              <a:r>
                <a:rPr lang="cs-CZ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EON Brix Sans Black"/>
                </a:rPr>
                <a:t>70?</a:t>
              </a:r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451665" y="2205405"/>
            <a:ext cx="3239731" cy="1943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rgbClr val="F31A09">
                  <a:alpha val="40000"/>
                </a:srgbClr>
              </a:gs>
              <a:gs pos="57000">
                <a:srgbClr val="F31A09">
                  <a:alpha val="4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indent="-34290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defRPr sz="1400">
                <a:latin typeface="Calibri Light" panose="020F0302020204030204" pitchFamily="34" charset="0"/>
                <a:cs typeface="+mn-cs"/>
              </a:defRPr>
            </a:lvl1pPr>
            <a:lvl2pPr marL="207963" indent="-206375">
              <a:lnSpc>
                <a:spcPts val="2400"/>
              </a:lnSpc>
              <a:buClr>
                <a:srgbClr val="F21C0A"/>
              </a:buClr>
              <a:buFont typeface="Wingdings" panose="05000000000000000000" pitchFamily="2" charset="2"/>
              <a:buChar char=""/>
              <a:defRPr>
                <a:latin typeface="+mn-lt"/>
                <a:cs typeface="+mn-cs"/>
              </a:defRPr>
            </a:lvl2pPr>
            <a:lvl3pPr marL="209550" indent="704850">
              <a:lnSpc>
                <a:spcPts val="2400"/>
              </a:lnSpc>
              <a:buFont typeface="Arial" panose="020B0604020202020204" pitchFamily="34" charset="0"/>
              <a:defRPr>
                <a:latin typeface="+mn-lt"/>
                <a:cs typeface="+mn-cs"/>
              </a:defRPr>
            </a:lvl3pPr>
            <a:lvl4pPr marL="412750" indent="-201613">
              <a:lnSpc>
                <a:spcPts val="2400"/>
              </a:lnSpc>
              <a:buClr>
                <a:srgbClr val="F21C0A"/>
              </a:buClr>
              <a:buFont typeface="Wingdings" panose="05000000000000000000" pitchFamily="2" charset="2"/>
              <a:buChar char=""/>
              <a:defRPr>
                <a:latin typeface="+mn-lt"/>
                <a:cs typeface="+mn-cs"/>
              </a:defRPr>
            </a:lvl4pPr>
            <a:lvl5pPr marL="414338" indent="1414463">
              <a:lnSpc>
                <a:spcPts val="2400"/>
              </a:lnSpc>
              <a:buFont typeface="Arial" panose="020B0604020202020204" pitchFamily="34" charset="0"/>
              <a:defRPr>
                <a:latin typeface="+mn-lt"/>
                <a:cs typeface="+mn-cs"/>
              </a:defRPr>
            </a:lvl5pPr>
            <a:lvl6pPr marL="617538" indent="-203200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>
                <a:latin typeface="+mn-lt"/>
                <a:cs typeface="+mn-cs"/>
              </a:defRPr>
            </a:lvl6pPr>
            <a:lvl7pPr marL="617538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>
                <a:latin typeface="+mn-lt"/>
                <a:cs typeface="+mn-cs"/>
              </a:defRPr>
            </a:lvl7pPr>
            <a:lvl8pPr marL="820738" indent="-203200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>
                <a:latin typeface="+mn-lt"/>
                <a:cs typeface="+mn-cs"/>
              </a:defRPr>
            </a:lvl8pPr>
            <a:lvl9pPr marL="820738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>
                <a:latin typeface="+mn-lt"/>
                <a:cs typeface="+mn-cs"/>
              </a:defRPr>
            </a:lvl9pPr>
          </a:lstStyle>
          <a:p>
            <a:r>
              <a:rPr lang="cs-CZ" sz="1050" b="1" dirty="0" smtClean="0">
                <a:solidFill>
                  <a:prstClr val="black"/>
                </a:solidFill>
                <a:latin typeface="EON Brix Sans Black"/>
              </a:rPr>
              <a:t>OBDOBÍ ÚSTUPU NAFTY</a:t>
            </a:r>
            <a:endParaRPr lang="cs-CZ" sz="1050" b="1" dirty="0">
              <a:solidFill>
                <a:prstClr val="black"/>
              </a:solidFill>
              <a:latin typeface="EON Brix Sans Black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814439" y="2011880"/>
            <a:ext cx="4073150" cy="1936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rgbClr val="F31A09">
                  <a:alpha val="40000"/>
                </a:srgbClr>
              </a:gs>
              <a:gs pos="57000">
                <a:srgbClr val="F31A09">
                  <a:alpha val="4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7048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141446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</a:pPr>
            <a:r>
              <a:rPr lang="cs-CZ" sz="1050" b="1" dirty="0" smtClean="0">
                <a:solidFill>
                  <a:prstClr val="black"/>
                </a:solidFill>
                <a:latin typeface="EON Brix Sans Black"/>
              </a:rPr>
              <a:t>ÚSTUP OD NEHYBRIDNÍCH BENZIN. MOTORŮ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88479" y="1831276"/>
            <a:ext cx="3591576" cy="374126"/>
          </a:xfrm>
          <a:prstGeom prst="rect">
            <a:avLst/>
          </a:prstGeom>
          <a:solidFill>
            <a:srgbClr val="ADE0E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7048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141446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cs-CZ" sz="1050" b="1" dirty="0" smtClean="0">
                <a:solidFill>
                  <a:prstClr val="black"/>
                </a:solidFill>
                <a:latin typeface="EON Brix Sans Black"/>
              </a:rPr>
              <a:t>CNG DOSTAČUJÍCÍ ŘEŠENÍ PŘI SNIŽOVÁNÍ EMISÍ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363057" y="1312985"/>
            <a:ext cx="2681554" cy="5163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7048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141446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cs-CZ" sz="1050" b="1" dirty="0" smtClean="0">
                <a:solidFill>
                  <a:prstClr val="white"/>
                </a:solidFill>
                <a:latin typeface="EON Brix Sans Black"/>
              </a:rPr>
              <a:t>KRITICKÉ OBDOBÍ</a:t>
            </a:r>
            <a:br>
              <a:rPr lang="cs-CZ" sz="1050" b="1" dirty="0" smtClean="0">
                <a:solidFill>
                  <a:prstClr val="white"/>
                </a:solidFill>
                <a:latin typeface="EON Brix Sans Black"/>
              </a:rPr>
            </a:br>
            <a:r>
              <a:rPr lang="cs-CZ" sz="1050" b="1" dirty="0" smtClean="0">
                <a:solidFill>
                  <a:prstClr val="white"/>
                </a:solidFill>
                <a:latin typeface="EON Brix Sans Black"/>
              </a:rPr>
              <a:t>ZAHÁJENÍ POSTUPNÉHO OMEZOVÁNÍ VYUŽITÍ FOSILNÍCH PALIV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3830052" y="2884513"/>
            <a:ext cx="350003" cy="255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indent="-34290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defRPr sz="1400" b="1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  <a:lvl2pPr marL="207963" indent="-206375">
              <a:lnSpc>
                <a:spcPts val="2400"/>
              </a:lnSpc>
              <a:buClr>
                <a:srgbClr val="F21C0A"/>
              </a:buClr>
              <a:buFont typeface="Wingdings" panose="05000000000000000000" pitchFamily="2" charset="2"/>
              <a:buChar char=""/>
              <a:defRPr>
                <a:latin typeface="+mn-lt"/>
                <a:cs typeface="+mn-cs"/>
              </a:defRPr>
            </a:lvl2pPr>
            <a:lvl3pPr marL="209550" indent="704850">
              <a:lnSpc>
                <a:spcPts val="2400"/>
              </a:lnSpc>
              <a:buFont typeface="Arial" panose="020B0604020202020204" pitchFamily="34" charset="0"/>
              <a:defRPr>
                <a:latin typeface="+mn-lt"/>
                <a:cs typeface="+mn-cs"/>
              </a:defRPr>
            </a:lvl3pPr>
            <a:lvl4pPr marL="412750" indent="-201613">
              <a:lnSpc>
                <a:spcPts val="2400"/>
              </a:lnSpc>
              <a:buClr>
                <a:srgbClr val="F21C0A"/>
              </a:buClr>
              <a:buFont typeface="Wingdings" panose="05000000000000000000" pitchFamily="2" charset="2"/>
              <a:buChar char=""/>
              <a:defRPr>
                <a:latin typeface="+mn-lt"/>
                <a:cs typeface="+mn-cs"/>
              </a:defRPr>
            </a:lvl4pPr>
            <a:lvl5pPr marL="414338" indent="1414463">
              <a:lnSpc>
                <a:spcPts val="2400"/>
              </a:lnSpc>
              <a:buFont typeface="Arial" panose="020B0604020202020204" pitchFamily="34" charset="0"/>
              <a:defRPr>
                <a:latin typeface="+mn-lt"/>
                <a:cs typeface="+mn-cs"/>
              </a:defRPr>
            </a:lvl5pPr>
            <a:lvl6pPr marL="617538" indent="-203200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>
                <a:latin typeface="+mn-lt"/>
                <a:cs typeface="+mn-cs"/>
              </a:defRPr>
            </a:lvl6pPr>
            <a:lvl7pPr marL="617538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>
                <a:latin typeface="+mn-lt"/>
                <a:cs typeface="+mn-cs"/>
              </a:defRPr>
            </a:lvl7pPr>
            <a:lvl8pPr marL="820738" indent="-203200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>
                <a:latin typeface="+mn-lt"/>
                <a:cs typeface="+mn-cs"/>
              </a:defRPr>
            </a:lvl8pPr>
            <a:lvl9pPr marL="820738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>
                <a:latin typeface="+mn-lt"/>
                <a:cs typeface="+mn-cs"/>
              </a:defRPr>
            </a:lvl9pPr>
          </a:lstStyle>
          <a:p>
            <a:r>
              <a:rPr lang="cs-CZ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EON Brix Sans Black"/>
              </a:rPr>
              <a:t>95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012212" y="4485801"/>
            <a:ext cx="7267433" cy="578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108000" tIns="72000" rIns="108000" bIns="72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Polo" pitchFamily="2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Polo" pitchFamily="2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Polo" pitchFamily="2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Polo" pitchFamily="2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Polo" pitchFamily="2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Polo" pitchFamily="2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Polo" pitchFamily="2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Polo" pitchFamily="2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Polo" pitchFamily="2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200" b="1" dirty="0" smtClean="0">
                <a:solidFill>
                  <a:srgbClr val="EA1C0A"/>
                </a:solidFill>
                <a:latin typeface="EON Brix Sans"/>
              </a:rPr>
              <a:t>Pokračující snaha EU snižovat emise CO2 bude dále nutit výrobce automobilů uvádět na trh elektromobily. Vedle automobilů na CNG je nutné zařadit do výroby i další pohony a umožnit tak dostatečně snižovat emise, tak aby došlo ke splnění nových limitů po roce 2020 a dále.</a:t>
            </a:r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2" y="511203"/>
            <a:ext cx="5157292" cy="301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3892561" y="292823"/>
            <a:ext cx="4903129" cy="72000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CNG SPOLEČNOSTI E.ON</a:t>
            </a:r>
            <a:endParaRPr lang="cs-CZ" altLang="cs-CZ" dirty="0"/>
          </a:p>
        </p:txBody>
      </p:sp>
      <p:graphicFrame>
        <p:nvGraphicFramePr>
          <p:cNvPr id="27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78933"/>
              </p:ext>
            </p:extLst>
          </p:nvPr>
        </p:nvGraphicFramePr>
        <p:xfrm>
          <a:off x="5621132" y="943341"/>
          <a:ext cx="3174558" cy="150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075"/>
                <a:gridCol w="1862483"/>
              </a:tblGrid>
              <a:tr h="39527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 smtClean="0">
                          <a:effectLst/>
                        </a:rPr>
                        <a:t> Období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 smtClean="0">
                          <a:effectLst/>
                        </a:rPr>
                        <a:t> Počet </a:t>
                      </a:r>
                      <a:r>
                        <a:rPr lang="cs-CZ" sz="1400" u="none" strike="noStrike" dirty="0">
                          <a:effectLst/>
                        </a:rPr>
                        <a:t>veřejných CNG PS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206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&lt; </a:t>
                      </a:r>
                      <a:r>
                        <a:rPr lang="cs-CZ" sz="1400" b="1" u="none" strike="noStrike" dirty="0">
                          <a:effectLst/>
                        </a:rPr>
                        <a:t>2004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206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2005 </a:t>
                      </a:r>
                      <a:r>
                        <a:rPr lang="cs-CZ" sz="1400" b="1" u="none" strike="noStrike" dirty="0">
                          <a:effectLst/>
                        </a:rPr>
                        <a:t>- 2008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48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206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2009 </a:t>
                      </a:r>
                      <a:r>
                        <a:rPr lang="cs-CZ" sz="1400" b="1" u="none" strike="noStrike" dirty="0">
                          <a:effectLst/>
                        </a:rPr>
                        <a:t>- 2010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70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206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2010 </a:t>
                      </a:r>
                      <a:r>
                        <a:rPr lang="cs-CZ" sz="1400" b="1" u="none" strike="noStrike" dirty="0">
                          <a:effectLst/>
                        </a:rPr>
                        <a:t>– 2015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110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206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2015 </a:t>
                      </a:r>
                      <a:r>
                        <a:rPr lang="cs-CZ" sz="1400" b="1" u="none" strike="noStrike" dirty="0">
                          <a:effectLst/>
                        </a:rPr>
                        <a:t>- 5/2017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 smtClean="0">
                          <a:effectLst/>
                        </a:rPr>
                        <a:t> 152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8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987145"/>
              </p:ext>
            </p:extLst>
          </p:nvPr>
        </p:nvGraphicFramePr>
        <p:xfrm>
          <a:off x="3156826" y="3039474"/>
          <a:ext cx="5987174" cy="210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" name="Content Placeholder 7"/>
          <p:cNvPicPr>
            <a:picLocks noChangeAspect="1"/>
          </p:cNvPicPr>
          <p:nvPr/>
        </p:nvPicPr>
        <p:blipFill>
          <a:blip r:embed="rId4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0" y="265857"/>
            <a:ext cx="647319" cy="723271"/>
          </a:xfrm>
          <a:prstGeom prst="rect">
            <a:avLst/>
          </a:prstGeom>
        </p:spPr>
      </p:pic>
      <p:sp>
        <p:nvSpPr>
          <p:cNvPr id="31" name="TextBox 9"/>
          <p:cNvSpPr txBox="1"/>
          <p:nvPr/>
        </p:nvSpPr>
        <p:spPr>
          <a:xfrm rot="16200000">
            <a:off x="129540" y="448805"/>
            <a:ext cx="65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4472C4">
                    <a:lumMod val="75000"/>
                  </a:srgbClr>
                </a:solidFill>
              </a:rPr>
              <a:t>CNG</a:t>
            </a:r>
            <a:endParaRPr lang="cs-CZ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2" name="Nadpis 2"/>
          <p:cNvSpPr txBox="1">
            <a:spLocks/>
          </p:cNvSpPr>
          <p:nvPr/>
        </p:nvSpPr>
        <p:spPr>
          <a:xfrm>
            <a:off x="100259" y="999102"/>
            <a:ext cx="1552480" cy="273136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>
              <a:lnSpc>
                <a:spcPct val="100000"/>
              </a:lnSpc>
              <a:defRPr sz="1200" b="1" kern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  <a:lvl2pPr>
              <a:lnSpc>
                <a:spcPts val="3400"/>
              </a:lnSpc>
              <a:defRPr sz="2400">
                <a:latin typeface="Arial" charset="0"/>
              </a:defRPr>
            </a:lvl2pPr>
            <a:lvl3pPr>
              <a:lnSpc>
                <a:spcPts val="3400"/>
              </a:lnSpc>
              <a:defRPr sz="2400">
                <a:latin typeface="Arial" charset="0"/>
              </a:defRPr>
            </a:lvl3pPr>
            <a:lvl4pPr>
              <a:lnSpc>
                <a:spcPts val="3400"/>
              </a:lnSpc>
              <a:defRPr sz="2400">
                <a:latin typeface="Arial" charset="0"/>
              </a:defRPr>
            </a:lvl4pPr>
            <a:lvl5pPr>
              <a:lnSpc>
                <a:spcPts val="3400"/>
              </a:lnSpc>
              <a:defRPr sz="2400">
                <a:latin typeface="Arial" charset="0"/>
              </a:defRPr>
            </a:lvl5pPr>
            <a:lvl6pPr marL="4572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9144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13716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182880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accent1"/>
                </a:solidFill>
                <a:latin typeface="EON Brix Sans"/>
              </a:rPr>
              <a:t>19 STANIC E.ON</a:t>
            </a:r>
            <a:endParaRPr lang="cs-CZ" altLang="cs-CZ" sz="1400" baseline="30000" dirty="0">
              <a:solidFill>
                <a:schemeClr val="accent1"/>
              </a:solidFill>
              <a:latin typeface="EON Brix Sans"/>
            </a:endParaRPr>
          </a:p>
        </p:txBody>
      </p:sp>
      <p:sp>
        <p:nvSpPr>
          <p:cNvPr id="59" name="Ovál 58"/>
          <p:cNvSpPr/>
          <p:nvPr/>
        </p:nvSpPr>
        <p:spPr>
          <a:xfrm>
            <a:off x="405151" y="3611136"/>
            <a:ext cx="194296" cy="1942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405151" y="3860684"/>
            <a:ext cx="194296" cy="19429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Nadpis 2"/>
          <p:cNvSpPr txBox="1">
            <a:spLocks/>
          </p:cNvSpPr>
          <p:nvPr/>
        </p:nvSpPr>
        <p:spPr>
          <a:xfrm>
            <a:off x="552840" y="3600465"/>
            <a:ext cx="2311328" cy="4545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cs-CZ" altLang="cs-CZ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Stávající plnící stanice E.ON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ON Brix Sans"/>
              </a:rPr>
              <a:t>Plnící stanice E.ON ve výstavbě</a:t>
            </a: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792">
            <a:off x="1794809" y="4136487"/>
            <a:ext cx="1098480" cy="64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3538847" y="377999"/>
            <a:ext cx="5228917" cy="720000"/>
          </a:xfrm>
        </p:spPr>
        <p:txBody>
          <a:bodyPr/>
          <a:lstStyle/>
          <a:p>
            <a:r>
              <a:rPr lang="cs-CZ" sz="2000" dirty="0" smtClean="0"/>
              <a:t>E</a:t>
            </a:r>
            <a:r>
              <a:rPr lang="cs-CZ" dirty="0" smtClean="0"/>
              <a:t>MOBILITA _ </a:t>
            </a:r>
            <a:r>
              <a:rPr lang="cs-CZ" noProof="0" dirty="0" smtClean="0"/>
              <a:t>PŘEKÁŽKY</a:t>
            </a:r>
            <a:r>
              <a:rPr lang="en-US" dirty="0" smtClean="0"/>
              <a:t>&amp;</a:t>
            </a:r>
            <a:r>
              <a:rPr lang="en-GB" dirty="0" smtClean="0"/>
              <a:t>DRIVERY V </a:t>
            </a:r>
            <a:r>
              <a:rPr lang="cs-CZ" noProof="0" dirty="0" smtClean="0"/>
              <a:t>ČR</a:t>
            </a:r>
            <a:endParaRPr lang="en-GB" noProof="0" dirty="0"/>
          </a:p>
        </p:txBody>
      </p:sp>
      <p:grpSp>
        <p:nvGrpSpPr>
          <p:cNvPr id="7" name="Skupina 6"/>
          <p:cNvGrpSpPr/>
          <p:nvPr/>
        </p:nvGrpSpPr>
        <p:grpSpPr>
          <a:xfrm>
            <a:off x="645772" y="897081"/>
            <a:ext cx="2726078" cy="1293669"/>
            <a:chOff x="543340" y="830407"/>
            <a:chExt cx="4685609" cy="1871745"/>
          </a:xfrm>
        </p:grpSpPr>
        <p:sp>
          <p:nvSpPr>
            <p:cNvPr id="134" name="Zaoblený obdélník 133"/>
            <p:cNvSpPr/>
            <p:nvPr/>
          </p:nvSpPr>
          <p:spPr>
            <a:xfrm>
              <a:off x="1470798" y="830407"/>
              <a:ext cx="3758151" cy="1871745"/>
            </a:xfrm>
            <a:prstGeom prst="roundRect">
              <a:avLst/>
            </a:prstGeom>
            <a:solidFill>
              <a:schemeClr val="bg1"/>
            </a:solidFill>
            <a:ln w="508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GB" sz="900" b="1" dirty="0" smtClean="0">
                  <a:solidFill>
                    <a:srgbClr val="000000"/>
                  </a:solidFill>
                </a:rPr>
                <a:t>VYSOK</a:t>
              </a:r>
              <a:r>
                <a:rPr lang="cs-CZ" sz="900" b="1" dirty="0" smtClean="0">
                  <a:solidFill>
                    <a:srgbClr val="000000"/>
                  </a:solidFill>
                </a:rPr>
                <a:t>Á</a:t>
              </a:r>
              <a:r>
                <a:rPr lang="en-GB" sz="900" b="1" dirty="0" smtClean="0">
                  <a:solidFill>
                    <a:srgbClr val="000000"/>
                  </a:solidFill>
                </a:rPr>
                <a:t> CENA ELEKTROMOBIL</a:t>
              </a:r>
              <a:r>
                <a:rPr lang="cs-CZ" sz="900" b="1" dirty="0" smtClean="0">
                  <a:solidFill>
                    <a:srgbClr val="000000"/>
                  </a:solidFill>
                </a:rPr>
                <a:t>Ů</a:t>
              </a:r>
              <a:endParaRPr lang="cs-CZ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135" name="Picture 2" descr="price-tag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23" y="1238440"/>
              <a:ext cx="944508" cy="106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6" name="Přímá spojnice se šipkou 135"/>
            <p:cNvCxnSpPr/>
            <p:nvPr/>
          </p:nvCxnSpPr>
          <p:spPr>
            <a:xfrm flipV="1">
              <a:off x="543340" y="1367831"/>
              <a:ext cx="0" cy="737959"/>
            </a:xfrm>
            <a:prstGeom prst="straightConnector1">
              <a:avLst/>
            </a:prstGeom>
            <a:ln w="825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341" y="1212953"/>
              <a:ext cx="2548942" cy="138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410776" y="2343149"/>
            <a:ext cx="2961074" cy="1209675"/>
            <a:chOff x="346057" y="2835991"/>
            <a:chExt cx="4754180" cy="1871745"/>
          </a:xfrm>
        </p:grpSpPr>
        <p:sp>
          <p:nvSpPr>
            <p:cNvPr id="138" name="Zaoblený obdélník 137"/>
            <p:cNvSpPr/>
            <p:nvPr/>
          </p:nvSpPr>
          <p:spPr>
            <a:xfrm>
              <a:off x="1615406" y="2835991"/>
              <a:ext cx="3484831" cy="1871745"/>
            </a:xfrm>
            <a:prstGeom prst="roundRect">
              <a:avLst/>
            </a:prstGeom>
            <a:solidFill>
              <a:schemeClr val="bg1"/>
            </a:solidFill>
            <a:ln w="508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cs-CZ" sz="900" b="1" dirty="0" smtClean="0">
                  <a:solidFill>
                    <a:srgbClr val="000000"/>
                  </a:solidFill>
                </a:rPr>
                <a:t>CHYBĚJÍCÍ PODMÍKY PRO ROZVOJ ELEKTROMOBILITY</a:t>
              </a:r>
              <a:endParaRPr lang="cs-CZ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139" name="Picture 7" descr="Soubor:Otaznik 3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62" y="2977066"/>
              <a:ext cx="1290386" cy="161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0" name="Skupina 139"/>
            <p:cNvGrpSpPr/>
            <p:nvPr/>
          </p:nvGrpSpPr>
          <p:grpSpPr>
            <a:xfrm>
              <a:off x="346057" y="3385609"/>
              <a:ext cx="541242" cy="828734"/>
              <a:chOff x="-149318" y="3593939"/>
              <a:chExt cx="792432" cy="828734"/>
            </a:xfrm>
          </p:grpSpPr>
          <p:cxnSp>
            <p:nvCxnSpPr>
              <p:cNvPr id="141" name="Přímá spojnice 140"/>
              <p:cNvCxnSpPr/>
              <p:nvPr/>
            </p:nvCxnSpPr>
            <p:spPr>
              <a:xfrm>
                <a:off x="-71714" y="3593939"/>
                <a:ext cx="218951" cy="828734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nice 141"/>
              <p:cNvCxnSpPr/>
              <p:nvPr/>
            </p:nvCxnSpPr>
            <p:spPr>
              <a:xfrm flipH="1">
                <a:off x="147236" y="3593939"/>
                <a:ext cx="160339" cy="825299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blouk 142"/>
              <p:cNvSpPr/>
              <p:nvPr/>
            </p:nvSpPr>
            <p:spPr>
              <a:xfrm rot="17913905">
                <a:off x="-7102" y="3600125"/>
                <a:ext cx="507999" cy="792432"/>
              </a:xfrm>
              <a:prstGeom prst="arc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4" name="Obdélník 143"/>
            <p:cNvSpPr/>
            <p:nvPr/>
          </p:nvSpPr>
          <p:spPr>
            <a:xfrm>
              <a:off x="2133600" y="3452505"/>
              <a:ext cx="2796229" cy="1214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3200" indent="-203200">
                <a:buClr>
                  <a:srgbClr val="F21C0A"/>
                </a:buClr>
                <a:buSzPct val="100000"/>
                <a:buFont typeface="Wingdings"/>
                <a:buChar char=""/>
              </a:pPr>
              <a:r>
                <a:rPr lang="cs-CZ" sz="900" dirty="0" smtClean="0">
                  <a:solidFill>
                    <a:srgbClr val="000000"/>
                  </a:solidFill>
                  <a:latin typeface="+mj-lt"/>
                </a:rPr>
                <a:t>Zvýhodněné parkování</a:t>
              </a:r>
            </a:p>
            <a:p>
              <a:pPr marL="203200" indent="-203200">
                <a:buClr>
                  <a:srgbClr val="F21C0A"/>
                </a:buClr>
                <a:buSzPct val="100000"/>
                <a:buFont typeface="Wingdings"/>
                <a:buChar char=""/>
              </a:pPr>
              <a:r>
                <a:rPr lang="cs-CZ" sz="900" dirty="0" smtClean="0">
                  <a:solidFill>
                    <a:srgbClr val="000000"/>
                  </a:solidFill>
                  <a:latin typeface="+mj-lt"/>
                </a:rPr>
                <a:t>Dotace na nákup vozidel</a:t>
              </a:r>
            </a:p>
            <a:p>
              <a:pPr marL="203200" indent="-203200">
                <a:buClr>
                  <a:srgbClr val="F21C0A"/>
                </a:buClr>
                <a:buSzPct val="100000"/>
                <a:buFont typeface="Wingdings"/>
                <a:buChar char=""/>
              </a:pPr>
              <a:r>
                <a:rPr lang="cs-CZ" sz="900" dirty="0" smtClean="0">
                  <a:solidFill>
                    <a:srgbClr val="000000"/>
                  </a:solidFill>
                  <a:latin typeface="+mj-lt"/>
                </a:rPr>
                <a:t>Úlevy z poplatků</a:t>
              </a:r>
            </a:p>
            <a:p>
              <a:pPr marL="203200" indent="-203200">
                <a:buClr>
                  <a:srgbClr val="F21C0A"/>
                </a:buClr>
                <a:buSzPct val="100000"/>
                <a:buFont typeface="Wingdings"/>
                <a:buChar char=""/>
              </a:pPr>
              <a:r>
                <a:rPr lang="cs-CZ" sz="900" dirty="0" smtClean="0">
                  <a:solidFill>
                    <a:srgbClr val="000000"/>
                  </a:solidFill>
                  <a:latin typeface="+mj-lt"/>
                </a:rPr>
                <a:t>Dopravní značka pro EV</a:t>
              </a:r>
              <a:endParaRPr lang="cs-CZ" sz="900" dirty="0">
                <a:solidFill>
                  <a:srgbClr val="000000"/>
                </a:solidFill>
                <a:latin typeface="+mj-lt"/>
              </a:endParaRPr>
            </a:p>
            <a:p>
              <a:pPr marL="203200" indent="-203200">
                <a:buClr>
                  <a:srgbClr val="F21C0A"/>
                </a:buClr>
                <a:buSzPct val="100000"/>
                <a:buFont typeface="Wingdings"/>
                <a:buChar char=""/>
              </a:pPr>
              <a:r>
                <a:rPr lang="cs-CZ" sz="900" dirty="0" smtClean="0">
                  <a:solidFill>
                    <a:srgbClr val="000000"/>
                  </a:solidFill>
                  <a:latin typeface="+mj-lt"/>
                </a:rPr>
                <a:t>…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56844" y="3719699"/>
            <a:ext cx="3115007" cy="1213201"/>
            <a:chOff x="197945" y="4893240"/>
            <a:chExt cx="4863656" cy="1701586"/>
          </a:xfrm>
        </p:grpSpPr>
        <p:sp>
          <p:nvSpPr>
            <p:cNvPr id="150" name="Zaoblený obdélník 149"/>
            <p:cNvSpPr/>
            <p:nvPr/>
          </p:nvSpPr>
          <p:spPr>
            <a:xfrm>
              <a:off x="1647710" y="4893240"/>
              <a:ext cx="3413891" cy="1701586"/>
            </a:xfrm>
            <a:prstGeom prst="roundRect">
              <a:avLst/>
            </a:prstGeom>
            <a:solidFill>
              <a:schemeClr val="bg1"/>
            </a:solidFill>
            <a:ln w="508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cs-CZ" sz="900" b="1" dirty="0" smtClean="0">
                  <a:solidFill>
                    <a:srgbClr val="000000"/>
                  </a:solidFill>
                </a:rPr>
                <a:t>NEDOSTATEČNÁ SÍŤ NABÍJECÍCH STANIC</a:t>
              </a:r>
            </a:p>
          </p:txBody>
        </p:sp>
        <p:grpSp>
          <p:nvGrpSpPr>
            <p:cNvPr id="151" name="Group 11"/>
            <p:cNvGrpSpPr/>
            <p:nvPr/>
          </p:nvGrpSpPr>
          <p:grpSpPr>
            <a:xfrm>
              <a:off x="197945" y="4956304"/>
              <a:ext cx="1390474" cy="1501865"/>
              <a:chOff x="2277408" y="2146860"/>
              <a:chExt cx="966245" cy="736792"/>
            </a:xfrm>
          </p:grpSpPr>
          <p:sp>
            <p:nvSpPr>
              <p:cNvPr id="152" name="Freeform 157"/>
              <p:cNvSpPr>
                <a:spLocks noChangeAspect="1" noEditPoints="1"/>
              </p:cNvSpPr>
              <p:nvPr/>
            </p:nvSpPr>
            <p:spPr bwMode="auto">
              <a:xfrm>
                <a:off x="2582048" y="2146860"/>
                <a:ext cx="661605" cy="736792"/>
              </a:xfrm>
              <a:custGeom>
                <a:avLst/>
                <a:gdLst>
                  <a:gd name="T0" fmla="*/ 497 w 2240"/>
                  <a:gd name="T1" fmla="*/ 2228 h 2835"/>
                  <a:gd name="T2" fmla="*/ 808 w 2240"/>
                  <a:gd name="T3" fmla="*/ 1263 h 2835"/>
                  <a:gd name="T4" fmla="*/ 646 w 2240"/>
                  <a:gd name="T5" fmla="*/ 2033 h 2835"/>
                  <a:gd name="T6" fmla="*/ 687 w 2240"/>
                  <a:gd name="T7" fmla="*/ 1229 h 2835"/>
                  <a:gd name="T8" fmla="*/ 473 w 2240"/>
                  <a:gd name="T9" fmla="*/ 2204 h 2835"/>
                  <a:gd name="T10" fmla="*/ 497 w 2240"/>
                  <a:gd name="T11" fmla="*/ 2228 h 2835"/>
                  <a:gd name="T12" fmla="*/ 1593 w 2240"/>
                  <a:gd name="T13" fmla="*/ 2835 h 2835"/>
                  <a:gd name="T14" fmla="*/ 2131 w 2240"/>
                  <a:gd name="T15" fmla="*/ 233 h 2835"/>
                  <a:gd name="T16" fmla="*/ 2131 w 2240"/>
                  <a:gd name="T17" fmla="*/ 233 h 2835"/>
                  <a:gd name="T18" fmla="*/ 1954 w 2240"/>
                  <a:gd name="T19" fmla="*/ 404 h 2835"/>
                  <a:gd name="T20" fmla="*/ 1820 w 2240"/>
                  <a:gd name="T21" fmla="*/ 556 h 2835"/>
                  <a:gd name="T22" fmla="*/ 1821 w 2240"/>
                  <a:gd name="T23" fmla="*/ 703 h 2835"/>
                  <a:gd name="T24" fmla="*/ 1836 w 2240"/>
                  <a:gd name="T25" fmla="*/ 738 h 2835"/>
                  <a:gd name="T26" fmla="*/ 1863 w 2240"/>
                  <a:gd name="T27" fmla="*/ 763 h 2835"/>
                  <a:gd name="T28" fmla="*/ 1898 w 2240"/>
                  <a:gd name="T29" fmla="*/ 778 h 2835"/>
                  <a:gd name="T30" fmla="*/ 2109 w 2240"/>
                  <a:gd name="T31" fmla="*/ 780 h 2835"/>
                  <a:gd name="T32" fmla="*/ 2146 w 2240"/>
                  <a:gd name="T33" fmla="*/ 773 h 2835"/>
                  <a:gd name="T34" fmla="*/ 2176 w 2240"/>
                  <a:gd name="T35" fmla="*/ 751 h 2835"/>
                  <a:gd name="T36" fmla="*/ 2198 w 2240"/>
                  <a:gd name="T37" fmla="*/ 720 h 2835"/>
                  <a:gd name="T38" fmla="*/ 2205 w 2240"/>
                  <a:gd name="T39" fmla="*/ 683 h 2835"/>
                  <a:gd name="T40" fmla="*/ 1820 w 2240"/>
                  <a:gd name="T41" fmla="*/ 554 h 2835"/>
                  <a:gd name="T42" fmla="*/ 1785 w 2240"/>
                  <a:gd name="T43" fmla="*/ 443 h 2835"/>
                  <a:gd name="T44" fmla="*/ 1961 w 2240"/>
                  <a:gd name="T45" fmla="*/ 2570 h 2835"/>
                  <a:gd name="T46" fmla="*/ 1941 w 2240"/>
                  <a:gd name="T47" fmla="*/ 2599 h 2835"/>
                  <a:gd name="T48" fmla="*/ 1849 w 2240"/>
                  <a:gd name="T49" fmla="*/ 2606 h 2835"/>
                  <a:gd name="T50" fmla="*/ 1823 w 2240"/>
                  <a:gd name="T51" fmla="*/ 2599 h 2835"/>
                  <a:gd name="T52" fmla="*/ 1804 w 2240"/>
                  <a:gd name="T53" fmla="*/ 2570 h 2835"/>
                  <a:gd name="T54" fmla="*/ 1801 w 2240"/>
                  <a:gd name="T55" fmla="*/ 1269 h 2835"/>
                  <a:gd name="T56" fmla="*/ 1785 w 2240"/>
                  <a:gd name="T57" fmla="*/ 1214 h 2835"/>
                  <a:gd name="T58" fmla="*/ 1749 w 2240"/>
                  <a:gd name="T59" fmla="*/ 1170 h 2835"/>
                  <a:gd name="T60" fmla="*/ 1699 w 2240"/>
                  <a:gd name="T61" fmla="*/ 1143 h 2835"/>
                  <a:gd name="T62" fmla="*/ 1438 w 2240"/>
                  <a:gd name="T63" fmla="*/ 1136 h 2835"/>
                  <a:gd name="T64" fmla="*/ 1435 w 2240"/>
                  <a:gd name="T65" fmla="*/ 118 h 2835"/>
                  <a:gd name="T66" fmla="*/ 1413 w 2240"/>
                  <a:gd name="T67" fmla="*/ 65 h 2835"/>
                  <a:gd name="T68" fmla="*/ 1373 w 2240"/>
                  <a:gd name="T69" fmla="*/ 25 h 2835"/>
                  <a:gd name="T70" fmla="*/ 1321 w 2240"/>
                  <a:gd name="T71" fmla="*/ 3 h 2835"/>
                  <a:gd name="T72" fmla="*/ 302 w 2240"/>
                  <a:gd name="T73" fmla="*/ 0 h 2835"/>
                  <a:gd name="T74" fmla="*/ 245 w 2240"/>
                  <a:gd name="T75" fmla="*/ 11 h 2835"/>
                  <a:gd name="T76" fmla="*/ 199 w 2240"/>
                  <a:gd name="T77" fmla="*/ 44 h 2835"/>
                  <a:gd name="T78" fmla="*/ 167 w 2240"/>
                  <a:gd name="T79" fmla="*/ 90 h 2835"/>
                  <a:gd name="T80" fmla="*/ 155 w 2240"/>
                  <a:gd name="T81" fmla="*/ 148 h 2835"/>
                  <a:gd name="T82" fmla="*/ 1655 w 2240"/>
                  <a:gd name="T83" fmla="*/ 1239 h 2835"/>
                  <a:gd name="T84" fmla="*/ 1680 w 2240"/>
                  <a:gd name="T85" fmla="*/ 1246 h 2835"/>
                  <a:gd name="T86" fmla="*/ 1699 w 2240"/>
                  <a:gd name="T87" fmla="*/ 1275 h 2835"/>
                  <a:gd name="T88" fmla="*/ 1702 w 2240"/>
                  <a:gd name="T89" fmla="*/ 2576 h 2835"/>
                  <a:gd name="T90" fmla="*/ 1719 w 2240"/>
                  <a:gd name="T91" fmla="*/ 2631 h 2835"/>
                  <a:gd name="T92" fmla="*/ 1754 w 2240"/>
                  <a:gd name="T93" fmla="*/ 2675 h 2835"/>
                  <a:gd name="T94" fmla="*/ 1804 w 2240"/>
                  <a:gd name="T95" fmla="*/ 2703 h 2835"/>
                  <a:gd name="T96" fmla="*/ 1916 w 2240"/>
                  <a:gd name="T97" fmla="*/ 2709 h 2835"/>
                  <a:gd name="T98" fmla="*/ 1960 w 2240"/>
                  <a:gd name="T99" fmla="*/ 2703 h 2835"/>
                  <a:gd name="T100" fmla="*/ 2010 w 2240"/>
                  <a:gd name="T101" fmla="*/ 2675 h 2835"/>
                  <a:gd name="T102" fmla="*/ 2046 w 2240"/>
                  <a:gd name="T103" fmla="*/ 2631 h 2835"/>
                  <a:gd name="T104" fmla="*/ 2063 w 2240"/>
                  <a:gd name="T105" fmla="*/ 2576 h 2835"/>
                  <a:gd name="T106" fmla="*/ 1961 w 2240"/>
                  <a:gd name="T107" fmla="*/ 2561 h 2835"/>
                  <a:gd name="T108" fmla="*/ 257 w 2240"/>
                  <a:gd name="T109" fmla="*/ 148 h 2835"/>
                  <a:gd name="T110" fmla="*/ 271 w 2240"/>
                  <a:gd name="T111" fmla="*/ 115 h 2835"/>
                  <a:gd name="T112" fmla="*/ 302 w 2240"/>
                  <a:gd name="T113" fmla="*/ 103 h 2835"/>
                  <a:gd name="T114" fmla="*/ 1308 w 2240"/>
                  <a:gd name="T115" fmla="*/ 106 h 2835"/>
                  <a:gd name="T116" fmla="*/ 1333 w 2240"/>
                  <a:gd name="T117" fmla="*/ 130 h 2835"/>
                  <a:gd name="T118" fmla="*/ 1167 w 2240"/>
                  <a:gd name="T119" fmla="*/ 943 h 2835"/>
                  <a:gd name="T120" fmla="*/ 1111 w 2240"/>
                  <a:gd name="T121" fmla="*/ 295 h 2835"/>
                  <a:gd name="T122" fmla="*/ 1218 w 2240"/>
                  <a:gd name="T123" fmla="*/ 295 h 2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40" h="2835">
                    <a:moveTo>
                      <a:pt x="497" y="2228"/>
                    </a:moveTo>
                    <a:lnTo>
                      <a:pt x="497" y="2228"/>
                    </a:lnTo>
                    <a:lnTo>
                      <a:pt x="497" y="2228"/>
                    </a:lnTo>
                    <a:lnTo>
                      <a:pt x="497" y="2228"/>
                    </a:lnTo>
                    <a:close/>
                    <a:moveTo>
                      <a:pt x="832" y="1600"/>
                    </a:moveTo>
                    <a:lnTo>
                      <a:pt x="1081" y="1229"/>
                    </a:lnTo>
                    <a:lnTo>
                      <a:pt x="821" y="1229"/>
                    </a:lnTo>
                    <a:lnTo>
                      <a:pt x="808" y="1263"/>
                    </a:lnTo>
                    <a:lnTo>
                      <a:pt x="1017" y="1263"/>
                    </a:lnTo>
                    <a:lnTo>
                      <a:pt x="768" y="1634"/>
                    </a:lnTo>
                    <a:lnTo>
                      <a:pt x="1048" y="1634"/>
                    </a:lnTo>
                    <a:lnTo>
                      <a:pt x="646" y="2033"/>
                    </a:lnTo>
                    <a:lnTo>
                      <a:pt x="766" y="1795"/>
                    </a:lnTo>
                    <a:lnTo>
                      <a:pt x="563" y="1795"/>
                    </a:lnTo>
                    <a:lnTo>
                      <a:pt x="766" y="1229"/>
                    </a:lnTo>
                    <a:lnTo>
                      <a:pt x="687" y="1229"/>
                    </a:lnTo>
                    <a:lnTo>
                      <a:pt x="462" y="1866"/>
                    </a:lnTo>
                    <a:lnTo>
                      <a:pt x="646" y="1866"/>
                    </a:lnTo>
                    <a:lnTo>
                      <a:pt x="473" y="2203"/>
                    </a:lnTo>
                    <a:lnTo>
                      <a:pt x="473" y="2204"/>
                    </a:lnTo>
                    <a:lnTo>
                      <a:pt x="473" y="2204"/>
                    </a:lnTo>
                    <a:lnTo>
                      <a:pt x="473" y="2204"/>
                    </a:lnTo>
                    <a:lnTo>
                      <a:pt x="473" y="2204"/>
                    </a:lnTo>
                    <a:lnTo>
                      <a:pt x="497" y="2228"/>
                    </a:lnTo>
                    <a:lnTo>
                      <a:pt x="1131" y="1600"/>
                    </a:lnTo>
                    <a:lnTo>
                      <a:pt x="832" y="1600"/>
                    </a:lnTo>
                    <a:close/>
                    <a:moveTo>
                      <a:pt x="0" y="2835"/>
                    </a:moveTo>
                    <a:lnTo>
                      <a:pt x="1593" y="2835"/>
                    </a:lnTo>
                    <a:lnTo>
                      <a:pt x="1593" y="2733"/>
                    </a:lnTo>
                    <a:lnTo>
                      <a:pt x="0" y="2733"/>
                    </a:lnTo>
                    <a:lnTo>
                      <a:pt x="0" y="2835"/>
                    </a:lnTo>
                    <a:close/>
                    <a:moveTo>
                      <a:pt x="2131" y="233"/>
                    </a:moveTo>
                    <a:lnTo>
                      <a:pt x="2080" y="233"/>
                    </a:lnTo>
                    <a:lnTo>
                      <a:pt x="2080" y="404"/>
                    </a:lnTo>
                    <a:lnTo>
                      <a:pt x="2131" y="404"/>
                    </a:lnTo>
                    <a:lnTo>
                      <a:pt x="2131" y="233"/>
                    </a:lnTo>
                    <a:close/>
                    <a:moveTo>
                      <a:pt x="1954" y="233"/>
                    </a:moveTo>
                    <a:lnTo>
                      <a:pt x="1903" y="233"/>
                    </a:lnTo>
                    <a:lnTo>
                      <a:pt x="1903" y="404"/>
                    </a:lnTo>
                    <a:lnTo>
                      <a:pt x="1954" y="404"/>
                    </a:lnTo>
                    <a:lnTo>
                      <a:pt x="1954" y="233"/>
                    </a:lnTo>
                    <a:close/>
                    <a:moveTo>
                      <a:pt x="1820" y="554"/>
                    </a:moveTo>
                    <a:lnTo>
                      <a:pt x="1820" y="554"/>
                    </a:lnTo>
                    <a:lnTo>
                      <a:pt x="1820" y="556"/>
                    </a:lnTo>
                    <a:lnTo>
                      <a:pt x="1820" y="683"/>
                    </a:lnTo>
                    <a:lnTo>
                      <a:pt x="1820" y="683"/>
                    </a:lnTo>
                    <a:lnTo>
                      <a:pt x="1820" y="693"/>
                    </a:lnTo>
                    <a:lnTo>
                      <a:pt x="1821" y="703"/>
                    </a:lnTo>
                    <a:lnTo>
                      <a:pt x="1824" y="711"/>
                    </a:lnTo>
                    <a:lnTo>
                      <a:pt x="1828" y="720"/>
                    </a:lnTo>
                    <a:lnTo>
                      <a:pt x="1831" y="729"/>
                    </a:lnTo>
                    <a:lnTo>
                      <a:pt x="1836" y="738"/>
                    </a:lnTo>
                    <a:lnTo>
                      <a:pt x="1843" y="744"/>
                    </a:lnTo>
                    <a:lnTo>
                      <a:pt x="1849" y="751"/>
                    </a:lnTo>
                    <a:lnTo>
                      <a:pt x="1855" y="758"/>
                    </a:lnTo>
                    <a:lnTo>
                      <a:pt x="1863" y="763"/>
                    </a:lnTo>
                    <a:lnTo>
                      <a:pt x="1870" y="768"/>
                    </a:lnTo>
                    <a:lnTo>
                      <a:pt x="1879" y="773"/>
                    </a:lnTo>
                    <a:lnTo>
                      <a:pt x="1888" y="775"/>
                    </a:lnTo>
                    <a:lnTo>
                      <a:pt x="1898" y="778"/>
                    </a:lnTo>
                    <a:lnTo>
                      <a:pt x="1906" y="779"/>
                    </a:lnTo>
                    <a:lnTo>
                      <a:pt x="1916" y="780"/>
                    </a:lnTo>
                    <a:lnTo>
                      <a:pt x="2109" y="780"/>
                    </a:lnTo>
                    <a:lnTo>
                      <a:pt x="2109" y="780"/>
                    </a:lnTo>
                    <a:lnTo>
                      <a:pt x="2119" y="779"/>
                    </a:lnTo>
                    <a:lnTo>
                      <a:pt x="2128" y="778"/>
                    </a:lnTo>
                    <a:lnTo>
                      <a:pt x="2138" y="775"/>
                    </a:lnTo>
                    <a:lnTo>
                      <a:pt x="2146" y="773"/>
                    </a:lnTo>
                    <a:lnTo>
                      <a:pt x="2155" y="768"/>
                    </a:lnTo>
                    <a:lnTo>
                      <a:pt x="2163" y="763"/>
                    </a:lnTo>
                    <a:lnTo>
                      <a:pt x="2170" y="758"/>
                    </a:lnTo>
                    <a:lnTo>
                      <a:pt x="2176" y="751"/>
                    </a:lnTo>
                    <a:lnTo>
                      <a:pt x="2183" y="744"/>
                    </a:lnTo>
                    <a:lnTo>
                      <a:pt x="2189" y="738"/>
                    </a:lnTo>
                    <a:lnTo>
                      <a:pt x="2194" y="729"/>
                    </a:lnTo>
                    <a:lnTo>
                      <a:pt x="2198" y="720"/>
                    </a:lnTo>
                    <a:lnTo>
                      <a:pt x="2201" y="711"/>
                    </a:lnTo>
                    <a:lnTo>
                      <a:pt x="2204" y="703"/>
                    </a:lnTo>
                    <a:lnTo>
                      <a:pt x="2205" y="693"/>
                    </a:lnTo>
                    <a:lnTo>
                      <a:pt x="2205" y="683"/>
                    </a:lnTo>
                    <a:lnTo>
                      <a:pt x="2205" y="556"/>
                    </a:lnTo>
                    <a:lnTo>
                      <a:pt x="2205" y="556"/>
                    </a:lnTo>
                    <a:lnTo>
                      <a:pt x="2205" y="554"/>
                    </a:lnTo>
                    <a:lnTo>
                      <a:pt x="1820" y="554"/>
                    </a:lnTo>
                    <a:close/>
                    <a:moveTo>
                      <a:pt x="1785" y="493"/>
                    </a:moveTo>
                    <a:lnTo>
                      <a:pt x="2240" y="493"/>
                    </a:lnTo>
                    <a:lnTo>
                      <a:pt x="2240" y="443"/>
                    </a:lnTo>
                    <a:lnTo>
                      <a:pt x="1785" y="443"/>
                    </a:lnTo>
                    <a:lnTo>
                      <a:pt x="1785" y="493"/>
                    </a:lnTo>
                    <a:close/>
                    <a:moveTo>
                      <a:pt x="1961" y="2561"/>
                    </a:moveTo>
                    <a:lnTo>
                      <a:pt x="1961" y="2561"/>
                    </a:lnTo>
                    <a:lnTo>
                      <a:pt x="1961" y="2570"/>
                    </a:lnTo>
                    <a:lnTo>
                      <a:pt x="1958" y="2579"/>
                    </a:lnTo>
                    <a:lnTo>
                      <a:pt x="1954" y="2586"/>
                    </a:lnTo>
                    <a:lnTo>
                      <a:pt x="1949" y="2594"/>
                    </a:lnTo>
                    <a:lnTo>
                      <a:pt x="1941" y="2599"/>
                    </a:lnTo>
                    <a:lnTo>
                      <a:pt x="1934" y="2603"/>
                    </a:lnTo>
                    <a:lnTo>
                      <a:pt x="1925" y="2606"/>
                    </a:lnTo>
                    <a:lnTo>
                      <a:pt x="1916" y="2606"/>
                    </a:lnTo>
                    <a:lnTo>
                      <a:pt x="1849" y="2606"/>
                    </a:lnTo>
                    <a:lnTo>
                      <a:pt x="1849" y="2606"/>
                    </a:lnTo>
                    <a:lnTo>
                      <a:pt x="1839" y="2606"/>
                    </a:lnTo>
                    <a:lnTo>
                      <a:pt x="1830" y="2603"/>
                    </a:lnTo>
                    <a:lnTo>
                      <a:pt x="1823" y="2599"/>
                    </a:lnTo>
                    <a:lnTo>
                      <a:pt x="1816" y="2594"/>
                    </a:lnTo>
                    <a:lnTo>
                      <a:pt x="1810" y="2586"/>
                    </a:lnTo>
                    <a:lnTo>
                      <a:pt x="1806" y="2579"/>
                    </a:lnTo>
                    <a:lnTo>
                      <a:pt x="1804" y="2570"/>
                    </a:lnTo>
                    <a:lnTo>
                      <a:pt x="1803" y="2561"/>
                    </a:lnTo>
                    <a:lnTo>
                      <a:pt x="1803" y="1284"/>
                    </a:lnTo>
                    <a:lnTo>
                      <a:pt x="1803" y="1284"/>
                    </a:lnTo>
                    <a:lnTo>
                      <a:pt x="1801" y="1269"/>
                    </a:lnTo>
                    <a:lnTo>
                      <a:pt x="1800" y="1254"/>
                    </a:lnTo>
                    <a:lnTo>
                      <a:pt x="1796" y="1240"/>
                    </a:lnTo>
                    <a:lnTo>
                      <a:pt x="1792" y="1226"/>
                    </a:lnTo>
                    <a:lnTo>
                      <a:pt x="1785" y="1214"/>
                    </a:lnTo>
                    <a:lnTo>
                      <a:pt x="1778" y="1201"/>
                    </a:lnTo>
                    <a:lnTo>
                      <a:pt x="1769" y="1190"/>
                    </a:lnTo>
                    <a:lnTo>
                      <a:pt x="1759" y="1179"/>
                    </a:lnTo>
                    <a:lnTo>
                      <a:pt x="1749" y="1170"/>
                    </a:lnTo>
                    <a:lnTo>
                      <a:pt x="1738" y="1161"/>
                    </a:lnTo>
                    <a:lnTo>
                      <a:pt x="1725" y="1154"/>
                    </a:lnTo>
                    <a:lnTo>
                      <a:pt x="1713" y="1148"/>
                    </a:lnTo>
                    <a:lnTo>
                      <a:pt x="1699" y="1143"/>
                    </a:lnTo>
                    <a:lnTo>
                      <a:pt x="1685" y="1139"/>
                    </a:lnTo>
                    <a:lnTo>
                      <a:pt x="1670" y="1136"/>
                    </a:lnTo>
                    <a:lnTo>
                      <a:pt x="1655" y="1136"/>
                    </a:lnTo>
                    <a:lnTo>
                      <a:pt x="1438" y="1136"/>
                    </a:lnTo>
                    <a:lnTo>
                      <a:pt x="1438" y="148"/>
                    </a:lnTo>
                    <a:lnTo>
                      <a:pt x="1438" y="148"/>
                    </a:lnTo>
                    <a:lnTo>
                      <a:pt x="1438" y="133"/>
                    </a:lnTo>
                    <a:lnTo>
                      <a:pt x="1435" y="118"/>
                    </a:lnTo>
                    <a:lnTo>
                      <a:pt x="1432" y="104"/>
                    </a:lnTo>
                    <a:lnTo>
                      <a:pt x="1427" y="90"/>
                    </a:lnTo>
                    <a:lnTo>
                      <a:pt x="1420" y="78"/>
                    </a:lnTo>
                    <a:lnTo>
                      <a:pt x="1413" y="65"/>
                    </a:lnTo>
                    <a:lnTo>
                      <a:pt x="1404" y="54"/>
                    </a:lnTo>
                    <a:lnTo>
                      <a:pt x="1395" y="44"/>
                    </a:lnTo>
                    <a:lnTo>
                      <a:pt x="1384" y="34"/>
                    </a:lnTo>
                    <a:lnTo>
                      <a:pt x="1373" y="25"/>
                    </a:lnTo>
                    <a:lnTo>
                      <a:pt x="1360" y="18"/>
                    </a:lnTo>
                    <a:lnTo>
                      <a:pt x="1348" y="11"/>
                    </a:lnTo>
                    <a:lnTo>
                      <a:pt x="1334" y="6"/>
                    </a:lnTo>
                    <a:lnTo>
                      <a:pt x="1321" y="3"/>
                    </a:lnTo>
                    <a:lnTo>
                      <a:pt x="1306" y="1"/>
                    </a:lnTo>
                    <a:lnTo>
                      <a:pt x="1291" y="0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287" y="1"/>
                    </a:lnTo>
                    <a:lnTo>
                      <a:pt x="274" y="3"/>
                    </a:lnTo>
                    <a:lnTo>
                      <a:pt x="259" y="6"/>
                    </a:lnTo>
                    <a:lnTo>
                      <a:pt x="245" y="11"/>
                    </a:lnTo>
                    <a:lnTo>
                      <a:pt x="232" y="18"/>
                    </a:lnTo>
                    <a:lnTo>
                      <a:pt x="220" y="25"/>
                    </a:lnTo>
                    <a:lnTo>
                      <a:pt x="209" y="34"/>
                    </a:lnTo>
                    <a:lnTo>
                      <a:pt x="199" y="44"/>
                    </a:lnTo>
                    <a:lnTo>
                      <a:pt x="189" y="54"/>
                    </a:lnTo>
                    <a:lnTo>
                      <a:pt x="180" y="65"/>
                    </a:lnTo>
                    <a:lnTo>
                      <a:pt x="174" y="78"/>
                    </a:lnTo>
                    <a:lnTo>
                      <a:pt x="167" y="90"/>
                    </a:lnTo>
                    <a:lnTo>
                      <a:pt x="162" y="104"/>
                    </a:lnTo>
                    <a:lnTo>
                      <a:pt x="159" y="118"/>
                    </a:lnTo>
                    <a:lnTo>
                      <a:pt x="156" y="133"/>
                    </a:lnTo>
                    <a:lnTo>
                      <a:pt x="155" y="148"/>
                    </a:lnTo>
                    <a:lnTo>
                      <a:pt x="155" y="2678"/>
                    </a:lnTo>
                    <a:lnTo>
                      <a:pt x="1438" y="2678"/>
                    </a:lnTo>
                    <a:lnTo>
                      <a:pt x="1438" y="1239"/>
                    </a:lnTo>
                    <a:lnTo>
                      <a:pt x="1655" y="1239"/>
                    </a:lnTo>
                    <a:lnTo>
                      <a:pt x="1655" y="1239"/>
                    </a:lnTo>
                    <a:lnTo>
                      <a:pt x="1664" y="1239"/>
                    </a:lnTo>
                    <a:lnTo>
                      <a:pt x="1673" y="1243"/>
                    </a:lnTo>
                    <a:lnTo>
                      <a:pt x="1680" y="1246"/>
                    </a:lnTo>
                    <a:lnTo>
                      <a:pt x="1687" y="1251"/>
                    </a:lnTo>
                    <a:lnTo>
                      <a:pt x="1693" y="1259"/>
                    </a:lnTo>
                    <a:lnTo>
                      <a:pt x="1697" y="1266"/>
                    </a:lnTo>
                    <a:lnTo>
                      <a:pt x="1699" y="1275"/>
                    </a:lnTo>
                    <a:lnTo>
                      <a:pt x="1700" y="1284"/>
                    </a:lnTo>
                    <a:lnTo>
                      <a:pt x="1700" y="2561"/>
                    </a:lnTo>
                    <a:lnTo>
                      <a:pt x="1700" y="2561"/>
                    </a:lnTo>
                    <a:lnTo>
                      <a:pt x="1702" y="2576"/>
                    </a:lnTo>
                    <a:lnTo>
                      <a:pt x="1704" y="2591"/>
                    </a:lnTo>
                    <a:lnTo>
                      <a:pt x="1708" y="2605"/>
                    </a:lnTo>
                    <a:lnTo>
                      <a:pt x="1713" y="2619"/>
                    </a:lnTo>
                    <a:lnTo>
                      <a:pt x="1719" y="2631"/>
                    </a:lnTo>
                    <a:lnTo>
                      <a:pt x="1727" y="2644"/>
                    </a:lnTo>
                    <a:lnTo>
                      <a:pt x="1734" y="2655"/>
                    </a:lnTo>
                    <a:lnTo>
                      <a:pt x="1744" y="2665"/>
                    </a:lnTo>
                    <a:lnTo>
                      <a:pt x="1754" y="2675"/>
                    </a:lnTo>
                    <a:lnTo>
                      <a:pt x="1765" y="2684"/>
                    </a:lnTo>
                    <a:lnTo>
                      <a:pt x="1778" y="2691"/>
                    </a:lnTo>
                    <a:lnTo>
                      <a:pt x="1790" y="2698"/>
                    </a:lnTo>
                    <a:lnTo>
                      <a:pt x="1804" y="2703"/>
                    </a:lnTo>
                    <a:lnTo>
                      <a:pt x="1819" y="2706"/>
                    </a:lnTo>
                    <a:lnTo>
                      <a:pt x="1833" y="2709"/>
                    </a:lnTo>
                    <a:lnTo>
                      <a:pt x="1849" y="2709"/>
                    </a:lnTo>
                    <a:lnTo>
                      <a:pt x="1916" y="2709"/>
                    </a:lnTo>
                    <a:lnTo>
                      <a:pt x="1916" y="2709"/>
                    </a:lnTo>
                    <a:lnTo>
                      <a:pt x="1931" y="2709"/>
                    </a:lnTo>
                    <a:lnTo>
                      <a:pt x="1946" y="2706"/>
                    </a:lnTo>
                    <a:lnTo>
                      <a:pt x="1960" y="2703"/>
                    </a:lnTo>
                    <a:lnTo>
                      <a:pt x="1974" y="2698"/>
                    </a:lnTo>
                    <a:lnTo>
                      <a:pt x="1986" y="2691"/>
                    </a:lnTo>
                    <a:lnTo>
                      <a:pt x="1999" y="2684"/>
                    </a:lnTo>
                    <a:lnTo>
                      <a:pt x="2010" y="2675"/>
                    </a:lnTo>
                    <a:lnTo>
                      <a:pt x="2020" y="2665"/>
                    </a:lnTo>
                    <a:lnTo>
                      <a:pt x="2030" y="2655"/>
                    </a:lnTo>
                    <a:lnTo>
                      <a:pt x="2039" y="2644"/>
                    </a:lnTo>
                    <a:lnTo>
                      <a:pt x="2046" y="2631"/>
                    </a:lnTo>
                    <a:lnTo>
                      <a:pt x="2053" y="2619"/>
                    </a:lnTo>
                    <a:lnTo>
                      <a:pt x="2058" y="2605"/>
                    </a:lnTo>
                    <a:lnTo>
                      <a:pt x="2061" y="2591"/>
                    </a:lnTo>
                    <a:lnTo>
                      <a:pt x="2063" y="2576"/>
                    </a:lnTo>
                    <a:lnTo>
                      <a:pt x="2064" y="2561"/>
                    </a:lnTo>
                    <a:lnTo>
                      <a:pt x="2064" y="884"/>
                    </a:lnTo>
                    <a:lnTo>
                      <a:pt x="1961" y="884"/>
                    </a:lnTo>
                    <a:lnTo>
                      <a:pt x="1961" y="2561"/>
                    </a:lnTo>
                    <a:close/>
                    <a:moveTo>
                      <a:pt x="1336" y="2575"/>
                    </a:moveTo>
                    <a:lnTo>
                      <a:pt x="257" y="2575"/>
                    </a:lnTo>
                    <a:lnTo>
                      <a:pt x="257" y="148"/>
                    </a:lnTo>
                    <a:lnTo>
                      <a:pt x="257" y="148"/>
                    </a:lnTo>
                    <a:lnTo>
                      <a:pt x="259" y="139"/>
                    </a:lnTo>
                    <a:lnTo>
                      <a:pt x="261" y="130"/>
                    </a:lnTo>
                    <a:lnTo>
                      <a:pt x="265" y="123"/>
                    </a:lnTo>
                    <a:lnTo>
                      <a:pt x="271" y="115"/>
                    </a:lnTo>
                    <a:lnTo>
                      <a:pt x="277" y="110"/>
                    </a:lnTo>
                    <a:lnTo>
                      <a:pt x="285" y="106"/>
                    </a:lnTo>
                    <a:lnTo>
                      <a:pt x="294" y="104"/>
                    </a:lnTo>
                    <a:lnTo>
                      <a:pt x="302" y="103"/>
                    </a:lnTo>
                    <a:lnTo>
                      <a:pt x="1291" y="103"/>
                    </a:lnTo>
                    <a:lnTo>
                      <a:pt x="1291" y="103"/>
                    </a:lnTo>
                    <a:lnTo>
                      <a:pt x="1299" y="104"/>
                    </a:lnTo>
                    <a:lnTo>
                      <a:pt x="1308" y="106"/>
                    </a:lnTo>
                    <a:lnTo>
                      <a:pt x="1316" y="110"/>
                    </a:lnTo>
                    <a:lnTo>
                      <a:pt x="1323" y="115"/>
                    </a:lnTo>
                    <a:lnTo>
                      <a:pt x="1328" y="123"/>
                    </a:lnTo>
                    <a:lnTo>
                      <a:pt x="1333" y="130"/>
                    </a:lnTo>
                    <a:lnTo>
                      <a:pt x="1336" y="139"/>
                    </a:lnTo>
                    <a:lnTo>
                      <a:pt x="1336" y="148"/>
                    </a:lnTo>
                    <a:lnTo>
                      <a:pt x="1336" y="2575"/>
                    </a:lnTo>
                    <a:close/>
                    <a:moveTo>
                      <a:pt x="1167" y="943"/>
                    </a:moveTo>
                    <a:lnTo>
                      <a:pt x="426" y="943"/>
                    </a:lnTo>
                    <a:lnTo>
                      <a:pt x="426" y="346"/>
                    </a:lnTo>
                    <a:lnTo>
                      <a:pt x="1111" y="346"/>
                    </a:lnTo>
                    <a:lnTo>
                      <a:pt x="1111" y="295"/>
                    </a:lnTo>
                    <a:lnTo>
                      <a:pt x="375" y="295"/>
                    </a:lnTo>
                    <a:lnTo>
                      <a:pt x="375" y="994"/>
                    </a:lnTo>
                    <a:lnTo>
                      <a:pt x="1218" y="994"/>
                    </a:lnTo>
                    <a:lnTo>
                      <a:pt x="1218" y="295"/>
                    </a:lnTo>
                    <a:lnTo>
                      <a:pt x="1167" y="295"/>
                    </a:lnTo>
                    <a:lnTo>
                      <a:pt x="1167" y="9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rgbClr val="00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53" name="TextBox 10"/>
              <p:cNvSpPr txBox="1"/>
              <p:nvPr/>
            </p:nvSpPr>
            <p:spPr>
              <a:xfrm rot="16200000">
                <a:off x="2152511" y="2314894"/>
                <a:ext cx="650518" cy="400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F31A09"/>
                    </a:solidFill>
                    <a:latin typeface="Calibri Light" panose="020F0302020204030204" pitchFamily="34" charset="0"/>
                  </a:rPr>
                  <a:t>electric</a:t>
                </a:r>
                <a:endParaRPr lang="en-US" b="1" dirty="0">
                  <a:solidFill>
                    <a:srgbClr val="F31A09"/>
                  </a:solidFill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154" name="Obdélník 153"/>
            <p:cNvSpPr/>
            <p:nvPr/>
          </p:nvSpPr>
          <p:spPr>
            <a:xfrm>
              <a:off x="2092075" y="5461000"/>
              <a:ext cx="2803806" cy="906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3200" indent="-203200">
                <a:buClr>
                  <a:srgbClr val="F21C0A"/>
                </a:buClr>
                <a:buSzPct val="100000"/>
                <a:buFont typeface="Wingdings"/>
                <a:buChar char=""/>
              </a:pPr>
              <a:r>
                <a:rPr lang="cs-CZ" sz="900" dirty="0" smtClean="0">
                  <a:solidFill>
                    <a:srgbClr val="000000"/>
                  </a:solidFill>
                  <a:latin typeface="+mj-lt"/>
                </a:rPr>
                <a:t>Nutnost vysokých investic</a:t>
              </a:r>
            </a:p>
            <a:p>
              <a:pPr marL="203200" indent="-203200">
                <a:buClr>
                  <a:srgbClr val="F21C0A"/>
                </a:buClr>
                <a:buSzPct val="100000"/>
                <a:buFont typeface="Wingdings"/>
                <a:buChar char=""/>
              </a:pPr>
              <a:r>
                <a:rPr lang="cs-CZ" sz="900" dirty="0" smtClean="0">
                  <a:solidFill>
                    <a:srgbClr val="000000"/>
                  </a:solidFill>
                  <a:latin typeface="+mj-lt"/>
                </a:rPr>
                <a:t>Drahý provoz</a:t>
              </a:r>
            </a:p>
            <a:p>
              <a:pPr marL="203200" indent="-203200">
                <a:buClr>
                  <a:srgbClr val="F21C0A"/>
                </a:buClr>
                <a:buSzPct val="100000"/>
                <a:buFont typeface="Wingdings"/>
                <a:buChar char=""/>
              </a:pPr>
              <a:r>
                <a:rPr lang="cs-CZ" sz="900" dirty="0" smtClean="0">
                  <a:solidFill>
                    <a:srgbClr val="000000"/>
                  </a:solidFill>
                  <a:latin typeface="+mj-lt"/>
                </a:rPr>
                <a:t>Dlouhá výstavba</a:t>
              </a:r>
            </a:p>
            <a:p>
              <a:pPr marL="203200" indent="-203200">
                <a:buClr>
                  <a:srgbClr val="F21C0A"/>
                </a:buClr>
                <a:buSzPct val="100000"/>
                <a:buFont typeface="Wingdings"/>
                <a:buChar char=""/>
              </a:pPr>
              <a:r>
                <a:rPr lang="cs-CZ" sz="900" dirty="0" smtClean="0">
                  <a:solidFill>
                    <a:srgbClr val="000000"/>
                  </a:solidFill>
                  <a:latin typeface="+mj-lt"/>
                </a:rPr>
                <a:t>Nízké využití</a:t>
              </a:r>
            </a:p>
          </p:txBody>
        </p:sp>
      </p:grpSp>
      <p:cxnSp>
        <p:nvCxnSpPr>
          <p:cNvPr id="155" name="Přímá spojnice se šipkou 154"/>
          <p:cNvCxnSpPr/>
          <p:nvPr/>
        </p:nvCxnSpPr>
        <p:spPr>
          <a:xfrm>
            <a:off x="199952" y="4076795"/>
            <a:ext cx="0" cy="593126"/>
          </a:xfrm>
          <a:prstGeom prst="straightConnector1">
            <a:avLst/>
          </a:prstGeom>
          <a:ln w="825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ovnoramenný trojúhelník 156"/>
          <p:cNvSpPr/>
          <p:nvPr/>
        </p:nvSpPr>
        <p:spPr>
          <a:xfrm rot="5400000">
            <a:off x="3389513" y="1363741"/>
            <a:ext cx="1122506" cy="319615"/>
          </a:xfrm>
          <a:prstGeom prst="triangle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sp>
        <p:nvSpPr>
          <p:cNvPr id="158" name="Rovnoramenný trojúhelník 157"/>
          <p:cNvSpPr/>
          <p:nvPr/>
        </p:nvSpPr>
        <p:spPr>
          <a:xfrm rot="5400000">
            <a:off x="3389513" y="2772718"/>
            <a:ext cx="1122506" cy="319615"/>
          </a:xfrm>
          <a:prstGeom prst="triangle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sp>
        <p:nvSpPr>
          <p:cNvPr id="159" name="Rovnoramenný trojúhelník 158"/>
          <p:cNvSpPr/>
          <p:nvPr/>
        </p:nvSpPr>
        <p:spPr>
          <a:xfrm rot="5400000">
            <a:off x="3389513" y="4237742"/>
            <a:ext cx="1122506" cy="319615"/>
          </a:xfrm>
          <a:prstGeom prst="triangle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rgbClr val="000000"/>
              </a:solidFill>
            </a:endParaRPr>
          </a:p>
        </p:txBody>
      </p:sp>
      <p:sp>
        <p:nvSpPr>
          <p:cNvPr id="161" name="Obdélník 160"/>
          <p:cNvSpPr/>
          <p:nvPr/>
        </p:nvSpPr>
        <p:spPr>
          <a:xfrm>
            <a:off x="4261213" y="872650"/>
            <a:ext cx="4182142" cy="1246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cs-CZ" sz="1200" b="1" dirty="0" smtClean="0">
                <a:solidFill>
                  <a:srgbClr val="000000"/>
                </a:solidFill>
              </a:rPr>
              <a:t>VÝROBCI AUTOMOBILŮ A TRH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164" name="Obdélník 163"/>
          <p:cNvSpPr/>
          <p:nvPr/>
        </p:nvSpPr>
        <p:spPr>
          <a:xfrm>
            <a:off x="4261212" y="2222963"/>
            <a:ext cx="4182143" cy="1606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cs-CZ" sz="1100" b="1" dirty="0" smtClean="0">
                <a:solidFill>
                  <a:srgbClr val="000000"/>
                </a:solidFill>
              </a:rPr>
              <a:t>NÁRODNÍ AKČNÍ PLÁN ČISTÁ MOBILITA/KOLOKVIUM ŠKODA</a:t>
            </a:r>
            <a:endParaRPr lang="cs-CZ" sz="1100" b="1" dirty="0">
              <a:solidFill>
                <a:srgbClr val="000000"/>
              </a:solidFill>
            </a:endParaRPr>
          </a:p>
        </p:txBody>
      </p:sp>
      <p:sp>
        <p:nvSpPr>
          <p:cNvPr id="172" name="Obdélník 171"/>
          <p:cNvSpPr/>
          <p:nvPr/>
        </p:nvSpPr>
        <p:spPr>
          <a:xfrm>
            <a:off x="4261213" y="3896261"/>
            <a:ext cx="4182142" cy="994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cs-CZ" sz="1100" b="1" dirty="0" smtClean="0">
                <a:solidFill>
                  <a:srgbClr val="000000"/>
                </a:solidFill>
              </a:rPr>
              <a:t>PROJEKTY E.ON NA ROZVOJ SÍTĚ NABÍJECÍCH STANIC</a:t>
            </a:r>
            <a:endParaRPr lang="cs-CZ" sz="1100" b="1" dirty="0">
              <a:solidFill>
                <a:srgbClr val="000000"/>
              </a:solidFill>
            </a:endParaRPr>
          </a:p>
        </p:txBody>
      </p:sp>
      <p:sp>
        <p:nvSpPr>
          <p:cNvPr id="4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cs-CZ" dirty="0">
                <a:solidFill>
                  <a:schemeClr val="accent1"/>
                </a:solidFill>
              </a:rPr>
              <a:t>Mobility </a:t>
            </a:r>
            <a:r>
              <a:rPr lang="cs-CZ" dirty="0" err="1">
                <a:solidFill>
                  <a:schemeClr val="accent1"/>
                </a:solidFill>
              </a:rPr>
              <a:t>Services</a:t>
            </a:r>
            <a:r>
              <a:rPr lang="cs-CZ" dirty="0">
                <a:solidFill>
                  <a:schemeClr val="accent1"/>
                </a:solidFill>
              </a:rPr>
              <a:t>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</p:spPr>
        <p:txBody>
          <a:bodyPr/>
          <a:lstStyle/>
          <a:p>
            <a:fld id="{E7FD5840-E3E9-4F85-91F5-A8B3ACD4DE5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07" y="4156511"/>
            <a:ext cx="953943" cy="65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https://ec.europa.eu/inea/sites/inea/files/download/logos/cef/en_cef__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18" y="4749291"/>
            <a:ext cx="1970511" cy="2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east-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30" y="4263669"/>
            <a:ext cx="1233386" cy="3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07" y="2516186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23" y="3116966"/>
            <a:ext cx="595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Obráze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07" y="310220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30" y="2538976"/>
            <a:ext cx="1381653" cy="39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09" y="3083572"/>
            <a:ext cx="1238965" cy="4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 descr="innog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75" y="2996803"/>
            <a:ext cx="518230" cy="6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89" y="1161480"/>
            <a:ext cx="3578388" cy="83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30" y="2561783"/>
            <a:ext cx="1019746" cy="27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Bild 10"/>
          <p:cNvPicPr/>
          <p:nvPr/>
        </p:nvPicPr>
        <p:blipFill>
          <a:blip r:embed="rId18"/>
          <a:stretch>
            <a:fillRect/>
          </a:stretch>
        </p:blipFill>
        <p:spPr>
          <a:xfrm>
            <a:off x="7684424" y="4180261"/>
            <a:ext cx="584562" cy="6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NAP CM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6</a:t>
            </a:fld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0916" y="958154"/>
            <a:ext cx="7299111" cy="68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7048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anose="05000000000000000000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141446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cs-CZ" sz="1400" b="1" dirty="0" smtClean="0"/>
              <a:t>EU stanovuje požadavky </a:t>
            </a:r>
            <a:r>
              <a:rPr lang="cs-CZ" sz="1400" b="1" dirty="0"/>
              <a:t>na rozvoj infrastruktury </a:t>
            </a:r>
            <a:r>
              <a:rPr lang="cs-CZ" sz="1400" b="1" dirty="0" smtClean="0"/>
              <a:t>ve směrnici o zavádění infrastruktury pro alternativní paliva 2014/94/EU</a:t>
            </a:r>
            <a:r>
              <a:rPr lang="cs-CZ" sz="1400" b="1" dirty="0"/>
              <a:t>, NAP CM </a:t>
            </a:r>
            <a:r>
              <a:rPr lang="cs-CZ" sz="1400" b="1" dirty="0" smtClean="0"/>
              <a:t>stanovil následující </a:t>
            </a:r>
            <a:r>
              <a:rPr lang="cs-CZ" sz="1400" b="1" dirty="0"/>
              <a:t>cíle </a:t>
            </a:r>
            <a:r>
              <a:rPr lang="cs-CZ" sz="1400" b="1" dirty="0" smtClean="0"/>
              <a:t>odvozené ze směrnice:</a:t>
            </a:r>
            <a:endParaRPr lang="en-GB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Rectangle 87"/>
          <p:cNvSpPr/>
          <p:nvPr/>
        </p:nvSpPr>
        <p:spPr>
          <a:xfrm>
            <a:off x="238691" y="3650594"/>
            <a:ext cx="2030093" cy="814232"/>
          </a:xfrm>
          <a:prstGeom prst="rect">
            <a:avLst/>
          </a:prstGeom>
          <a:solidFill>
            <a:srgbClr val="F31A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9" name="Rectangle 88"/>
          <p:cNvSpPr/>
          <p:nvPr/>
        </p:nvSpPr>
        <p:spPr>
          <a:xfrm>
            <a:off x="238690" y="2668962"/>
            <a:ext cx="2030093" cy="883329"/>
          </a:xfrm>
          <a:prstGeom prst="rect">
            <a:avLst/>
          </a:prstGeom>
          <a:solidFill>
            <a:srgbClr val="F31A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35" y="1825905"/>
            <a:ext cx="647319" cy="723271"/>
          </a:xfrm>
          <a:prstGeom prst="rect">
            <a:avLst/>
          </a:prstGeom>
        </p:spPr>
      </p:pic>
      <p:sp>
        <p:nvSpPr>
          <p:cNvPr id="12" name="TextBox 91"/>
          <p:cNvSpPr txBox="1"/>
          <p:nvPr/>
        </p:nvSpPr>
        <p:spPr>
          <a:xfrm rot="16200000">
            <a:off x="6079448" y="2055349"/>
            <a:ext cx="650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70AD47">
                    <a:lumMod val="75000"/>
                  </a:srgbClr>
                </a:solidFill>
                <a:latin typeface="+mj-lt"/>
                <a:cs typeface="+mn-cs"/>
              </a:rPr>
              <a:t>LNG</a:t>
            </a:r>
            <a:endParaRPr lang="en-GB" sz="1200" b="1" dirty="0">
              <a:solidFill>
                <a:srgbClr val="70AD47">
                  <a:lumMod val="75000"/>
                </a:srgbClr>
              </a:solidFill>
              <a:latin typeface="+mj-lt"/>
              <a:cs typeface="+mn-cs"/>
            </a:endParaRPr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>
          <a:blip r:embed="rId2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1" y="1836881"/>
            <a:ext cx="647319" cy="723271"/>
          </a:xfrm>
          <a:prstGeom prst="rect">
            <a:avLst/>
          </a:prstGeom>
        </p:spPr>
      </p:pic>
      <p:sp>
        <p:nvSpPr>
          <p:cNvPr id="14" name="TextBox 93"/>
          <p:cNvSpPr txBox="1"/>
          <p:nvPr/>
        </p:nvSpPr>
        <p:spPr>
          <a:xfrm rot="16200000">
            <a:off x="4348105" y="2058087"/>
            <a:ext cx="650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4472C4">
                    <a:lumMod val="75000"/>
                  </a:srgbClr>
                </a:solidFill>
                <a:latin typeface="+mj-lt"/>
                <a:cs typeface="+mn-cs"/>
              </a:rPr>
              <a:t>CNG</a:t>
            </a:r>
            <a:endParaRPr lang="en-GB" sz="1200" b="1" dirty="0">
              <a:solidFill>
                <a:srgbClr val="4472C4">
                  <a:lumMod val="75000"/>
                </a:srgbClr>
              </a:solidFill>
              <a:latin typeface="+mj-lt"/>
              <a:cs typeface="+mn-cs"/>
            </a:endParaRPr>
          </a:p>
        </p:txBody>
      </p:sp>
      <p:sp>
        <p:nvSpPr>
          <p:cNvPr id="15" name="Rectangle 95"/>
          <p:cNvSpPr/>
          <p:nvPr/>
        </p:nvSpPr>
        <p:spPr>
          <a:xfrm>
            <a:off x="2262885" y="3650593"/>
            <a:ext cx="5274915" cy="8142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16" name="TextBox 96"/>
          <p:cNvSpPr txBox="1"/>
          <p:nvPr/>
        </p:nvSpPr>
        <p:spPr>
          <a:xfrm>
            <a:off x="734369" y="3693525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VOZIDLA</a:t>
            </a:r>
            <a:endParaRPr kumimoji="0" lang="en-GB" sz="1200" b="1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17" name="TextBox 97"/>
          <p:cNvSpPr txBox="1"/>
          <p:nvPr/>
        </p:nvSpPr>
        <p:spPr>
          <a:xfrm>
            <a:off x="1646694" y="3693525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2020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+mj-lt"/>
                <a:cs typeface="+mn-cs"/>
              </a:rPr>
              <a:t>2025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j-lt"/>
                <a:cs typeface="+mn-cs"/>
              </a:rPr>
              <a:t>2030</a:t>
            </a:r>
            <a:endParaRPr kumimoji="0" lang="en-GB" sz="1200" b="1" i="0" u="none" strike="noStrike" kern="0" cap="none" spc="0" normalizeH="0" baseline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cxnSp>
        <p:nvCxnSpPr>
          <p:cNvPr id="18" name="Straight Arrow Connector 98"/>
          <p:cNvCxnSpPr/>
          <p:nvPr/>
        </p:nvCxnSpPr>
        <p:spPr>
          <a:xfrm flipH="1">
            <a:off x="1603628" y="3714713"/>
            <a:ext cx="2476" cy="703466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TextBox 99"/>
          <p:cNvSpPr txBox="1"/>
          <p:nvPr/>
        </p:nvSpPr>
        <p:spPr>
          <a:xfrm>
            <a:off x="3002647" y="3692604"/>
            <a:ext cx="731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17 000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100 000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250 000</a:t>
            </a:r>
            <a:endParaRPr kumimoji="0" lang="en-GB" sz="1200" b="1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0" name="TextBox 100"/>
          <p:cNvSpPr txBox="1"/>
          <p:nvPr/>
        </p:nvSpPr>
        <p:spPr>
          <a:xfrm>
            <a:off x="4753509" y="3719211"/>
            <a:ext cx="731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50 000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250 000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?</a:t>
            </a:r>
            <a:endParaRPr kumimoji="0" lang="en-GB" sz="1200" b="1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1" name="TextBox 101"/>
          <p:cNvSpPr txBox="1"/>
          <p:nvPr/>
        </p:nvSpPr>
        <p:spPr>
          <a:xfrm>
            <a:off x="6493695" y="3713792"/>
            <a:ext cx="558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1 300</a:t>
            </a:r>
            <a:endParaRPr kumimoji="0" lang="en-GB" sz="1200" b="1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2" name="Rectangle 103"/>
          <p:cNvSpPr/>
          <p:nvPr/>
        </p:nvSpPr>
        <p:spPr>
          <a:xfrm>
            <a:off x="2268783" y="2668962"/>
            <a:ext cx="5258154" cy="8833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3" name="TextBox 104"/>
          <p:cNvSpPr txBox="1"/>
          <p:nvPr/>
        </p:nvSpPr>
        <p:spPr>
          <a:xfrm>
            <a:off x="846197" y="2714327"/>
            <a:ext cx="1314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NABÍJECÍ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/</a:t>
            </a:r>
            <a:r>
              <a:rPr lang="cs-CZ" sz="1200" b="1" kern="0" dirty="0">
                <a:solidFill>
                  <a:prstClr val="white"/>
                </a:solidFill>
                <a:latin typeface="+mj-lt"/>
              </a:rPr>
              <a:t>P</a:t>
            </a:r>
            <a:r>
              <a:rPr kumimoji="0" lang="cs-CZ" sz="12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LNÍCÍ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/>
            </a:r>
            <a:b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</a:br>
            <a:r>
              <a:rPr lang="cs-CZ" sz="1200" b="1" kern="0" dirty="0" smtClean="0">
                <a:solidFill>
                  <a:prstClr val="white"/>
                </a:solidFill>
                <a:latin typeface="+mj-lt"/>
              </a:rPr>
              <a:t>stanice do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 2020</a:t>
            </a:r>
            <a:endParaRPr kumimoji="0" lang="en-GB" sz="1200" b="1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4" name="TextBox 105"/>
          <p:cNvSpPr txBox="1"/>
          <p:nvPr/>
        </p:nvSpPr>
        <p:spPr>
          <a:xfrm>
            <a:off x="2637130" y="271340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cs typeface="+mn-cs"/>
              </a:rPr>
              <a:t>FAST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500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&gt;22 kW</a:t>
            </a:r>
            <a:endParaRPr kumimoji="0" lang="en-GB" sz="1200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5" name="TextBox 106"/>
          <p:cNvSpPr txBox="1"/>
          <p:nvPr/>
        </p:nvSpPr>
        <p:spPr>
          <a:xfrm>
            <a:off x="3288998" y="271340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SLOW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800</a:t>
            </a:r>
            <a:endParaRPr kumimoji="0" lang="en-GB" sz="1200" b="1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6" name="TextBox 107"/>
          <p:cNvSpPr txBox="1"/>
          <p:nvPr/>
        </p:nvSpPr>
        <p:spPr>
          <a:xfrm>
            <a:off x="4415262" y="2847213"/>
            <a:ext cx="131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200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cs typeface="+mn-cs"/>
              </a:rPr>
              <a:t>(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300 </a:t>
            </a:r>
            <a:r>
              <a:rPr lang="cs-CZ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 roce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 2025)</a:t>
            </a:r>
          </a:p>
        </p:txBody>
      </p:sp>
      <p:sp>
        <p:nvSpPr>
          <p:cNvPr id="27" name="TextBox 108"/>
          <p:cNvSpPr txBox="1"/>
          <p:nvPr/>
        </p:nvSpPr>
        <p:spPr>
          <a:xfrm>
            <a:off x="6293677" y="2849885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</a:t>
            </a:r>
            <a:r>
              <a:rPr lang="cs-CZ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roce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 2025</a:t>
            </a:r>
          </a:p>
        </p:txBody>
      </p:sp>
      <p:sp>
        <p:nvSpPr>
          <p:cNvPr id="29" name="Rectangle 25"/>
          <p:cNvSpPr/>
          <p:nvPr/>
        </p:nvSpPr>
        <p:spPr>
          <a:xfrm>
            <a:off x="243448" y="1825904"/>
            <a:ext cx="2019437" cy="69320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NAP CM je navržen tak, aby nebyl dotčen státní rozpočet, financování především z EU prostředků</a:t>
            </a: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30" name="Picture 2" descr="Logo Ministerstva životního prostředí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87" y="4186851"/>
            <a:ext cx="1172686" cy="2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ogo Ministerstva průmyslu a obchodu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98" y="2930112"/>
            <a:ext cx="911261" cy="4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Logo Ministerstva doprav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87" y="2439354"/>
            <a:ext cx="1345164" cy="3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go_mm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85" y="3650593"/>
            <a:ext cx="1336089" cy="28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157"/>
          <p:cNvSpPr>
            <a:spLocks noChangeAspect="1" noEditPoints="1"/>
          </p:cNvSpPr>
          <p:nvPr/>
        </p:nvSpPr>
        <p:spPr bwMode="auto">
          <a:xfrm>
            <a:off x="3081892" y="1769621"/>
            <a:ext cx="652044" cy="804510"/>
          </a:xfrm>
          <a:custGeom>
            <a:avLst/>
            <a:gdLst>
              <a:gd name="T0" fmla="*/ 497 w 2240"/>
              <a:gd name="T1" fmla="*/ 2228 h 2835"/>
              <a:gd name="T2" fmla="*/ 808 w 2240"/>
              <a:gd name="T3" fmla="*/ 1263 h 2835"/>
              <a:gd name="T4" fmla="*/ 646 w 2240"/>
              <a:gd name="T5" fmla="*/ 2033 h 2835"/>
              <a:gd name="T6" fmla="*/ 687 w 2240"/>
              <a:gd name="T7" fmla="*/ 1229 h 2835"/>
              <a:gd name="T8" fmla="*/ 473 w 2240"/>
              <a:gd name="T9" fmla="*/ 2204 h 2835"/>
              <a:gd name="T10" fmla="*/ 497 w 2240"/>
              <a:gd name="T11" fmla="*/ 2228 h 2835"/>
              <a:gd name="T12" fmla="*/ 1593 w 2240"/>
              <a:gd name="T13" fmla="*/ 2835 h 2835"/>
              <a:gd name="T14" fmla="*/ 2131 w 2240"/>
              <a:gd name="T15" fmla="*/ 233 h 2835"/>
              <a:gd name="T16" fmla="*/ 2131 w 2240"/>
              <a:gd name="T17" fmla="*/ 233 h 2835"/>
              <a:gd name="T18" fmla="*/ 1954 w 2240"/>
              <a:gd name="T19" fmla="*/ 404 h 2835"/>
              <a:gd name="T20" fmla="*/ 1820 w 2240"/>
              <a:gd name="T21" fmla="*/ 556 h 2835"/>
              <a:gd name="T22" fmla="*/ 1821 w 2240"/>
              <a:gd name="T23" fmla="*/ 703 h 2835"/>
              <a:gd name="T24" fmla="*/ 1836 w 2240"/>
              <a:gd name="T25" fmla="*/ 738 h 2835"/>
              <a:gd name="T26" fmla="*/ 1863 w 2240"/>
              <a:gd name="T27" fmla="*/ 763 h 2835"/>
              <a:gd name="T28" fmla="*/ 1898 w 2240"/>
              <a:gd name="T29" fmla="*/ 778 h 2835"/>
              <a:gd name="T30" fmla="*/ 2109 w 2240"/>
              <a:gd name="T31" fmla="*/ 780 h 2835"/>
              <a:gd name="T32" fmla="*/ 2146 w 2240"/>
              <a:gd name="T33" fmla="*/ 773 h 2835"/>
              <a:gd name="T34" fmla="*/ 2176 w 2240"/>
              <a:gd name="T35" fmla="*/ 751 h 2835"/>
              <a:gd name="T36" fmla="*/ 2198 w 2240"/>
              <a:gd name="T37" fmla="*/ 720 h 2835"/>
              <a:gd name="T38" fmla="*/ 2205 w 2240"/>
              <a:gd name="T39" fmla="*/ 683 h 2835"/>
              <a:gd name="T40" fmla="*/ 1820 w 2240"/>
              <a:gd name="T41" fmla="*/ 554 h 2835"/>
              <a:gd name="T42" fmla="*/ 1785 w 2240"/>
              <a:gd name="T43" fmla="*/ 443 h 2835"/>
              <a:gd name="T44" fmla="*/ 1961 w 2240"/>
              <a:gd name="T45" fmla="*/ 2570 h 2835"/>
              <a:gd name="T46" fmla="*/ 1941 w 2240"/>
              <a:gd name="T47" fmla="*/ 2599 h 2835"/>
              <a:gd name="T48" fmla="*/ 1849 w 2240"/>
              <a:gd name="T49" fmla="*/ 2606 h 2835"/>
              <a:gd name="T50" fmla="*/ 1823 w 2240"/>
              <a:gd name="T51" fmla="*/ 2599 h 2835"/>
              <a:gd name="T52" fmla="*/ 1804 w 2240"/>
              <a:gd name="T53" fmla="*/ 2570 h 2835"/>
              <a:gd name="T54" fmla="*/ 1801 w 2240"/>
              <a:gd name="T55" fmla="*/ 1269 h 2835"/>
              <a:gd name="T56" fmla="*/ 1785 w 2240"/>
              <a:gd name="T57" fmla="*/ 1214 h 2835"/>
              <a:gd name="T58" fmla="*/ 1749 w 2240"/>
              <a:gd name="T59" fmla="*/ 1170 h 2835"/>
              <a:gd name="T60" fmla="*/ 1699 w 2240"/>
              <a:gd name="T61" fmla="*/ 1143 h 2835"/>
              <a:gd name="T62" fmla="*/ 1438 w 2240"/>
              <a:gd name="T63" fmla="*/ 1136 h 2835"/>
              <a:gd name="T64" fmla="*/ 1435 w 2240"/>
              <a:gd name="T65" fmla="*/ 118 h 2835"/>
              <a:gd name="T66" fmla="*/ 1413 w 2240"/>
              <a:gd name="T67" fmla="*/ 65 h 2835"/>
              <a:gd name="T68" fmla="*/ 1373 w 2240"/>
              <a:gd name="T69" fmla="*/ 25 h 2835"/>
              <a:gd name="T70" fmla="*/ 1321 w 2240"/>
              <a:gd name="T71" fmla="*/ 3 h 2835"/>
              <a:gd name="T72" fmla="*/ 302 w 2240"/>
              <a:gd name="T73" fmla="*/ 0 h 2835"/>
              <a:gd name="T74" fmla="*/ 245 w 2240"/>
              <a:gd name="T75" fmla="*/ 11 h 2835"/>
              <a:gd name="T76" fmla="*/ 199 w 2240"/>
              <a:gd name="T77" fmla="*/ 44 h 2835"/>
              <a:gd name="T78" fmla="*/ 167 w 2240"/>
              <a:gd name="T79" fmla="*/ 90 h 2835"/>
              <a:gd name="T80" fmla="*/ 155 w 2240"/>
              <a:gd name="T81" fmla="*/ 148 h 2835"/>
              <a:gd name="T82" fmla="*/ 1655 w 2240"/>
              <a:gd name="T83" fmla="*/ 1239 h 2835"/>
              <a:gd name="T84" fmla="*/ 1680 w 2240"/>
              <a:gd name="T85" fmla="*/ 1246 h 2835"/>
              <a:gd name="T86" fmla="*/ 1699 w 2240"/>
              <a:gd name="T87" fmla="*/ 1275 h 2835"/>
              <a:gd name="T88" fmla="*/ 1702 w 2240"/>
              <a:gd name="T89" fmla="*/ 2576 h 2835"/>
              <a:gd name="T90" fmla="*/ 1719 w 2240"/>
              <a:gd name="T91" fmla="*/ 2631 h 2835"/>
              <a:gd name="T92" fmla="*/ 1754 w 2240"/>
              <a:gd name="T93" fmla="*/ 2675 h 2835"/>
              <a:gd name="T94" fmla="*/ 1804 w 2240"/>
              <a:gd name="T95" fmla="*/ 2703 h 2835"/>
              <a:gd name="T96" fmla="*/ 1916 w 2240"/>
              <a:gd name="T97" fmla="*/ 2709 h 2835"/>
              <a:gd name="T98" fmla="*/ 1960 w 2240"/>
              <a:gd name="T99" fmla="*/ 2703 h 2835"/>
              <a:gd name="T100" fmla="*/ 2010 w 2240"/>
              <a:gd name="T101" fmla="*/ 2675 h 2835"/>
              <a:gd name="T102" fmla="*/ 2046 w 2240"/>
              <a:gd name="T103" fmla="*/ 2631 h 2835"/>
              <a:gd name="T104" fmla="*/ 2063 w 2240"/>
              <a:gd name="T105" fmla="*/ 2576 h 2835"/>
              <a:gd name="T106" fmla="*/ 1961 w 2240"/>
              <a:gd name="T107" fmla="*/ 2561 h 2835"/>
              <a:gd name="T108" fmla="*/ 257 w 2240"/>
              <a:gd name="T109" fmla="*/ 148 h 2835"/>
              <a:gd name="T110" fmla="*/ 271 w 2240"/>
              <a:gd name="T111" fmla="*/ 115 h 2835"/>
              <a:gd name="T112" fmla="*/ 302 w 2240"/>
              <a:gd name="T113" fmla="*/ 103 h 2835"/>
              <a:gd name="T114" fmla="*/ 1308 w 2240"/>
              <a:gd name="T115" fmla="*/ 106 h 2835"/>
              <a:gd name="T116" fmla="*/ 1333 w 2240"/>
              <a:gd name="T117" fmla="*/ 130 h 2835"/>
              <a:gd name="T118" fmla="*/ 1167 w 2240"/>
              <a:gd name="T119" fmla="*/ 943 h 2835"/>
              <a:gd name="T120" fmla="*/ 1111 w 2240"/>
              <a:gd name="T121" fmla="*/ 295 h 2835"/>
              <a:gd name="T122" fmla="*/ 1218 w 2240"/>
              <a:gd name="T123" fmla="*/ 295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40" h="2835">
                <a:moveTo>
                  <a:pt x="497" y="2228"/>
                </a:moveTo>
                <a:lnTo>
                  <a:pt x="497" y="2228"/>
                </a:lnTo>
                <a:lnTo>
                  <a:pt x="497" y="2228"/>
                </a:lnTo>
                <a:lnTo>
                  <a:pt x="497" y="2228"/>
                </a:lnTo>
                <a:close/>
                <a:moveTo>
                  <a:pt x="832" y="1600"/>
                </a:moveTo>
                <a:lnTo>
                  <a:pt x="1081" y="1229"/>
                </a:lnTo>
                <a:lnTo>
                  <a:pt x="821" y="1229"/>
                </a:lnTo>
                <a:lnTo>
                  <a:pt x="808" y="1263"/>
                </a:lnTo>
                <a:lnTo>
                  <a:pt x="1017" y="1263"/>
                </a:lnTo>
                <a:lnTo>
                  <a:pt x="768" y="1634"/>
                </a:lnTo>
                <a:lnTo>
                  <a:pt x="1048" y="1634"/>
                </a:lnTo>
                <a:lnTo>
                  <a:pt x="646" y="2033"/>
                </a:lnTo>
                <a:lnTo>
                  <a:pt x="766" y="1795"/>
                </a:lnTo>
                <a:lnTo>
                  <a:pt x="563" y="1795"/>
                </a:lnTo>
                <a:lnTo>
                  <a:pt x="766" y="1229"/>
                </a:lnTo>
                <a:lnTo>
                  <a:pt x="687" y="1229"/>
                </a:lnTo>
                <a:lnTo>
                  <a:pt x="462" y="1866"/>
                </a:lnTo>
                <a:lnTo>
                  <a:pt x="646" y="1866"/>
                </a:lnTo>
                <a:lnTo>
                  <a:pt x="473" y="2203"/>
                </a:lnTo>
                <a:lnTo>
                  <a:pt x="473" y="2204"/>
                </a:lnTo>
                <a:lnTo>
                  <a:pt x="473" y="2204"/>
                </a:lnTo>
                <a:lnTo>
                  <a:pt x="473" y="2204"/>
                </a:lnTo>
                <a:lnTo>
                  <a:pt x="473" y="2204"/>
                </a:lnTo>
                <a:lnTo>
                  <a:pt x="497" y="2228"/>
                </a:lnTo>
                <a:lnTo>
                  <a:pt x="1131" y="1600"/>
                </a:lnTo>
                <a:lnTo>
                  <a:pt x="832" y="1600"/>
                </a:lnTo>
                <a:close/>
                <a:moveTo>
                  <a:pt x="0" y="2835"/>
                </a:moveTo>
                <a:lnTo>
                  <a:pt x="1593" y="2835"/>
                </a:lnTo>
                <a:lnTo>
                  <a:pt x="1593" y="2733"/>
                </a:lnTo>
                <a:lnTo>
                  <a:pt x="0" y="2733"/>
                </a:lnTo>
                <a:lnTo>
                  <a:pt x="0" y="2835"/>
                </a:lnTo>
                <a:close/>
                <a:moveTo>
                  <a:pt x="2131" y="233"/>
                </a:moveTo>
                <a:lnTo>
                  <a:pt x="2080" y="233"/>
                </a:lnTo>
                <a:lnTo>
                  <a:pt x="2080" y="404"/>
                </a:lnTo>
                <a:lnTo>
                  <a:pt x="2131" y="404"/>
                </a:lnTo>
                <a:lnTo>
                  <a:pt x="2131" y="233"/>
                </a:lnTo>
                <a:close/>
                <a:moveTo>
                  <a:pt x="1954" y="233"/>
                </a:moveTo>
                <a:lnTo>
                  <a:pt x="1903" y="233"/>
                </a:lnTo>
                <a:lnTo>
                  <a:pt x="1903" y="404"/>
                </a:lnTo>
                <a:lnTo>
                  <a:pt x="1954" y="404"/>
                </a:lnTo>
                <a:lnTo>
                  <a:pt x="1954" y="233"/>
                </a:lnTo>
                <a:close/>
                <a:moveTo>
                  <a:pt x="1820" y="554"/>
                </a:moveTo>
                <a:lnTo>
                  <a:pt x="1820" y="554"/>
                </a:lnTo>
                <a:lnTo>
                  <a:pt x="1820" y="556"/>
                </a:lnTo>
                <a:lnTo>
                  <a:pt x="1820" y="683"/>
                </a:lnTo>
                <a:lnTo>
                  <a:pt x="1820" y="683"/>
                </a:lnTo>
                <a:lnTo>
                  <a:pt x="1820" y="693"/>
                </a:lnTo>
                <a:lnTo>
                  <a:pt x="1821" y="703"/>
                </a:lnTo>
                <a:lnTo>
                  <a:pt x="1824" y="711"/>
                </a:lnTo>
                <a:lnTo>
                  <a:pt x="1828" y="720"/>
                </a:lnTo>
                <a:lnTo>
                  <a:pt x="1831" y="729"/>
                </a:lnTo>
                <a:lnTo>
                  <a:pt x="1836" y="738"/>
                </a:lnTo>
                <a:lnTo>
                  <a:pt x="1843" y="744"/>
                </a:lnTo>
                <a:lnTo>
                  <a:pt x="1849" y="751"/>
                </a:lnTo>
                <a:lnTo>
                  <a:pt x="1855" y="758"/>
                </a:lnTo>
                <a:lnTo>
                  <a:pt x="1863" y="763"/>
                </a:lnTo>
                <a:lnTo>
                  <a:pt x="1870" y="768"/>
                </a:lnTo>
                <a:lnTo>
                  <a:pt x="1879" y="773"/>
                </a:lnTo>
                <a:lnTo>
                  <a:pt x="1888" y="775"/>
                </a:lnTo>
                <a:lnTo>
                  <a:pt x="1898" y="778"/>
                </a:lnTo>
                <a:lnTo>
                  <a:pt x="1906" y="779"/>
                </a:lnTo>
                <a:lnTo>
                  <a:pt x="1916" y="780"/>
                </a:lnTo>
                <a:lnTo>
                  <a:pt x="2109" y="780"/>
                </a:lnTo>
                <a:lnTo>
                  <a:pt x="2109" y="780"/>
                </a:lnTo>
                <a:lnTo>
                  <a:pt x="2119" y="779"/>
                </a:lnTo>
                <a:lnTo>
                  <a:pt x="2128" y="778"/>
                </a:lnTo>
                <a:lnTo>
                  <a:pt x="2138" y="775"/>
                </a:lnTo>
                <a:lnTo>
                  <a:pt x="2146" y="773"/>
                </a:lnTo>
                <a:lnTo>
                  <a:pt x="2155" y="768"/>
                </a:lnTo>
                <a:lnTo>
                  <a:pt x="2163" y="763"/>
                </a:lnTo>
                <a:lnTo>
                  <a:pt x="2170" y="758"/>
                </a:lnTo>
                <a:lnTo>
                  <a:pt x="2176" y="751"/>
                </a:lnTo>
                <a:lnTo>
                  <a:pt x="2183" y="744"/>
                </a:lnTo>
                <a:lnTo>
                  <a:pt x="2189" y="738"/>
                </a:lnTo>
                <a:lnTo>
                  <a:pt x="2194" y="729"/>
                </a:lnTo>
                <a:lnTo>
                  <a:pt x="2198" y="720"/>
                </a:lnTo>
                <a:lnTo>
                  <a:pt x="2201" y="711"/>
                </a:lnTo>
                <a:lnTo>
                  <a:pt x="2204" y="703"/>
                </a:lnTo>
                <a:lnTo>
                  <a:pt x="2205" y="693"/>
                </a:lnTo>
                <a:lnTo>
                  <a:pt x="2205" y="683"/>
                </a:lnTo>
                <a:lnTo>
                  <a:pt x="2205" y="556"/>
                </a:lnTo>
                <a:lnTo>
                  <a:pt x="2205" y="556"/>
                </a:lnTo>
                <a:lnTo>
                  <a:pt x="2205" y="554"/>
                </a:lnTo>
                <a:lnTo>
                  <a:pt x="1820" y="554"/>
                </a:lnTo>
                <a:close/>
                <a:moveTo>
                  <a:pt x="1785" y="493"/>
                </a:moveTo>
                <a:lnTo>
                  <a:pt x="2240" y="493"/>
                </a:lnTo>
                <a:lnTo>
                  <a:pt x="2240" y="443"/>
                </a:lnTo>
                <a:lnTo>
                  <a:pt x="1785" y="443"/>
                </a:lnTo>
                <a:lnTo>
                  <a:pt x="1785" y="493"/>
                </a:lnTo>
                <a:close/>
                <a:moveTo>
                  <a:pt x="1961" y="2561"/>
                </a:moveTo>
                <a:lnTo>
                  <a:pt x="1961" y="2561"/>
                </a:lnTo>
                <a:lnTo>
                  <a:pt x="1961" y="2570"/>
                </a:lnTo>
                <a:lnTo>
                  <a:pt x="1958" y="2579"/>
                </a:lnTo>
                <a:lnTo>
                  <a:pt x="1954" y="2586"/>
                </a:lnTo>
                <a:lnTo>
                  <a:pt x="1949" y="2594"/>
                </a:lnTo>
                <a:lnTo>
                  <a:pt x="1941" y="2599"/>
                </a:lnTo>
                <a:lnTo>
                  <a:pt x="1934" y="2603"/>
                </a:lnTo>
                <a:lnTo>
                  <a:pt x="1925" y="2606"/>
                </a:lnTo>
                <a:lnTo>
                  <a:pt x="1916" y="2606"/>
                </a:lnTo>
                <a:lnTo>
                  <a:pt x="1849" y="2606"/>
                </a:lnTo>
                <a:lnTo>
                  <a:pt x="1849" y="2606"/>
                </a:lnTo>
                <a:lnTo>
                  <a:pt x="1839" y="2606"/>
                </a:lnTo>
                <a:lnTo>
                  <a:pt x="1830" y="2603"/>
                </a:lnTo>
                <a:lnTo>
                  <a:pt x="1823" y="2599"/>
                </a:lnTo>
                <a:lnTo>
                  <a:pt x="1816" y="2594"/>
                </a:lnTo>
                <a:lnTo>
                  <a:pt x="1810" y="2586"/>
                </a:lnTo>
                <a:lnTo>
                  <a:pt x="1806" y="2579"/>
                </a:lnTo>
                <a:lnTo>
                  <a:pt x="1804" y="2570"/>
                </a:lnTo>
                <a:lnTo>
                  <a:pt x="1803" y="2561"/>
                </a:lnTo>
                <a:lnTo>
                  <a:pt x="1803" y="1284"/>
                </a:lnTo>
                <a:lnTo>
                  <a:pt x="1803" y="1284"/>
                </a:lnTo>
                <a:lnTo>
                  <a:pt x="1801" y="1269"/>
                </a:lnTo>
                <a:lnTo>
                  <a:pt x="1800" y="1254"/>
                </a:lnTo>
                <a:lnTo>
                  <a:pt x="1796" y="1240"/>
                </a:lnTo>
                <a:lnTo>
                  <a:pt x="1792" y="1226"/>
                </a:lnTo>
                <a:lnTo>
                  <a:pt x="1785" y="1214"/>
                </a:lnTo>
                <a:lnTo>
                  <a:pt x="1778" y="1201"/>
                </a:lnTo>
                <a:lnTo>
                  <a:pt x="1769" y="1190"/>
                </a:lnTo>
                <a:lnTo>
                  <a:pt x="1759" y="1179"/>
                </a:lnTo>
                <a:lnTo>
                  <a:pt x="1749" y="1170"/>
                </a:lnTo>
                <a:lnTo>
                  <a:pt x="1738" y="1161"/>
                </a:lnTo>
                <a:lnTo>
                  <a:pt x="1725" y="1154"/>
                </a:lnTo>
                <a:lnTo>
                  <a:pt x="1713" y="1148"/>
                </a:lnTo>
                <a:lnTo>
                  <a:pt x="1699" y="1143"/>
                </a:lnTo>
                <a:lnTo>
                  <a:pt x="1685" y="1139"/>
                </a:lnTo>
                <a:lnTo>
                  <a:pt x="1670" y="1136"/>
                </a:lnTo>
                <a:lnTo>
                  <a:pt x="1655" y="1136"/>
                </a:lnTo>
                <a:lnTo>
                  <a:pt x="1438" y="1136"/>
                </a:lnTo>
                <a:lnTo>
                  <a:pt x="1438" y="148"/>
                </a:lnTo>
                <a:lnTo>
                  <a:pt x="1438" y="148"/>
                </a:lnTo>
                <a:lnTo>
                  <a:pt x="1438" y="133"/>
                </a:lnTo>
                <a:lnTo>
                  <a:pt x="1435" y="118"/>
                </a:lnTo>
                <a:lnTo>
                  <a:pt x="1432" y="104"/>
                </a:lnTo>
                <a:lnTo>
                  <a:pt x="1427" y="90"/>
                </a:lnTo>
                <a:lnTo>
                  <a:pt x="1420" y="78"/>
                </a:lnTo>
                <a:lnTo>
                  <a:pt x="1413" y="65"/>
                </a:lnTo>
                <a:lnTo>
                  <a:pt x="1404" y="54"/>
                </a:lnTo>
                <a:lnTo>
                  <a:pt x="1395" y="44"/>
                </a:lnTo>
                <a:lnTo>
                  <a:pt x="1384" y="34"/>
                </a:lnTo>
                <a:lnTo>
                  <a:pt x="1373" y="25"/>
                </a:lnTo>
                <a:lnTo>
                  <a:pt x="1360" y="18"/>
                </a:lnTo>
                <a:lnTo>
                  <a:pt x="1348" y="11"/>
                </a:lnTo>
                <a:lnTo>
                  <a:pt x="1334" y="6"/>
                </a:lnTo>
                <a:lnTo>
                  <a:pt x="1321" y="3"/>
                </a:lnTo>
                <a:lnTo>
                  <a:pt x="1306" y="1"/>
                </a:lnTo>
                <a:lnTo>
                  <a:pt x="1291" y="0"/>
                </a:lnTo>
                <a:lnTo>
                  <a:pt x="302" y="0"/>
                </a:lnTo>
                <a:lnTo>
                  <a:pt x="302" y="0"/>
                </a:lnTo>
                <a:lnTo>
                  <a:pt x="287" y="1"/>
                </a:lnTo>
                <a:lnTo>
                  <a:pt x="274" y="3"/>
                </a:lnTo>
                <a:lnTo>
                  <a:pt x="259" y="6"/>
                </a:lnTo>
                <a:lnTo>
                  <a:pt x="245" y="11"/>
                </a:lnTo>
                <a:lnTo>
                  <a:pt x="232" y="18"/>
                </a:lnTo>
                <a:lnTo>
                  <a:pt x="220" y="25"/>
                </a:lnTo>
                <a:lnTo>
                  <a:pt x="209" y="34"/>
                </a:lnTo>
                <a:lnTo>
                  <a:pt x="199" y="44"/>
                </a:lnTo>
                <a:lnTo>
                  <a:pt x="189" y="54"/>
                </a:lnTo>
                <a:lnTo>
                  <a:pt x="180" y="65"/>
                </a:lnTo>
                <a:lnTo>
                  <a:pt x="174" y="78"/>
                </a:lnTo>
                <a:lnTo>
                  <a:pt x="167" y="90"/>
                </a:lnTo>
                <a:lnTo>
                  <a:pt x="162" y="104"/>
                </a:lnTo>
                <a:lnTo>
                  <a:pt x="159" y="118"/>
                </a:lnTo>
                <a:lnTo>
                  <a:pt x="156" y="133"/>
                </a:lnTo>
                <a:lnTo>
                  <a:pt x="155" y="148"/>
                </a:lnTo>
                <a:lnTo>
                  <a:pt x="155" y="2678"/>
                </a:lnTo>
                <a:lnTo>
                  <a:pt x="1438" y="2678"/>
                </a:lnTo>
                <a:lnTo>
                  <a:pt x="1438" y="1239"/>
                </a:lnTo>
                <a:lnTo>
                  <a:pt x="1655" y="1239"/>
                </a:lnTo>
                <a:lnTo>
                  <a:pt x="1655" y="1239"/>
                </a:lnTo>
                <a:lnTo>
                  <a:pt x="1664" y="1239"/>
                </a:lnTo>
                <a:lnTo>
                  <a:pt x="1673" y="1243"/>
                </a:lnTo>
                <a:lnTo>
                  <a:pt x="1680" y="1246"/>
                </a:lnTo>
                <a:lnTo>
                  <a:pt x="1687" y="1251"/>
                </a:lnTo>
                <a:lnTo>
                  <a:pt x="1693" y="1259"/>
                </a:lnTo>
                <a:lnTo>
                  <a:pt x="1697" y="1266"/>
                </a:lnTo>
                <a:lnTo>
                  <a:pt x="1699" y="1275"/>
                </a:lnTo>
                <a:lnTo>
                  <a:pt x="1700" y="1284"/>
                </a:lnTo>
                <a:lnTo>
                  <a:pt x="1700" y="2561"/>
                </a:lnTo>
                <a:lnTo>
                  <a:pt x="1700" y="2561"/>
                </a:lnTo>
                <a:lnTo>
                  <a:pt x="1702" y="2576"/>
                </a:lnTo>
                <a:lnTo>
                  <a:pt x="1704" y="2591"/>
                </a:lnTo>
                <a:lnTo>
                  <a:pt x="1708" y="2605"/>
                </a:lnTo>
                <a:lnTo>
                  <a:pt x="1713" y="2619"/>
                </a:lnTo>
                <a:lnTo>
                  <a:pt x="1719" y="2631"/>
                </a:lnTo>
                <a:lnTo>
                  <a:pt x="1727" y="2644"/>
                </a:lnTo>
                <a:lnTo>
                  <a:pt x="1734" y="2655"/>
                </a:lnTo>
                <a:lnTo>
                  <a:pt x="1744" y="2665"/>
                </a:lnTo>
                <a:lnTo>
                  <a:pt x="1754" y="2675"/>
                </a:lnTo>
                <a:lnTo>
                  <a:pt x="1765" y="2684"/>
                </a:lnTo>
                <a:lnTo>
                  <a:pt x="1778" y="2691"/>
                </a:lnTo>
                <a:lnTo>
                  <a:pt x="1790" y="2698"/>
                </a:lnTo>
                <a:lnTo>
                  <a:pt x="1804" y="2703"/>
                </a:lnTo>
                <a:lnTo>
                  <a:pt x="1819" y="2706"/>
                </a:lnTo>
                <a:lnTo>
                  <a:pt x="1833" y="2709"/>
                </a:lnTo>
                <a:lnTo>
                  <a:pt x="1849" y="2709"/>
                </a:lnTo>
                <a:lnTo>
                  <a:pt x="1916" y="2709"/>
                </a:lnTo>
                <a:lnTo>
                  <a:pt x="1916" y="2709"/>
                </a:lnTo>
                <a:lnTo>
                  <a:pt x="1931" y="2709"/>
                </a:lnTo>
                <a:lnTo>
                  <a:pt x="1946" y="2706"/>
                </a:lnTo>
                <a:lnTo>
                  <a:pt x="1960" y="2703"/>
                </a:lnTo>
                <a:lnTo>
                  <a:pt x="1974" y="2698"/>
                </a:lnTo>
                <a:lnTo>
                  <a:pt x="1986" y="2691"/>
                </a:lnTo>
                <a:lnTo>
                  <a:pt x="1999" y="2684"/>
                </a:lnTo>
                <a:lnTo>
                  <a:pt x="2010" y="2675"/>
                </a:lnTo>
                <a:lnTo>
                  <a:pt x="2020" y="2665"/>
                </a:lnTo>
                <a:lnTo>
                  <a:pt x="2030" y="2655"/>
                </a:lnTo>
                <a:lnTo>
                  <a:pt x="2039" y="2644"/>
                </a:lnTo>
                <a:lnTo>
                  <a:pt x="2046" y="2631"/>
                </a:lnTo>
                <a:lnTo>
                  <a:pt x="2053" y="2619"/>
                </a:lnTo>
                <a:lnTo>
                  <a:pt x="2058" y="2605"/>
                </a:lnTo>
                <a:lnTo>
                  <a:pt x="2061" y="2591"/>
                </a:lnTo>
                <a:lnTo>
                  <a:pt x="2063" y="2576"/>
                </a:lnTo>
                <a:lnTo>
                  <a:pt x="2064" y="2561"/>
                </a:lnTo>
                <a:lnTo>
                  <a:pt x="2064" y="884"/>
                </a:lnTo>
                <a:lnTo>
                  <a:pt x="1961" y="884"/>
                </a:lnTo>
                <a:lnTo>
                  <a:pt x="1961" y="2561"/>
                </a:lnTo>
                <a:close/>
                <a:moveTo>
                  <a:pt x="1336" y="2575"/>
                </a:moveTo>
                <a:lnTo>
                  <a:pt x="257" y="2575"/>
                </a:lnTo>
                <a:lnTo>
                  <a:pt x="257" y="148"/>
                </a:lnTo>
                <a:lnTo>
                  <a:pt x="257" y="148"/>
                </a:lnTo>
                <a:lnTo>
                  <a:pt x="259" y="139"/>
                </a:lnTo>
                <a:lnTo>
                  <a:pt x="261" y="130"/>
                </a:lnTo>
                <a:lnTo>
                  <a:pt x="265" y="123"/>
                </a:lnTo>
                <a:lnTo>
                  <a:pt x="271" y="115"/>
                </a:lnTo>
                <a:lnTo>
                  <a:pt x="277" y="110"/>
                </a:lnTo>
                <a:lnTo>
                  <a:pt x="285" y="106"/>
                </a:lnTo>
                <a:lnTo>
                  <a:pt x="294" y="104"/>
                </a:lnTo>
                <a:lnTo>
                  <a:pt x="302" y="103"/>
                </a:lnTo>
                <a:lnTo>
                  <a:pt x="1291" y="103"/>
                </a:lnTo>
                <a:lnTo>
                  <a:pt x="1291" y="103"/>
                </a:lnTo>
                <a:lnTo>
                  <a:pt x="1299" y="104"/>
                </a:lnTo>
                <a:lnTo>
                  <a:pt x="1308" y="106"/>
                </a:lnTo>
                <a:lnTo>
                  <a:pt x="1316" y="110"/>
                </a:lnTo>
                <a:lnTo>
                  <a:pt x="1323" y="115"/>
                </a:lnTo>
                <a:lnTo>
                  <a:pt x="1328" y="123"/>
                </a:lnTo>
                <a:lnTo>
                  <a:pt x="1333" y="130"/>
                </a:lnTo>
                <a:lnTo>
                  <a:pt x="1336" y="139"/>
                </a:lnTo>
                <a:lnTo>
                  <a:pt x="1336" y="148"/>
                </a:lnTo>
                <a:lnTo>
                  <a:pt x="1336" y="2575"/>
                </a:lnTo>
                <a:close/>
                <a:moveTo>
                  <a:pt x="1167" y="943"/>
                </a:moveTo>
                <a:lnTo>
                  <a:pt x="426" y="943"/>
                </a:lnTo>
                <a:lnTo>
                  <a:pt x="426" y="346"/>
                </a:lnTo>
                <a:lnTo>
                  <a:pt x="1111" y="346"/>
                </a:lnTo>
                <a:lnTo>
                  <a:pt x="1111" y="295"/>
                </a:lnTo>
                <a:lnTo>
                  <a:pt x="375" y="295"/>
                </a:lnTo>
                <a:lnTo>
                  <a:pt x="375" y="994"/>
                </a:lnTo>
                <a:lnTo>
                  <a:pt x="1218" y="994"/>
                </a:lnTo>
                <a:lnTo>
                  <a:pt x="1218" y="295"/>
                </a:lnTo>
                <a:lnTo>
                  <a:pt x="1167" y="295"/>
                </a:lnTo>
                <a:lnTo>
                  <a:pt x="1167" y="9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TextBox 10"/>
          <p:cNvSpPr txBox="1"/>
          <p:nvPr/>
        </p:nvSpPr>
        <p:spPr>
          <a:xfrm rot="16200000">
            <a:off x="2546437" y="2060672"/>
            <a:ext cx="945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F31A09"/>
                </a:solidFill>
              </a:rPr>
              <a:t>ELECTRIC</a:t>
            </a:r>
            <a:endParaRPr lang="en-US" sz="1200" b="1" dirty="0">
              <a:solidFill>
                <a:srgbClr val="F31A09"/>
              </a:solidFill>
            </a:endParaRPr>
          </a:p>
        </p:txBody>
      </p:sp>
      <p:sp>
        <p:nvSpPr>
          <p:cNvPr id="3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E.ON </a:t>
            </a:r>
            <a:r>
              <a:rPr lang="cs-CZ" dirty="0" smtClean="0"/>
              <a:t>MARKETING </a:t>
            </a:r>
            <a:r>
              <a:rPr lang="cs-CZ" sz="2000" dirty="0" smtClean="0"/>
              <a:t>E</a:t>
            </a:r>
            <a:r>
              <a:rPr lang="cs-CZ" dirty="0" smtClean="0"/>
              <a:t>MOBILITY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7</a:t>
            </a:fld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379339" y="2660283"/>
            <a:ext cx="8102927" cy="0"/>
          </a:xfrm>
          <a:prstGeom prst="line">
            <a:avLst/>
          </a:prstGeom>
          <a:ln w="76200">
            <a:solidFill>
              <a:srgbClr val="85D1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/>
          <p:cNvGrpSpPr/>
          <p:nvPr/>
        </p:nvGrpSpPr>
        <p:grpSpPr>
          <a:xfrm>
            <a:off x="578463" y="2462176"/>
            <a:ext cx="388593" cy="388593"/>
            <a:chOff x="3998794" y="1658203"/>
            <a:chExt cx="525439" cy="525439"/>
          </a:xfrm>
        </p:grpSpPr>
        <p:sp>
          <p:nvSpPr>
            <p:cNvPr id="16" name="Ovál 15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ál 16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7567866" y="3144388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cs-CZ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66610" y="1122288"/>
            <a:ext cx="1279417" cy="1080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2011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Pořízení flotily 25 elektromobilů SMART-ED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26063" y="2910586"/>
            <a:ext cx="109338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cs-CZ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946380" y="2462533"/>
            <a:ext cx="388593" cy="388593"/>
            <a:chOff x="3998794" y="1658203"/>
            <a:chExt cx="525439" cy="525439"/>
          </a:xfrm>
        </p:grpSpPr>
        <p:sp>
          <p:nvSpPr>
            <p:cNvPr id="26" name="Ovál 25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3444827" y="2462533"/>
            <a:ext cx="388593" cy="388593"/>
            <a:chOff x="3998794" y="1658203"/>
            <a:chExt cx="525439" cy="525439"/>
          </a:xfrm>
        </p:grpSpPr>
        <p:sp>
          <p:nvSpPr>
            <p:cNvPr id="29" name="Ovál 28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ál 29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5958120" y="1169469"/>
            <a:ext cx="109338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6/2015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Svatby </a:t>
            </a:r>
            <a:b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s Teslou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958120" y="2910586"/>
            <a:ext cx="109338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Odvoz nevěsty a ženicha  Teslou ve svatební den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4923357" y="2462533"/>
            <a:ext cx="388593" cy="388593"/>
            <a:chOff x="3998794" y="1658203"/>
            <a:chExt cx="525439" cy="525439"/>
          </a:xfrm>
        </p:grpSpPr>
        <p:sp>
          <p:nvSpPr>
            <p:cNvPr id="39" name="Ovál 38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2953851" y="1112940"/>
            <a:ext cx="115200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6/2013</a:t>
            </a:r>
            <a:endParaRPr lang="cs-CZ" sz="1400" b="1" dirty="0">
              <a:solidFill>
                <a:schemeClr val="accent1"/>
              </a:solidFill>
            </a:endParaRP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Show case letiště Brno</a:t>
            </a:r>
            <a:endParaRPr lang="cs-CZ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092428" y="3008084"/>
            <a:ext cx="109338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Zapůjčení elektromobilu SMART-ED, 2x e-skútru e-MAX, e- dodávka , e- koloběžky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471573" y="1122288"/>
            <a:ext cx="123354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7/2013</a:t>
            </a:r>
            <a:endParaRPr lang="cs-CZ" sz="1400" b="1" dirty="0">
              <a:solidFill>
                <a:schemeClr val="accent1"/>
              </a:solidFill>
            </a:endParaRP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Otevření první E.ON e-půjčovny ve </a:t>
            </a:r>
            <a:r>
              <a:rPr lang="cs-CZ" sz="1400" b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ranově</a:t>
            </a:r>
            <a:endParaRPr lang="cs-CZ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541650" y="3008084"/>
            <a:ext cx="109338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V letošním roce bude otevřeno 14 e-půjčoven (Lipno, e-Šumava, Brno Pasohlávky...)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1500965" y="1097236"/>
            <a:ext cx="1279417" cy="1080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10/2011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Zahájení spolupráce  s letištěm Brno v oblasti </a:t>
            </a:r>
            <a:r>
              <a:rPr lang="cs-CZ" sz="1400" b="1" dirty="0" err="1" smtClean="0">
                <a:solidFill>
                  <a:schemeClr val="accent3">
                    <a:lumMod val="75000"/>
                  </a:schemeClr>
                </a:solidFill>
              </a:rPr>
              <a:t>elektromobility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1593978" y="3008084"/>
            <a:ext cx="109338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Testování první nabíjecí stanice a el. vozidel </a:t>
            </a:r>
          </a:p>
        </p:txBody>
      </p:sp>
      <p:grpSp>
        <p:nvGrpSpPr>
          <p:cNvPr id="51" name="Skupina 50"/>
          <p:cNvGrpSpPr/>
          <p:nvPr/>
        </p:nvGrpSpPr>
        <p:grpSpPr>
          <a:xfrm>
            <a:off x="6394194" y="2468193"/>
            <a:ext cx="388593" cy="388593"/>
            <a:chOff x="3998794" y="1658203"/>
            <a:chExt cx="525439" cy="525439"/>
          </a:xfrm>
        </p:grpSpPr>
        <p:sp>
          <p:nvSpPr>
            <p:cNvPr id="52" name="Ovál 51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ál 52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7830769" y="2455353"/>
            <a:ext cx="388593" cy="388593"/>
            <a:chOff x="3998794" y="1658203"/>
            <a:chExt cx="525439" cy="525439"/>
          </a:xfrm>
        </p:grpSpPr>
        <p:sp>
          <p:nvSpPr>
            <p:cNvPr id="55" name="Ovál 54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ál 55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7" name="Obdélník 56"/>
          <p:cNvSpPr/>
          <p:nvPr/>
        </p:nvSpPr>
        <p:spPr>
          <a:xfrm>
            <a:off x="956" y="4886653"/>
            <a:ext cx="87668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21C0A"/>
              </a:buClr>
              <a:buSzPct val="100000"/>
            </a:pP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Od roku 2011 probíhají kontinuálně zápůjčky elektromobilů a </a:t>
            </a:r>
            <a:r>
              <a:rPr lang="cs-CZ" sz="1100" dirty="0" err="1" smtClean="0">
                <a:solidFill>
                  <a:schemeClr val="bg1">
                    <a:lumMod val="50000"/>
                  </a:schemeClr>
                </a:solidFill>
              </a:rPr>
              <a:t>elektroskútrů</a:t>
            </a: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  - NP Šumava, Pražská záchranná služby, VIZE97, Madeta, Municipality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7538091" y="1195806"/>
            <a:ext cx="109338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12/2015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Vánoční </a:t>
            </a:r>
            <a:r>
              <a:rPr lang="cs-CZ" sz="1400" b="1" dirty="0" err="1" smtClean="0">
                <a:solidFill>
                  <a:schemeClr val="accent3">
                    <a:lumMod val="75000"/>
                  </a:schemeClr>
                </a:solidFill>
              </a:rPr>
              <a:t>elektrojízda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7478369" y="3008084"/>
            <a:ext cx="1289394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dirty="0" err="1" smtClean="0">
                <a:solidFill>
                  <a:schemeClr val="bg2">
                    <a:lumMod val="50000"/>
                  </a:schemeClr>
                </a:solidFill>
              </a:rPr>
              <a:t>Road</a:t>
            </a:r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 show po ČR s cílem přiblížit </a:t>
            </a:r>
            <a:r>
              <a:rPr lang="cs-CZ" sz="1400" dirty="0" err="1" smtClean="0">
                <a:solidFill>
                  <a:schemeClr val="bg2">
                    <a:lumMod val="50000"/>
                  </a:schemeClr>
                </a:solidFill>
              </a:rPr>
              <a:t>elektromobilitu</a:t>
            </a:r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 veřejnosti a k tomu splnit vánoční přání</a:t>
            </a:r>
          </a:p>
        </p:txBody>
      </p:sp>
      <p:sp>
        <p:nvSpPr>
          <p:cNvPr id="4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0893" y="377999"/>
            <a:ext cx="5586871" cy="720000"/>
          </a:xfrm>
        </p:spPr>
        <p:txBody>
          <a:bodyPr/>
          <a:lstStyle/>
          <a:p>
            <a:r>
              <a:rPr lang="cs-CZ" dirty="0" smtClean="0"/>
              <a:t>E.ON INVESTICE DO NABÍJECÍCH STANIC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8</a:t>
            </a:fld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253192" y="2596485"/>
            <a:ext cx="8372193" cy="0"/>
          </a:xfrm>
          <a:prstGeom prst="line">
            <a:avLst/>
          </a:prstGeom>
          <a:ln w="76200">
            <a:solidFill>
              <a:srgbClr val="85D1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85319" y="3131204"/>
            <a:ext cx="119558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Za účasti ministra životního prostředí a jednatele společnosti E.ON p. Fehna </a:t>
            </a:r>
          </a:p>
        </p:txBody>
      </p:sp>
      <p:grpSp>
        <p:nvGrpSpPr>
          <p:cNvPr id="25" name="Skupina 24"/>
          <p:cNvGrpSpPr/>
          <p:nvPr/>
        </p:nvGrpSpPr>
        <p:grpSpPr>
          <a:xfrm>
            <a:off x="2986597" y="2405985"/>
            <a:ext cx="388593" cy="388593"/>
            <a:chOff x="3998794" y="1658203"/>
            <a:chExt cx="525439" cy="525439"/>
          </a:xfrm>
        </p:grpSpPr>
        <p:sp>
          <p:nvSpPr>
            <p:cNvPr id="26" name="Ovál 25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438880" y="2377762"/>
            <a:ext cx="388593" cy="388593"/>
            <a:chOff x="3998794" y="1658203"/>
            <a:chExt cx="525439" cy="525439"/>
          </a:xfrm>
        </p:grpSpPr>
        <p:sp>
          <p:nvSpPr>
            <p:cNvPr id="29" name="Ovál 28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ál 29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4501860" y="1266280"/>
            <a:ext cx="156020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2016</a:t>
            </a:r>
            <a:endParaRPr lang="cs-CZ" sz="1400" b="1" dirty="0">
              <a:solidFill>
                <a:schemeClr val="accent1"/>
              </a:solidFill>
            </a:endParaRPr>
          </a:p>
          <a:p>
            <a:pPr algn="ctr"/>
            <a:r>
              <a:rPr lang="cs-CZ" sz="1400" b="1" dirty="0">
                <a:solidFill>
                  <a:schemeClr val="accent3">
                    <a:lumMod val="75000"/>
                  </a:schemeClr>
                </a:solidFill>
              </a:rPr>
              <a:t>Dotační projekt z EU 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„EAST-E“</a:t>
            </a:r>
            <a:endParaRPr lang="cs-CZ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697887" y="2948483"/>
            <a:ext cx="1606141" cy="15703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NEJVĚTŠÍ EVROPSKÝ PROJEKT ZAMĚŘENÝ NA ELEKTROMOBILITU / ZAPOJENO 6 ZEMÍ Z REGION CEE A SEE 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249942" y="1266280"/>
            <a:ext cx="1643359" cy="1080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201</a:t>
            </a:r>
            <a:r>
              <a:rPr lang="en-GB" sz="1400" b="1" dirty="0" smtClean="0">
                <a:solidFill>
                  <a:schemeClr val="accent1"/>
                </a:solidFill>
              </a:rPr>
              <a:t>5</a:t>
            </a:r>
            <a:endParaRPr lang="cs-CZ" sz="1400" b="1" dirty="0" smtClean="0">
              <a:solidFill>
                <a:schemeClr val="accent1"/>
              </a:solidFill>
            </a:endParaRP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Dotační projekt z EU 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„FAST-E“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43137" y="1266280"/>
            <a:ext cx="1679944" cy="10608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24. 6. 2016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Slavnostní </a:t>
            </a:r>
          </a:p>
          <a:p>
            <a:pPr algn="ctr"/>
            <a:r>
              <a:rPr lang="cs-CZ" sz="1400" b="1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tevření E.ON Hub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 v Humpolci</a:t>
            </a:r>
          </a:p>
        </p:txBody>
      </p:sp>
      <p:grpSp>
        <p:nvGrpSpPr>
          <p:cNvPr id="51" name="Skupina 50"/>
          <p:cNvGrpSpPr/>
          <p:nvPr/>
        </p:nvGrpSpPr>
        <p:grpSpPr>
          <a:xfrm>
            <a:off x="5087665" y="2391309"/>
            <a:ext cx="388593" cy="388593"/>
            <a:chOff x="3998794" y="1658203"/>
            <a:chExt cx="525439" cy="525439"/>
          </a:xfrm>
        </p:grpSpPr>
        <p:sp>
          <p:nvSpPr>
            <p:cNvPr id="52" name="Ovál 51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ál 52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4" name="TextovéPole 53"/>
          <p:cNvSpPr txBox="1"/>
          <p:nvPr/>
        </p:nvSpPr>
        <p:spPr>
          <a:xfrm>
            <a:off x="6753458" y="1266280"/>
            <a:ext cx="156020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201</a:t>
            </a:r>
            <a:r>
              <a:rPr lang="en-GB" sz="1400" b="1" dirty="0" smtClean="0">
                <a:solidFill>
                  <a:schemeClr val="accent1"/>
                </a:solidFill>
              </a:rPr>
              <a:t>7</a:t>
            </a:r>
            <a:endParaRPr lang="cs-CZ" sz="1400" b="1" dirty="0">
              <a:solidFill>
                <a:schemeClr val="accent1"/>
              </a:solidFill>
            </a:endParaRPr>
          </a:p>
          <a:p>
            <a:pPr algn="ctr"/>
            <a:r>
              <a:rPr lang="cs-CZ" sz="1400" b="1" dirty="0">
                <a:solidFill>
                  <a:schemeClr val="accent3">
                    <a:lumMod val="75000"/>
                  </a:schemeClr>
                </a:solidFill>
              </a:rPr>
              <a:t>Dotační projekt z EU 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„NEXT-E“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310660" y="2941393"/>
            <a:ext cx="1521921" cy="13087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Cílem je výstavba 15 rychlonabíjecích stanic v ČR, kofinancováno EU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4700588" y="2934024"/>
            <a:ext cx="1521921" cy="13087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Cílem je výstavba 15 rychlonabíjecích stanic v ČR, kofinancováno EU </a:t>
            </a:r>
          </a:p>
        </p:txBody>
      </p:sp>
      <p:grpSp>
        <p:nvGrpSpPr>
          <p:cNvPr id="57" name="Skupina 56"/>
          <p:cNvGrpSpPr/>
          <p:nvPr/>
        </p:nvGrpSpPr>
        <p:grpSpPr>
          <a:xfrm>
            <a:off x="630721" y="2346412"/>
            <a:ext cx="677661" cy="601115"/>
            <a:chOff x="3998794" y="1658203"/>
            <a:chExt cx="525439" cy="525439"/>
          </a:xfrm>
        </p:grpSpPr>
        <p:sp>
          <p:nvSpPr>
            <p:cNvPr id="58" name="Ovál 57"/>
            <p:cNvSpPr/>
            <p:nvPr/>
          </p:nvSpPr>
          <p:spPr>
            <a:xfrm>
              <a:off x="3998794" y="1658203"/>
              <a:ext cx="525439" cy="5254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>
              <a:off x="4113761" y="1773170"/>
              <a:ext cx="295502" cy="29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66125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NABÍJECÍ STANICE E.ON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9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99" y="863103"/>
            <a:ext cx="1133612" cy="17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222448" y="843018"/>
            <a:ext cx="160320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21C0A"/>
              </a:buClr>
              <a:buSzPct val="100000"/>
            </a:pPr>
            <a:r>
              <a:rPr lang="cs-CZ" sz="1400" dirty="0" smtClean="0">
                <a:solidFill>
                  <a:srgbClr val="000000"/>
                </a:solidFill>
                <a:latin typeface="+mj-lt"/>
              </a:rPr>
              <a:t>HOME CHARGING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 smtClean="0">
                <a:solidFill>
                  <a:srgbClr val="000000"/>
                </a:solidFill>
              </a:rPr>
              <a:t>3,7</a:t>
            </a:r>
            <a:r>
              <a:rPr lang="cs-CZ" sz="1200" b="1" dirty="0">
                <a:solidFill>
                  <a:srgbClr val="000000"/>
                </a:solidFill>
              </a:rPr>
              <a:t> </a:t>
            </a:r>
            <a:r>
              <a:rPr lang="cs-CZ" sz="1200" b="1" dirty="0" smtClean="0">
                <a:solidFill>
                  <a:srgbClr val="000000"/>
                </a:solidFill>
              </a:rPr>
              <a:t>kW – 22 kW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 smtClean="0">
                <a:solidFill>
                  <a:srgbClr val="000000"/>
                </a:solidFill>
              </a:rPr>
              <a:t>AC nabíjení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US" sz="1200" b="1" dirty="0" smtClean="0">
                <a:solidFill>
                  <a:srgbClr val="000000"/>
                </a:solidFill>
              </a:rPr>
              <a:t>Na</a:t>
            </a:r>
            <a:r>
              <a:rPr lang="cs-CZ" sz="1200" b="1" dirty="0" err="1" smtClean="0">
                <a:solidFill>
                  <a:srgbClr val="000000"/>
                </a:solidFill>
              </a:rPr>
              <a:t>bíjení</a:t>
            </a:r>
            <a:r>
              <a:rPr lang="cs-CZ" sz="1200" b="1" dirty="0" smtClean="0">
                <a:solidFill>
                  <a:srgbClr val="000000"/>
                </a:solidFill>
              </a:rPr>
              <a:t> 6 – 8h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 smtClean="0">
                <a:solidFill>
                  <a:srgbClr val="000000"/>
                </a:solidFill>
              </a:rPr>
              <a:t>Využití tarifu D27d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 smtClean="0">
                <a:solidFill>
                  <a:srgbClr val="000000"/>
                </a:solidFill>
              </a:rPr>
              <a:t>Jištění 16 / 32 A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1509749" y="2284245"/>
            <a:ext cx="711200" cy="542925"/>
            <a:chOff x="2844800" y="2971800"/>
            <a:chExt cx="821425" cy="660400"/>
          </a:xfrm>
        </p:grpSpPr>
        <p:sp>
          <p:nvSpPr>
            <p:cNvPr id="16" name="Ovál 15"/>
            <p:cNvSpPr/>
            <p:nvPr/>
          </p:nvSpPr>
          <p:spPr>
            <a:xfrm>
              <a:off x="2895600" y="2971800"/>
              <a:ext cx="660401" cy="660400"/>
            </a:xfrm>
            <a:prstGeom prst="ellipse">
              <a:avLst/>
            </a:prstGeom>
            <a:solidFill>
              <a:srgbClr val="F21C0A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2844800" y="3104932"/>
              <a:ext cx="821425" cy="374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70</a:t>
              </a:r>
              <a:r>
                <a:rPr lang="cs-CZ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%</a:t>
              </a:r>
              <a:endParaRPr lang="cs-CZ" sz="1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18" name="Obdélník 17"/>
          <p:cNvSpPr/>
          <p:nvPr/>
        </p:nvSpPr>
        <p:spPr>
          <a:xfrm>
            <a:off x="2682857" y="783315"/>
            <a:ext cx="250014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21C0A"/>
              </a:buClr>
              <a:buSzPct val="100000"/>
            </a:pPr>
            <a:r>
              <a:rPr lang="cs-CZ" sz="1400" b="1" dirty="0" smtClean="0">
                <a:solidFill>
                  <a:srgbClr val="000000"/>
                </a:solidFill>
                <a:latin typeface="Polo" panose="02000400000000000000" pitchFamily="2" charset="0"/>
              </a:rPr>
              <a:t>SLOW CHARGING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 smtClean="0">
                <a:solidFill>
                  <a:srgbClr val="000000"/>
                </a:solidFill>
              </a:rPr>
              <a:t>20 - 22 kW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 smtClean="0">
                <a:solidFill>
                  <a:srgbClr val="000000"/>
                </a:solidFill>
              </a:rPr>
              <a:t>AC nabíjení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US" sz="1200" b="1" dirty="0" smtClean="0">
                <a:solidFill>
                  <a:srgbClr val="000000"/>
                </a:solidFill>
              </a:rPr>
              <a:t>Na</a:t>
            </a:r>
            <a:r>
              <a:rPr lang="cs-CZ" sz="1200" b="1" dirty="0" err="1" smtClean="0">
                <a:solidFill>
                  <a:srgbClr val="000000"/>
                </a:solidFill>
              </a:rPr>
              <a:t>bíjení</a:t>
            </a:r>
            <a:r>
              <a:rPr lang="cs-CZ" sz="1200" b="1" dirty="0" smtClean="0">
                <a:solidFill>
                  <a:srgbClr val="000000"/>
                </a:solidFill>
              </a:rPr>
              <a:t> 3 – 4h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 smtClean="0">
                <a:solidFill>
                  <a:srgbClr val="000000"/>
                </a:solidFill>
              </a:rPr>
              <a:t>Sloupové / nástěnné provedení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 smtClean="0">
                <a:solidFill>
                  <a:srgbClr val="000000"/>
                </a:solidFill>
              </a:rPr>
              <a:t>Veřejné / neveřejné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 smtClean="0">
                <a:solidFill>
                  <a:srgbClr val="000000"/>
                </a:solidFill>
              </a:rPr>
              <a:t>Jištění 32 A</a:t>
            </a:r>
            <a:endParaRPr lang="en-GB" sz="1200" b="1" dirty="0">
              <a:solidFill>
                <a:srgbClr val="000000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4446588" y="2253547"/>
            <a:ext cx="711200" cy="542925"/>
            <a:chOff x="2844800" y="2971800"/>
            <a:chExt cx="821425" cy="660400"/>
          </a:xfrm>
        </p:grpSpPr>
        <p:sp>
          <p:nvSpPr>
            <p:cNvPr id="26" name="Ovál 25"/>
            <p:cNvSpPr/>
            <p:nvPr/>
          </p:nvSpPr>
          <p:spPr>
            <a:xfrm>
              <a:off x="2895600" y="2971800"/>
              <a:ext cx="660401" cy="660400"/>
            </a:xfrm>
            <a:prstGeom prst="ellipse">
              <a:avLst/>
            </a:prstGeom>
            <a:solidFill>
              <a:srgbClr val="F21C0A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2844800" y="3104932"/>
              <a:ext cx="821425" cy="374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20 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%</a:t>
              </a:r>
              <a:endParaRPr lang="cs-CZ" sz="1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pic>
        <p:nvPicPr>
          <p:cNvPr id="28" name="Obrázek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95" y="719603"/>
            <a:ext cx="495738" cy="176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95" y="666000"/>
            <a:ext cx="574385" cy="116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bdélník 29"/>
          <p:cNvSpPr/>
          <p:nvPr/>
        </p:nvSpPr>
        <p:spPr>
          <a:xfrm>
            <a:off x="5974754" y="778523"/>
            <a:ext cx="210244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21C0A"/>
              </a:buClr>
              <a:buSzPct val="100000"/>
            </a:pPr>
            <a:r>
              <a:rPr lang="cs-CZ" sz="1400" b="1" dirty="0" smtClean="0">
                <a:solidFill>
                  <a:srgbClr val="000000"/>
                </a:solidFill>
                <a:latin typeface="+mj-lt"/>
              </a:rPr>
              <a:t>FAST CHARGING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US" sz="1200" b="1" dirty="0">
                <a:solidFill>
                  <a:srgbClr val="000000"/>
                </a:solidFill>
              </a:rPr>
              <a:t>≥ 50 </a:t>
            </a:r>
            <a:r>
              <a:rPr lang="cs-CZ" sz="1200" b="1" dirty="0">
                <a:solidFill>
                  <a:srgbClr val="000000"/>
                </a:solidFill>
              </a:rPr>
              <a:t>kW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US" sz="1200" b="1" dirty="0">
                <a:solidFill>
                  <a:srgbClr val="000000"/>
                </a:solidFill>
              </a:rPr>
              <a:t>Na</a:t>
            </a:r>
            <a:r>
              <a:rPr lang="cs-CZ" sz="1200" b="1" dirty="0" err="1">
                <a:solidFill>
                  <a:srgbClr val="000000"/>
                </a:solidFill>
              </a:rPr>
              <a:t>bíjení</a:t>
            </a:r>
            <a:r>
              <a:rPr lang="cs-CZ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0,5</a:t>
            </a:r>
            <a:r>
              <a:rPr lang="cs-CZ" sz="1200" b="1" dirty="0">
                <a:solidFill>
                  <a:srgbClr val="000000"/>
                </a:solidFill>
              </a:rPr>
              <a:t> – </a:t>
            </a:r>
            <a:r>
              <a:rPr lang="en-US" sz="1200" b="1" dirty="0">
                <a:solidFill>
                  <a:srgbClr val="000000"/>
                </a:solidFill>
              </a:rPr>
              <a:t>1</a:t>
            </a:r>
            <a:r>
              <a:rPr lang="cs-CZ" sz="1200" b="1" dirty="0">
                <a:solidFill>
                  <a:srgbClr val="000000"/>
                </a:solidFill>
              </a:rPr>
              <a:t>h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US" sz="1200" b="1" dirty="0">
                <a:solidFill>
                  <a:srgbClr val="000000"/>
                </a:solidFill>
              </a:rPr>
              <a:t>DC / AC nab</a:t>
            </a:r>
            <a:r>
              <a:rPr lang="cs-CZ" sz="1200" b="1" dirty="0" err="1">
                <a:solidFill>
                  <a:srgbClr val="000000"/>
                </a:solidFill>
              </a:rPr>
              <a:t>íjení</a:t>
            </a:r>
            <a:endParaRPr lang="cs-CZ" sz="12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Veřejné / neveřejné</a:t>
            </a:r>
          </a:p>
          <a:p>
            <a:pPr marL="203200" indent="-203200">
              <a:lnSpc>
                <a:spcPct val="150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cs-CZ" sz="1200" b="1" dirty="0">
                <a:solidFill>
                  <a:srgbClr val="000000"/>
                </a:solidFill>
              </a:rPr>
              <a:t>Jištění 160 A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23" y="816807"/>
            <a:ext cx="1322755" cy="190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Skupina 31"/>
          <p:cNvGrpSpPr/>
          <p:nvPr/>
        </p:nvGrpSpPr>
        <p:grpSpPr>
          <a:xfrm>
            <a:off x="7085351" y="2328515"/>
            <a:ext cx="711200" cy="542925"/>
            <a:chOff x="2844800" y="2971800"/>
            <a:chExt cx="821425" cy="660400"/>
          </a:xfrm>
        </p:grpSpPr>
        <p:sp>
          <p:nvSpPr>
            <p:cNvPr id="33" name="Ovál 32"/>
            <p:cNvSpPr/>
            <p:nvPr/>
          </p:nvSpPr>
          <p:spPr>
            <a:xfrm>
              <a:off x="2895600" y="2971800"/>
              <a:ext cx="660401" cy="660400"/>
            </a:xfrm>
            <a:prstGeom prst="ellipse">
              <a:avLst/>
            </a:prstGeom>
            <a:solidFill>
              <a:srgbClr val="F21C0A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844800" y="3104932"/>
              <a:ext cx="821425" cy="374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10 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%</a:t>
              </a:r>
              <a:endParaRPr lang="cs-CZ" sz="1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35" name="Obdélník 34"/>
          <p:cNvSpPr/>
          <p:nvPr/>
        </p:nvSpPr>
        <p:spPr>
          <a:xfrm>
            <a:off x="1583" y="4886653"/>
            <a:ext cx="2304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21C0A"/>
              </a:buClr>
              <a:buSzPct val="100000"/>
            </a:pPr>
            <a:r>
              <a:rPr lang="cs-CZ" sz="1100" dirty="0" smtClean="0">
                <a:solidFill>
                  <a:srgbClr val="000000"/>
                </a:solidFill>
                <a:latin typeface="Polo" panose="02000400000000000000" pitchFamily="2" charset="0"/>
              </a:rPr>
              <a:t>% podíl využití tohoto typu nabíjení</a:t>
            </a:r>
          </a:p>
        </p:txBody>
      </p:sp>
      <p:pic>
        <p:nvPicPr>
          <p:cNvPr id="23" name="Obrázek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9" y="2922171"/>
            <a:ext cx="4201992" cy="157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33" y="2917379"/>
            <a:ext cx="3932930" cy="193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</p:spPr>
        <p:txBody>
          <a:bodyPr lIns="0" tIns="0" rIns="0" bIns="0"/>
          <a:lstStyle/>
          <a:p>
            <a:r>
              <a:rPr lang="pl-PL" dirty="0">
                <a:solidFill>
                  <a:schemeClr val="accent1"/>
                </a:solidFill>
              </a:rPr>
              <a:t>Mobility Services ve společnosti E.ON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N_PPT-Template_Enjoyment_12">
  <a:themeElements>
    <a:clrScheme name="Benutzerdefiniert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Benutzerdefiniert 10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2.xml><?xml version="1.0" encoding="utf-8"?>
<a:theme xmlns:a="http://schemas.openxmlformats.org/drawingml/2006/main" name="2_EON_PPT-Template_Enjoyment_12">
  <a:themeElements>
    <a:clrScheme name="Benutzerdefiniert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Benutzerdefiniert 10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3.xml><?xml version="1.0" encoding="utf-8"?>
<a:theme xmlns:a="http://schemas.openxmlformats.org/drawingml/2006/main" name="4_EON_PPT-Template_Enjoyment_12">
  <a:themeElements>
    <a:clrScheme name="Benutzerdefiniert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Benutzerdefiniert 10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EEC2DD3368AB42AC45B36BDB0C4DD2" ma:contentTypeVersion="0" ma:contentTypeDescription="Create a new document." ma:contentTypeScope="" ma:versionID="5179a234f65577b48f8cbc34f96d5ed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7D7EE5-21E8-42AB-A08F-A84B061441B3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D6A151E-7538-4BF7-9754-14DE621106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7592C-B156-46A7-8FFB-16AD1429A1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EON_PPT-Template_Enjoyment_12</Template>
  <TotalTime>0</TotalTime>
  <Words>1217</Words>
  <Application>Microsoft Office PowerPoint</Application>
  <PresentationFormat>Vlastní</PresentationFormat>
  <Paragraphs>300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Arial</vt:lpstr>
      <vt:lpstr>Wingdings</vt:lpstr>
      <vt:lpstr>EON Brix Sans</vt:lpstr>
      <vt:lpstr>Calibri Light</vt:lpstr>
      <vt:lpstr>Calibri</vt:lpstr>
      <vt:lpstr>Symbol</vt:lpstr>
      <vt:lpstr>EON Brix Sans Black</vt:lpstr>
      <vt:lpstr>Polo</vt:lpstr>
      <vt:lpstr>EON_PPT-Template_Enjoyment_12</vt:lpstr>
      <vt:lpstr>2_EON_PPT-Template_Enjoyment_12</vt:lpstr>
      <vt:lpstr>4_EON_PPT-Template_Enjoyment_12</vt:lpstr>
      <vt:lpstr>Mobility Services ve společnosti E.ON</vt:lpstr>
      <vt:lpstr>MOBILITY SERVICES V E.ON</vt:lpstr>
      <vt:lpstr>DOPAD REGULACE VÝROBCE AUTOMOBILŮ</vt:lpstr>
      <vt:lpstr>CNG SPOLEČNOSTI E.ON</vt:lpstr>
      <vt:lpstr>EMOBILITA _ PŘEKÁŽKY&amp;DRIVERY V ČR</vt:lpstr>
      <vt:lpstr>CÍLE NAP CM</vt:lpstr>
      <vt:lpstr>E.ON MARKETING EMOBILITY</vt:lpstr>
      <vt:lpstr>E.ON INVESTICE DO NABÍJECÍCH STANIC</vt:lpstr>
      <vt:lpstr>NABÍJECÍ STANICE E.ON</vt:lpstr>
      <vt:lpstr>SÍŤ NABÍJECÍCH STANIC E.ON</vt:lpstr>
      <vt:lpstr>INVESTICE A PROVOZ</vt:lpstr>
      <vt:lpstr>KONCERNOVÉ PROJEKTY</vt:lpstr>
      <vt:lpstr>PŘESHRANIČNÍ PROJEKT FAST-E</vt:lpstr>
      <vt:lpstr>Prezentace aplikace PowerPoint</vt:lpstr>
      <vt:lpstr>Prezentace aplikace PowerPoint</vt:lpstr>
      <vt:lpstr>Prezentace aplikace PowerPoint</vt:lpstr>
    </vt:vector>
  </TitlesOfParts>
  <Company>EON-IT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Nabíjecí stanice pro elektromobily Humpolec</dc:title>
  <dc:creator>A44004</dc:creator>
  <cp:lastModifiedBy>M32578</cp:lastModifiedBy>
  <cp:revision>154</cp:revision>
  <cp:lastPrinted>2016-11-16T14:14:22Z</cp:lastPrinted>
  <dcterms:created xsi:type="dcterms:W3CDTF">2017-03-10T12:01:27Z</dcterms:created>
  <dcterms:modified xsi:type="dcterms:W3CDTF">2017-10-30T09:38:58Z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Office version">
    <vt:lpwstr>2007 and higher</vt:lpwstr>
  </property>
  <property fmtid="{D5CDD505-2E9C-101B-9397-08002B2CF9AE}" pid="4" name="Release date">
    <vt:lpwstr>November 2016</vt:lpwstr>
  </property>
  <property fmtid="{D5CDD505-2E9C-101B-9397-08002B2CF9AE}" pid="5" name="Release version">
    <vt:lpwstr>1.0</vt:lpwstr>
  </property>
  <property fmtid="{D5CDD505-2E9C-101B-9397-08002B2CF9AE}" pid="6" name="ContentTypeId">
    <vt:lpwstr>0x01010015EEC2DD3368AB42AC45B36BDB0C4DD2</vt:lpwstr>
  </property>
</Properties>
</file>