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785" r:id="rId4"/>
  </p:sldMasterIdLst>
  <p:notesMasterIdLst>
    <p:notesMasterId r:id="rId20"/>
  </p:notesMasterIdLst>
  <p:handoutMasterIdLst>
    <p:handoutMasterId r:id="rId21"/>
  </p:handoutMasterIdLst>
  <p:sldIdLst>
    <p:sldId id="354" r:id="rId5"/>
    <p:sldId id="355" r:id="rId6"/>
    <p:sldId id="357" r:id="rId7"/>
    <p:sldId id="368" r:id="rId8"/>
    <p:sldId id="317" r:id="rId9"/>
    <p:sldId id="316" r:id="rId10"/>
    <p:sldId id="338" r:id="rId11"/>
    <p:sldId id="336" r:id="rId12"/>
    <p:sldId id="374" r:id="rId13"/>
    <p:sldId id="351" r:id="rId14"/>
    <p:sldId id="343" r:id="rId15"/>
    <p:sldId id="369" r:id="rId16"/>
    <p:sldId id="376" r:id="rId17"/>
    <p:sldId id="373" r:id="rId18"/>
    <p:sldId id="375" r:id="rId19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A0232D"/>
    <a:srgbClr val="1A254F"/>
    <a:srgbClr val="244CF4"/>
    <a:srgbClr val="1D1F45"/>
    <a:srgbClr val="142E63"/>
    <a:srgbClr val="486EE6"/>
    <a:srgbClr val="9D1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07" autoAdjust="0"/>
    <p:restoredTop sz="96192" autoAdjust="0"/>
  </p:normalViewPr>
  <p:slideViewPr>
    <p:cSldViewPr snapToGrid="0" snapToObjects="1">
      <p:cViewPr varScale="1">
        <p:scale>
          <a:sx n="112" d="100"/>
          <a:sy n="112" d="100"/>
        </p:scale>
        <p:origin x="677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8" d="100"/>
          <a:sy n="58" d="100"/>
        </p:scale>
        <p:origin x="-2659" y="-6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_ser\share\orrp\Statistika\2016_v&#253;&#353;e%20z&#225;so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8484496693647"/>
          <c:y val="0.17288870355444208"/>
          <c:w val="0.80458645013123309"/>
          <c:h val="0.6181070374015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Nouzové zásoby ropy ve dnech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hueMod val="94000"/>
                    <a:satMod val="130000"/>
                    <a:lumMod val="138000"/>
                  </a:schemeClr>
                </a:gs>
                <a:gs pos="100000">
                  <a:schemeClr val="accent1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A0232D"/>
              </a:solidFill>
              <a:ln>
                <a:solidFill>
                  <a:schemeClr val="bg1"/>
                </a:solidFill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3-9B13-4B94-AE19-ED1C23B7EB7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4-9B13-4B94-AE19-ED1C23B7EB7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5-9B13-4B94-AE19-ED1C23B7EB7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6-9B13-4B94-AE19-ED1C23B7EB7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7-9B13-4B94-AE19-ED1C23B7EB7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A-13CE-4271-9F04-CC678D098F2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6-EE46-428D-AA50-FE72464E2B65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List1!$A$2:$A$8</c:f>
              <c:strCache>
                <c:ptCount val="7"/>
                <c:pt idx="0">
                  <c:v>EU</c:v>
                </c:pt>
                <c:pt idx="1">
                  <c:v>ČR</c:v>
                </c:pt>
                <c:pt idx="2">
                  <c:v>Německo</c:v>
                </c:pt>
                <c:pt idx="3">
                  <c:v>Polsko </c:v>
                </c:pt>
                <c:pt idx="4">
                  <c:v>Rakousko </c:v>
                </c:pt>
                <c:pt idx="5">
                  <c:v>Slovensko</c:v>
                </c:pt>
                <c:pt idx="6">
                  <c:v>Finsko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120</c:v>
                </c:pt>
                <c:pt idx="1">
                  <c:v>85</c:v>
                </c:pt>
                <c:pt idx="2">
                  <c:v>106</c:v>
                </c:pt>
                <c:pt idx="3">
                  <c:v>94</c:v>
                </c:pt>
                <c:pt idx="4">
                  <c:v>99</c:v>
                </c:pt>
                <c:pt idx="5">
                  <c:v>95</c:v>
                </c:pt>
                <c:pt idx="6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13-4B94-AE19-ED1C23B7EB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2583808"/>
        <c:axId val="92585344"/>
      </c:barChart>
      <c:catAx>
        <c:axId val="9258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cs-CZ"/>
          </a:p>
        </c:txPr>
        <c:crossAx val="92585344"/>
        <c:crosses val="autoZero"/>
        <c:auto val="1"/>
        <c:lblAlgn val="ctr"/>
        <c:lblOffset val="100"/>
        <c:noMultiLvlLbl val="0"/>
      </c:catAx>
      <c:valAx>
        <c:axId val="92585344"/>
        <c:scaling>
          <c:orientation val="minMax"/>
          <c:max val="18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25838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13478576611927"/>
          <c:y val="0.90020741888506883"/>
          <c:w val="0.76114250188805876"/>
          <c:h val="5.47503495895856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76" b="0" i="0" u="none" strike="noStrike" kern="1200" cap="none" spc="20" baseline="0">
                <a:solidFill>
                  <a:schemeClr val="bg1"/>
                </a:solidFill>
                <a:latin typeface="Arial Unicode MS" panose="020B0604020202020204" pitchFamily="34" charset="-128"/>
                <a:ea typeface="+mn-ea"/>
                <a:cs typeface="+mn-cs"/>
              </a:defRPr>
            </a:pPr>
            <a:r>
              <a:rPr lang="cs-CZ"/>
              <a:t>Závislost na dovozu surovin</a:t>
            </a:r>
          </a:p>
        </c:rich>
      </c:tx>
      <c:layout>
        <c:manualLayout>
          <c:xMode val="edge"/>
          <c:yMode val="edge"/>
          <c:x val="0.34369046477318732"/>
          <c:y val="2.1413797181713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76" b="0" i="0" u="none" strike="noStrike" kern="1200" cap="none" spc="20" baseline="0">
              <a:solidFill>
                <a:schemeClr val="bg1"/>
              </a:solidFill>
              <a:latin typeface="Arial Unicode MS" panose="020B0604020202020204" pitchFamily="34" charset="-128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Dovoz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ROPA</c:v>
                </c:pt>
                <c:pt idx="1">
                  <c:v>ZEMNÍ PLYN</c:v>
                </c:pt>
                <c:pt idx="2">
                  <c:v>UHLÍ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90</c:v>
                </c:pt>
                <c:pt idx="1">
                  <c:v>65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CC-45A2-862D-C847B7881ED5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Jiné zdroje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ROPA</c:v>
                </c:pt>
                <c:pt idx="1">
                  <c:v>ZEMNÍ PLYN</c:v>
                </c:pt>
                <c:pt idx="2">
                  <c:v>UHLÍ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10</c:v>
                </c:pt>
                <c:pt idx="1">
                  <c:v>35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CC-45A2-862D-C847B7881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740992"/>
        <c:axId val="92742784"/>
      </c:barChart>
      <c:catAx>
        <c:axId val="9274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30" b="0" i="0" u="none" strike="noStrike" kern="1200" baseline="0">
                <a:solidFill>
                  <a:schemeClr val="bg1"/>
                </a:solidFill>
                <a:latin typeface="Arial Unicode MS" panose="020B0604020202020204" pitchFamily="34" charset="-128"/>
                <a:ea typeface="+mn-ea"/>
                <a:cs typeface="+mn-cs"/>
              </a:defRPr>
            </a:pPr>
            <a:endParaRPr lang="cs-CZ"/>
          </a:p>
        </c:txPr>
        <c:crossAx val="92742784"/>
        <c:crosses val="autoZero"/>
        <c:auto val="1"/>
        <c:lblAlgn val="ctr"/>
        <c:lblOffset val="100"/>
        <c:noMultiLvlLbl val="0"/>
      </c:catAx>
      <c:valAx>
        <c:axId val="927427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30" b="0" i="0" u="none" strike="noStrike" kern="1200" baseline="0">
                <a:solidFill>
                  <a:schemeClr val="bg1"/>
                </a:solidFill>
                <a:latin typeface="Arial Unicode MS" panose="020B0604020202020204" pitchFamily="34" charset="-128"/>
                <a:ea typeface="+mn-ea"/>
                <a:cs typeface="+mn-cs"/>
              </a:defRPr>
            </a:pPr>
            <a:endParaRPr lang="cs-CZ"/>
          </a:p>
        </c:txPr>
        <c:crossAx val="927409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bg1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30" b="0" i="0" u="none" strike="noStrike" kern="1200" baseline="0">
                <a:solidFill>
                  <a:schemeClr val="bg1"/>
                </a:solidFill>
                <a:latin typeface="Arial Unicode MS" panose="020B0604020202020204" pitchFamily="34" charset="-128"/>
                <a:ea typeface="+mn-ea"/>
                <a:cs typeface="+mn-cs"/>
              </a:defRPr>
            </a:pPr>
            <a:endParaRPr lang="cs-CZ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30" baseline="0">
          <a:solidFill>
            <a:schemeClr val="bg1"/>
          </a:solidFill>
          <a:latin typeface="Arial Unicode MS" panose="020B0604020202020204" pitchFamily="34" charset="-128"/>
        </a:defRPr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9"/>
          <c:dPt>
            <c:idx val="0"/>
            <c:bubble3D val="0"/>
            <c:spPr>
              <a:solidFill>
                <a:srgbClr val="A0232D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37A-45DE-BB0F-CFC0A2D0175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37A-45DE-BB0F-CFC0A2D01759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37A-45DE-BB0F-CFC0A2D01759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137A-45DE-BB0F-CFC0A2D01759}"/>
              </c:ext>
            </c:extLst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137A-45DE-BB0F-CFC0A2D01759}"/>
              </c:ext>
            </c:extLst>
          </c:dPt>
          <c:dLbls>
            <c:dLbl>
              <c:idx val="0"/>
              <c:layout>
                <c:manualLayout>
                  <c:x val="0"/>
                  <c:y val="3.07720993875779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A0232D"/>
                        </a:solidFill>
                        <a:latin typeface="Arial Unicode MS" panose="020B0604020202020204" pitchFamily="34" charset="-128"/>
                        <a:ea typeface="+mn-ea"/>
                        <a:cs typeface="+mn-cs"/>
                      </a:defRPr>
                    </a:pPr>
                    <a:fld id="{CECB54CA-00A6-4420-98AD-45598B1EB744}" type="CATEGORYNAME">
                      <a:rPr lang="en-US"/>
                      <a:pPr>
                        <a:defRPr>
                          <a:solidFill>
                            <a:srgbClr val="A0232D"/>
                          </a:solidFill>
                          <a:latin typeface="Arial Unicode MS" panose="020B0604020202020204" pitchFamily="34" charset="-128"/>
                        </a:defRPr>
                      </a:pPr>
                      <a:t>[NÁZEV KATEGORIE]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51%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A0232D"/>
                      </a:solidFill>
                      <a:latin typeface="Arial Unicode MS" panose="020B0604020202020204" pitchFamily="34" charset="-128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757501596084276E-2"/>
                      <c:h val="0.1548110804712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37A-45DE-BB0F-CFC0A2D01759}"/>
                </c:ext>
              </c:extLst>
            </c:dLbl>
            <c:dLbl>
              <c:idx val="1"/>
              <c:layout>
                <c:manualLayout>
                  <c:x val="0.1191322901849217"/>
                  <c:y val="8.392360704984629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>
                            <a:lumMod val="6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469EE5F-ECDF-4030-8975-0F0EB7925A0C}" type="CATEGORYNAME">
                      <a:rPr lang="en-US">
                        <a:solidFill>
                          <a:srgbClr val="FFC000"/>
                        </a:solidFill>
                      </a:rPr>
                      <a:pPr>
                        <a:defRPr>
                          <a:solidFill>
                            <a:schemeClr val="accent6">
                              <a:lumMod val="60000"/>
                            </a:schemeClr>
                          </a:solidFill>
                        </a:defRPr>
                      </a:pPr>
                      <a:t>[NÁZEV KATEGORIE]</a:t>
                    </a:fld>
                    <a:r>
                      <a:rPr lang="en-US" baseline="0" dirty="0">
                        <a:solidFill>
                          <a:srgbClr val="FFC000"/>
                        </a:solidFill>
                      </a:rPr>
                      <a:t>
</a:t>
                    </a:r>
                    <a:r>
                      <a:rPr lang="en-US" baseline="0" dirty="0" smtClean="0">
                        <a:solidFill>
                          <a:srgbClr val="FFC000"/>
                        </a:solidFill>
                      </a:rPr>
                      <a:t>12%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67681253570189"/>
                      <c:h val="0.178143605406618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37A-45DE-BB0F-CFC0A2D01759}"/>
                </c:ext>
              </c:extLst>
            </c:dLbl>
            <c:dLbl>
              <c:idx val="2"/>
              <c:layout>
                <c:manualLayout>
                  <c:x val="7.0003696195159109E-8"/>
                  <c:y val="3.91644600925626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Arial Unicode MS" panose="020B0604020202020204" pitchFamily="34" charset="-128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62418095675448"/>
                      <c:h val="0.219628079649450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37A-45DE-BB0F-CFC0A2D01759}"/>
                </c:ext>
              </c:extLst>
            </c:dLbl>
            <c:dLbl>
              <c:idx val="3"/>
              <c:layout>
                <c:manualLayout>
                  <c:x val="0"/>
                  <c:y val="-1.3987267841641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6A03D9-EE29-4568-AEE3-B217C39AC4C2}" type="CATEGORYNAME">
                      <a:rPr lang="en-US" dirty="0"/>
                      <a:pPr>
                        <a:defRPr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defRPr>
                      </a:pPr>
                      <a:t>[NÁZEV KATEGORIE]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35%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37A-45DE-BB0F-CFC0A2D01759}"/>
                </c:ext>
              </c:extLst>
            </c:dLbl>
            <c:dLbl>
              <c:idx val="4"/>
              <c:layout>
                <c:manualLayout>
                  <c:x val="2.8449572137408854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Arial Unicode MS" panose="020B0604020202020204" pitchFamily="34" charset="-128"/>
                        <a:ea typeface="+mn-ea"/>
                        <a:cs typeface="+mn-cs"/>
                      </a:defRPr>
                    </a:pPr>
                    <a:fld id="{5C5C9934-F83F-47B3-97CE-94D3513407CD}" type="CATEGORYNAME">
                      <a:rPr lang="en-US"/>
                      <a:pPr>
                        <a:defRPr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Arial Unicode MS" panose="020B0604020202020204" pitchFamily="34" charset="-128"/>
                        </a:defRPr>
                      </a:pPr>
                      <a:t>[NÁZEV KATEGORIE]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atin typeface="Arial Unicode MS" panose="020B0604020202020204" pitchFamily="34" charset="-128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39715616984574"/>
                      <c:h val="0.138026359061315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37A-45DE-BB0F-CFC0A2D0175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prosinec!$J$10:$J$16</c:f>
              <c:strCache>
                <c:ptCount val="5"/>
                <c:pt idx="0">
                  <c:v>Ropa</c:v>
                </c:pt>
                <c:pt idx="1">
                  <c:v>Automobilový benzin</c:v>
                </c:pt>
                <c:pt idx="2">
                  <c:v>Letecký tryskový petrolej</c:v>
                </c:pt>
                <c:pt idx="3">
                  <c:v>Nafta motorová</c:v>
                </c:pt>
                <c:pt idx="4">
                  <c:v>Topné oleje </c:v>
                </c:pt>
              </c:strCache>
            </c:strRef>
          </c:cat>
          <c:val>
            <c:numRef>
              <c:f>prosinec!$K$10:$K$16</c:f>
              <c:numCache>
                <c:formatCode>#,##0</c:formatCode>
                <c:ptCount val="5"/>
                <c:pt idx="0">
                  <c:v>1000</c:v>
                </c:pt>
                <c:pt idx="1">
                  <c:v>264</c:v>
                </c:pt>
                <c:pt idx="2">
                  <c:v>24</c:v>
                </c:pt>
                <c:pt idx="3">
                  <c:v>692.17399999999998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37A-45DE-BB0F-CFC0A2D0175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A22339-1E9A-42C4-A3D7-66F654062CB6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12006C7-584D-457A-9BB4-28C1EAC4B0BD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cs-CZ" sz="2800" dirty="0">
              <a:solidFill>
                <a:srgbClr val="1D1F45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Zákon  č. </a:t>
          </a:r>
          <a:r>
            <a:rPr lang="cs-CZ" sz="2800" dirty="0" smtClean="0">
              <a:solidFill>
                <a:srgbClr val="1D1F45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97/1993 </a:t>
          </a:r>
          <a:r>
            <a:rPr lang="cs-CZ" sz="2800" dirty="0">
              <a:solidFill>
                <a:srgbClr val="1D1F45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Sb</a:t>
          </a:r>
          <a:r>
            <a:rPr lang="cs-CZ" sz="2800" dirty="0" smtClean="0">
              <a:solidFill>
                <a:srgbClr val="1D1F45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., </a:t>
          </a:r>
          <a:r>
            <a:rPr lang="cs-CZ" sz="2800" dirty="0">
              <a:solidFill>
                <a:srgbClr val="1D1F45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o působnosti SSHR</a:t>
          </a:r>
        </a:p>
      </dgm:t>
    </dgm:pt>
    <dgm:pt modelId="{27B0D679-B04A-4E15-A7C8-B43EC8019F3F}" type="parTrans" cxnId="{D79DE7E0-975D-4C1D-92E2-536AF75E8493}">
      <dgm:prSet/>
      <dgm:spPr/>
      <dgm:t>
        <a:bodyPr/>
        <a:lstStyle/>
        <a:p>
          <a:endParaRPr lang="cs-CZ"/>
        </a:p>
      </dgm:t>
    </dgm:pt>
    <dgm:pt modelId="{1C95334C-E763-4588-8E4A-751199779001}" type="sibTrans" cxnId="{D79DE7E0-975D-4C1D-92E2-536AF75E8493}">
      <dgm:prSet/>
      <dgm:spPr/>
      <dgm:t>
        <a:bodyPr/>
        <a:lstStyle/>
        <a:p>
          <a:endParaRPr lang="cs-CZ"/>
        </a:p>
      </dgm:t>
    </dgm:pt>
    <dgm:pt modelId="{0428C3A8-B864-4FF0-8A31-384138E722E1}">
      <dgm:prSet phldrT="[Text]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ctr"/>
        <a:lstStyle/>
        <a:p>
          <a:pPr algn="l"/>
          <a:r>
            <a:rPr lang="cs-CZ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Nouzové zásoby = státní hmotné rezervy</a:t>
          </a:r>
          <a:endParaRPr lang="cs-CZ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E14176F5-1E4B-4FE0-8BFE-72406F932E3F}" type="parTrans" cxnId="{5574C3FC-5EFB-495E-9252-786A3C1F2DB0}">
      <dgm:prSet/>
      <dgm:spPr/>
      <dgm:t>
        <a:bodyPr/>
        <a:lstStyle/>
        <a:p>
          <a:endParaRPr lang="cs-CZ"/>
        </a:p>
      </dgm:t>
    </dgm:pt>
    <dgm:pt modelId="{C6932DD8-73E7-41CF-8399-08D2C0B77B6D}" type="sibTrans" cxnId="{5574C3FC-5EFB-495E-9252-786A3C1F2DB0}">
      <dgm:prSet/>
      <dgm:spPr/>
      <dgm:t>
        <a:bodyPr/>
        <a:lstStyle/>
        <a:p>
          <a:endParaRPr lang="cs-CZ"/>
        </a:p>
      </dgm:t>
    </dgm:pt>
    <dgm:pt modelId="{5CC387FB-BCAD-43FD-9BCF-3E500AB6759D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cs-CZ" sz="2800" dirty="0">
              <a:solidFill>
                <a:srgbClr val="1D1F45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Směrnice Rady 2009/119 ES </a:t>
          </a:r>
        </a:p>
      </dgm:t>
    </dgm:pt>
    <dgm:pt modelId="{89C7600E-101D-4038-B67D-CC878FA471CE}" type="parTrans" cxnId="{D155F192-71CC-4E8D-812D-1949695E6863}">
      <dgm:prSet/>
      <dgm:spPr/>
      <dgm:t>
        <a:bodyPr/>
        <a:lstStyle/>
        <a:p>
          <a:endParaRPr lang="cs-CZ"/>
        </a:p>
      </dgm:t>
    </dgm:pt>
    <dgm:pt modelId="{A533E2A1-222A-46FB-A60C-66C86E5A0681}" type="sibTrans" cxnId="{D155F192-71CC-4E8D-812D-1949695E6863}">
      <dgm:prSet/>
      <dgm:spPr/>
      <dgm:t>
        <a:bodyPr/>
        <a:lstStyle/>
        <a:p>
          <a:endParaRPr lang="cs-CZ"/>
        </a:p>
      </dgm:t>
    </dgm:pt>
    <dgm:pt modelId="{74221AC3-920A-4EE6-BCEE-67843A227360}">
      <dgm:prSet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ctr"/>
        <a:lstStyle/>
        <a:p>
          <a:r>
            <a:rPr lang="cs-CZ" b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Povinnost udržovat minimální zásoby ropy/rop. </a:t>
          </a:r>
          <a:r>
            <a:rPr lang="cs-CZ" b="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produktů</a:t>
          </a:r>
          <a:endParaRPr lang="cs-CZ" b="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83430852-8C71-48B7-9FC4-828DCC320A92}" type="parTrans" cxnId="{A192EB5C-68F1-4B81-8A4E-D6CD6AF0108B}">
      <dgm:prSet/>
      <dgm:spPr/>
      <dgm:t>
        <a:bodyPr/>
        <a:lstStyle/>
        <a:p>
          <a:endParaRPr lang="cs-CZ"/>
        </a:p>
      </dgm:t>
    </dgm:pt>
    <dgm:pt modelId="{4EB63AA5-32C1-47C9-8EEE-F68A83A8C06E}" type="sibTrans" cxnId="{A192EB5C-68F1-4B81-8A4E-D6CD6AF0108B}">
      <dgm:prSet/>
      <dgm:spPr/>
      <dgm:t>
        <a:bodyPr/>
        <a:lstStyle/>
        <a:p>
          <a:endParaRPr lang="cs-CZ"/>
        </a:p>
      </dgm:t>
    </dgm:pt>
    <dgm:pt modelId="{0F3476BD-DD95-420E-BF71-9B11FFB498D4}">
      <dgm:prSet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altLang="cs-CZ" b="0" dirty="0" smtClean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Min. 90 dnů průměrného denního čistého dovozu referenčního roku</a:t>
          </a:r>
          <a:endParaRPr lang="cs-CZ" b="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A24EFDFB-1BF0-41A5-A07A-AA531B947EDF}" type="parTrans" cxnId="{BDE0EF01-C3A8-4FD6-AE5C-A64BC33F4F08}">
      <dgm:prSet/>
      <dgm:spPr/>
      <dgm:t>
        <a:bodyPr/>
        <a:lstStyle/>
        <a:p>
          <a:endParaRPr lang="cs-CZ"/>
        </a:p>
      </dgm:t>
    </dgm:pt>
    <dgm:pt modelId="{095CC997-82A6-41C9-A0B2-1B9509B76605}" type="sibTrans" cxnId="{BDE0EF01-C3A8-4FD6-AE5C-A64BC33F4F08}">
      <dgm:prSet/>
      <dgm:spPr/>
      <dgm:t>
        <a:bodyPr/>
        <a:lstStyle/>
        <a:p>
          <a:endParaRPr lang="cs-CZ"/>
        </a:p>
      </dgm:t>
    </dgm:pt>
    <dgm:pt modelId="{4CC295FF-90ED-42BC-9B86-FDB144A11213}">
      <dgm:prSet phldrT="[Text]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 anchor="ctr"/>
        <a:lstStyle/>
        <a:p>
          <a:pPr algn="l"/>
          <a:r>
            <a:rPr lang="cs-CZ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Definuje postavení SSHR</a:t>
          </a:r>
          <a:endParaRPr lang="cs-CZ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7B891FF7-BB52-469B-BCBB-E21995D5491E}" type="parTrans" cxnId="{37F1A341-7081-43C0-BD32-7BC1612B8598}">
      <dgm:prSet/>
      <dgm:spPr/>
      <dgm:t>
        <a:bodyPr/>
        <a:lstStyle/>
        <a:p>
          <a:endParaRPr lang="cs-CZ"/>
        </a:p>
      </dgm:t>
    </dgm:pt>
    <dgm:pt modelId="{C916FEF9-3488-492C-B295-EF74F1974300}" type="sibTrans" cxnId="{37F1A341-7081-43C0-BD32-7BC1612B8598}">
      <dgm:prSet/>
      <dgm:spPr/>
      <dgm:t>
        <a:bodyPr/>
        <a:lstStyle/>
        <a:p>
          <a:endParaRPr lang="cs-CZ"/>
        </a:p>
      </dgm:t>
    </dgm:pt>
    <dgm:pt modelId="{303B6787-FC87-4223-BCD7-F167351793F1}" type="pres">
      <dgm:prSet presAssocID="{8EA22339-1E9A-42C4-A3D7-66F654062CB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BE4E1804-0F68-4B1C-9440-965BBF7DE3B9}" type="pres">
      <dgm:prSet presAssocID="{A12006C7-584D-457A-9BB4-28C1EAC4B0BD}" presName="linNode" presStyleCnt="0"/>
      <dgm:spPr/>
    </dgm:pt>
    <dgm:pt modelId="{8810C487-38EF-4570-B41E-6403E981C337}" type="pres">
      <dgm:prSet presAssocID="{A12006C7-584D-457A-9BB4-28C1EAC4B0BD}" presName="parentShp" presStyleLbl="node1" presStyleIdx="0" presStyleCnt="2" custScaleX="120076" custScaleY="99222" custLinFactNeighborX="-884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F543F7-0109-458B-AC8B-A615509946AA}" type="pres">
      <dgm:prSet presAssocID="{A12006C7-584D-457A-9BB4-28C1EAC4B0BD}" presName="childShp" presStyleLbl="bgAccFollowNode1" presStyleIdx="0" presStyleCnt="2" custScaleX="124810" custScaleY="68126" custLinFactNeighborX="16" custLinFactNeighborY="-13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0D981B-C4C5-4BF5-9FAD-66BEFBA9CE5A}" type="pres">
      <dgm:prSet presAssocID="{1C95334C-E763-4588-8E4A-751199779001}" presName="spacing" presStyleCnt="0"/>
      <dgm:spPr/>
    </dgm:pt>
    <dgm:pt modelId="{431AB166-2F79-4D9D-84E8-1F4A512D78D1}" type="pres">
      <dgm:prSet presAssocID="{5CC387FB-BCAD-43FD-9BCF-3E500AB6759D}" presName="linNode" presStyleCnt="0"/>
      <dgm:spPr/>
    </dgm:pt>
    <dgm:pt modelId="{B32055A3-FAB5-4CDC-B051-DAFE91BC3B1F}" type="pres">
      <dgm:prSet presAssocID="{5CC387FB-BCAD-43FD-9BCF-3E500AB6759D}" presName="parentShp" presStyleLbl="node1" presStyleIdx="1" presStyleCnt="2" custScaleX="98806" custLinFactNeighborY="-669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258D707-7747-4B2D-9FA1-AFC46732973B}" type="pres">
      <dgm:prSet presAssocID="{5CC387FB-BCAD-43FD-9BCF-3E500AB6759D}" presName="childShp" presStyleLbl="bgAccFollowNode1" presStyleIdx="1" presStyleCnt="2" custScaleX="103459" custScaleY="90306" custLinFactNeighborX="4999" custLinFactNeighborY="-943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95EAF2B-AD31-4947-AF1F-2732824A31FD}" type="presOf" srcId="{74221AC3-920A-4EE6-BCEE-67843A227360}" destId="{C258D707-7747-4B2D-9FA1-AFC46732973B}" srcOrd="0" destOrd="0" presId="urn:microsoft.com/office/officeart/2005/8/layout/vList6"/>
    <dgm:cxn modelId="{D79DE7E0-975D-4C1D-92E2-536AF75E8493}" srcId="{8EA22339-1E9A-42C4-A3D7-66F654062CB6}" destId="{A12006C7-584D-457A-9BB4-28C1EAC4B0BD}" srcOrd="0" destOrd="0" parTransId="{27B0D679-B04A-4E15-A7C8-B43EC8019F3F}" sibTransId="{1C95334C-E763-4588-8E4A-751199779001}"/>
    <dgm:cxn modelId="{37F1A341-7081-43C0-BD32-7BC1612B8598}" srcId="{A12006C7-584D-457A-9BB4-28C1EAC4B0BD}" destId="{4CC295FF-90ED-42BC-9B86-FDB144A11213}" srcOrd="1" destOrd="0" parTransId="{7B891FF7-BB52-469B-BCBB-E21995D5491E}" sibTransId="{C916FEF9-3488-492C-B295-EF74F1974300}"/>
    <dgm:cxn modelId="{9E5F7053-4A6F-4AF2-A9A7-1F214FEEBE1F}" type="presOf" srcId="{A12006C7-584D-457A-9BB4-28C1EAC4B0BD}" destId="{8810C487-38EF-4570-B41E-6403E981C337}" srcOrd="0" destOrd="0" presId="urn:microsoft.com/office/officeart/2005/8/layout/vList6"/>
    <dgm:cxn modelId="{CF4318C6-DD7F-4543-8376-BF5FB4F546B1}" type="presOf" srcId="{8EA22339-1E9A-42C4-A3D7-66F654062CB6}" destId="{303B6787-FC87-4223-BCD7-F167351793F1}" srcOrd="0" destOrd="0" presId="urn:microsoft.com/office/officeart/2005/8/layout/vList6"/>
    <dgm:cxn modelId="{D155F192-71CC-4E8D-812D-1949695E6863}" srcId="{8EA22339-1E9A-42C4-A3D7-66F654062CB6}" destId="{5CC387FB-BCAD-43FD-9BCF-3E500AB6759D}" srcOrd="1" destOrd="0" parTransId="{89C7600E-101D-4038-B67D-CC878FA471CE}" sibTransId="{A533E2A1-222A-46FB-A60C-66C86E5A0681}"/>
    <dgm:cxn modelId="{93196CC0-9BCE-467F-8804-498FBA2C04B7}" type="presOf" srcId="{0428C3A8-B864-4FF0-8A31-384138E722E1}" destId="{B5F543F7-0109-458B-AC8B-A615509946AA}" srcOrd="0" destOrd="0" presId="urn:microsoft.com/office/officeart/2005/8/layout/vList6"/>
    <dgm:cxn modelId="{C367F849-8B42-43EB-AE7E-00283237D2B6}" type="presOf" srcId="{0F3476BD-DD95-420E-BF71-9B11FFB498D4}" destId="{C258D707-7747-4B2D-9FA1-AFC46732973B}" srcOrd="0" destOrd="1" presId="urn:microsoft.com/office/officeart/2005/8/layout/vList6"/>
    <dgm:cxn modelId="{BDE0EF01-C3A8-4FD6-AE5C-A64BC33F4F08}" srcId="{5CC387FB-BCAD-43FD-9BCF-3E500AB6759D}" destId="{0F3476BD-DD95-420E-BF71-9B11FFB498D4}" srcOrd="1" destOrd="0" parTransId="{A24EFDFB-1BF0-41A5-A07A-AA531B947EDF}" sibTransId="{095CC997-82A6-41C9-A0B2-1B9509B76605}"/>
    <dgm:cxn modelId="{78D7B89C-FAA2-4977-B35F-9B962584F048}" type="presOf" srcId="{4CC295FF-90ED-42BC-9B86-FDB144A11213}" destId="{B5F543F7-0109-458B-AC8B-A615509946AA}" srcOrd="0" destOrd="1" presId="urn:microsoft.com/office/officeart/2005/8/layout/vList6"/>
    <dgm:cxn modelId="{5574C3FC-5EFB-495E-9252-786A3C1F2DB0}" srcId="{A12006C7-584D-457A-9BB4-28C1EAC4B0BD}" destId="{0428C3A8-B864-4FF0-8A31-384138E722E1}" srcOrd="0" destOrd="0" parTransId="{E14176F5-1E4B-4FE0-8BFE-72406F932E3F}" sibTransId="{C6932DD8-73E7-41CF-8399-08D2C0B77B6D}"/>
    <dgm:cxn modelId="{A192EB5C-68F1-4B81-8A4E-D6CD6AF0108B}" srcId="{5CC387FB-BCAD-43FD-9BCF-3E500AB6759D}" destId="{74221AC3-920A-4EE6-BCEE-67843A227360}" srcOrd="0" destOrd="0" parTransId="{83430852-8C71-48B7-9FC4-828DCC320A92}" sibTransId="{4EB63AA5-32C1-47C9-8EEE-F68A83A8C06E}"/>
    <dgm:cxn modelId="{176EFAEE-1F40-4741-9724-B6ED6E389127}" type="presOf" srcId="{5CC387FB-BCAD-43FD-9BCF-3E500AB6759D}" destId="{B32055A3-FAB5-4CDC-B051-DAFE91BC3B1F}" srcOrd="0" destOrd="0" presId="urn:microsoft.com/office/officeart/2005/8/layout/vList6"/>
    <dgm:cxn modelId="{035CEAF5-61D9-4218-A82F-0D8C0A9D9833}" type="presParOf" srcId="{303B6787-FC87-4223-BCD7-F167351793F1}" destId="{BE4E1804-0F68-4B1C-9440-965BBF7DE3B9}" srcOrd="0" destOrd="0" presId="urn:microsoft.com/office/officeart/2005/8/layout/vList6"/>
    <dgm:cxn modelId="{95F04694-659A-456E-A291-38DD8EF1C190}" type="presParOf" srcId="{BE4E1804-0F68-4B1C-9440-965BBF7DE3B9}" destId="{8810C487-38EF-4570-B41E-6403E981C337}" srcOrd="0" destOrd="0" presId="urn:microsoft.com/office/officeart/2005/8/layout/vList6"/>
    <dgm:cxn modelId="{5F3D74DE-3CE9-4EAC-8090-BFBC1D71F63A}" type="presParOf" srcId="{BE4E1804-0F68-4B1C-9440-965BBF7DE3B9}" destId="{B5F543F7-0109-458B-AC8B-A615509946AA}" srcOrd="1" destOrd="0" presId="urn:microsoft.com/office/officeart/2005/8/layout/vList6"/>
    <dgm:cxn modelId="{41EA6B00-7242-450F-A932-124C8F7F18C6}" type="presParOf" srcId="{303B6787-FC87-4223-BCD7-F167351793F1}" destId="{AB0D981B-C4C5-4BF5-9FAD-66BEFBA9CE5A}" srcOrd="1" destOrd="0" presId="urn:microsoft.com/office/officeart/2005/8/layout/vList6"/>
    <dgm:cxn modelId="{BC21CDA3-E4D6-4C9E-AD36-8F562FF553CB}" type="presParOf" srcId="{303B6787-FC87-4223-BCD7-F167351793F1}" destId="{431AB166-2F79-4D9D-84E8-1F4A512D78D1}" srcOrd="2" destOrd="0" presId="urn:microsoft.com/office/officeart/2005/8/layout/vList6"/>
    <dgm:cxn modelId="{6FE7D49D-8E04-40C8-9F1E-A44ED137E43B}" type="presParOf" srcId="{431AB166-2F79-4D9D-84E8-1F4A512D78D1}" destId="{B32055A3-FAB5-4CDC-B051-DAFE91BC3B1F}" srcOrd="0" destOrd="0" presId="urn:microsoft.com/office/officeart/2005/8/layout/vList6"/>
    <dgm:cxn modelId="{52E6511F-A331-4633-9934-A9B1A6981917}" type="presParOf" srcId="{431AB166-2F79-4D9D-84E8-1F4A512D78D1}" destId="{C258D707-7747-4B2D-9FA1-AFC46732973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43C896-9724-4179-A76B-0C6317F66096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740BCF1A-294A-4A88-A18E-F5406B2F486F}">
      <dgm:prSet phldrT="[Text]"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</a:pPr>
          <a:r>
            <a:rPr lang="cs-CZ" sz="2400" b="1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Krátkodobě</a:t>
          </a:r>
        </a:p>
        <a:p>
          <a:pPr>
            <a:lnSpc>
              <a:spcPct val="100000"/>
            </a:lnSpc>
          </a:pPr>
          <a:r>
            <a:rPr lang="cs-CZ" sz="22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2018+</a:t>
          </a:r>
          <a:endParaRPr lang="cs-CZ" sz="2200" dirty="0">
            <a:solidFill>
              <a:schemeClr val="bg1"/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A522AA20-48D6-4B52-917B-165481609C9C}" type="parTrans" cxnId="{57C278DC-FF90-4249-A8FA-40FB24777D56}">
      <dgm:prSet/>
      <dgm:spPr/>
      <dgm:t>
        <a:bodyPr/>
        <a:lstStyle/>
        <a:p>
          <a:endParaRPr lang="cs-CZ"/>
        </a:p>
      </dgm:t>
    </dgm:pt>
    <dgm:pt modelId="{D8F40AEE-3FC4-4A7D-B8E4-89DB906C58C2}" type="sibTrans" cxnId="{57C278DC-FF90-4249-A8FA-40FB24777D56}">
      <dgm:prSet/>
      <dgm:spPr/>
      <dgm:t>
        <a:bodyPr/>
        <a:lstStyle/>
        <a:p>
          <a:endParaRPr lang="cs-CZ"/>
        </a:p>
      </dgm:t>
    </dgm:pt>
    <dgm:pt modelId="{A7148C99-B11D-4250-BC90-D125D558D6BC}">
      <dgm:prSet phldrT="[Text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600" b="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Minimální zásoba 97 dní PČDD</a:t>
          </a:r>
          <a:endParaRPr lang="cs-CZ" sz="1600" b="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464F1296-747E-4069-8D22-C6589ED219F5}" type="parTrans" cxnId="{FF13B119-4FFB-4827-9C85-9CB56E5EC750}">
      <dgm:prSet/>
      <dgm:spPr/>
      <dgm:t>
        <a:bodyPr/>
        <a:lstStyle/>
        <a:p>
          <a:endParaRPr lang="cs-CZ"/>
        </a:p>
      </dgm:t>
    </dgm:pt>
    <dgm:pt modelId="{4243FE77-39C9-4259-9BDF-5B995C32E14E}" type="sibTrans" cxnId="{FF13B119-4FFB-4827-9C85-9CB56E5EC750}">
      <dgm:prSet/>
      <dgm:spPr/>
      <dgm:t>
        <a:bodyPr/>
        <a:lstStyle/>
        <a:p>
          <a:endParaRPr lang="cs-CZ"/>
        </a:p>
      </dgm:t>
    </dgm:pt>
    <dgm:pt modelId="{2DA39148-236E-4E77-B425-1C2EEAFB7514}">
      <dgm:prSet phldrT="[Text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600" b="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90 dní + 3(4) dny pro běžnou obměnu + 4 (3) dny rezerva pro řešení mimořádné události </a:t>
          </a:r>
          <a:endParaRPr lang="cs-CZ" sz="1600" b="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9FF91E5A-6D3A-4022-8308-393F2E678D3B}" type="parTrans" cxnId="{D57DA8B7-3B22-4FD4-B04A-5214717CD54B}">
      <dgm:prSet/>
      <dgm:spPr/>
      <dgm:t>
        <a:bodyPr/>
        <a:lstStyle/>
        <a:p>
          <a:endParaRPr lang="cs-CZ"/>
        </a:p>
      </dgm:t>
    </dgm:pt>
    <dgm:pt modelId="{6C9C5858-DD92-45B8-AAF4-83F9E0996B97}" type="sibTrans" cxnId="{D57DA8B7-3B22-4FD4-B04A-5214717CD54B}">
      <dgm:prSet/>
      <dgm:spPr/>
      <dgm:t>
        <a:bodyPr/>
        <a:lstStyle/>
        <a:p>
          <a:endParaRPr lang="cs-CZ"/>
        </a:p>
      </dgm:t>
    </dgm:pt>
    <dgm:pt modelId="{6D62C828-AFD8-46FA-A6C4-488643D6784A}">
      <dgm:prSet phldrT="[Text]" custT="1"/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2400" b="1" cap="none" spc="50" dirty="0" smtClean="0">
              <a:ln w="952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</a:t>
          </a:r>
          <a:r>
            <a:rPr lang="cs-CZ" sz="2400" b="1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Dlouhodobě</a:t>
          </a:r>
        </a:p>
        <a:p>
          <a:r>
            <a:rPr lang="cs-CZ" sz="22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2020+</a:t>
          </a:r>
          <a:endParaRPr lang="cs-CZ" sz="2200" dirty="0">
            <a:solidFill>
              <a:schemeClr val="bg1"/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4E77BD43-564A-4DEE-A340-5545A4E5E80C}" type="parTrans" cxnId="{7AF4B7FF-50A7-4F1D-8F8A-E9ECD4B12743}">
      <dgm:prSet/>
      <dgm:spPr/>
      <dgm:t>
        <a:bodyPr/>
        <a:lstStyle/>
        <a:p>
          <a:endParaRPr lang="cs-CZ"/>
        </a:p>
      </dgm:t>
    </dgm:pt>
    <dgm:pt modelId="{6737923E-486C-46E7-BC44-B906C125AB68}" type="sibTrans" cxnId="{7AF4B7FF-50A7-4F1D-8F8A-E9ECD4B12743}">
      <dgm:prSet/>
      <dgm:spPr/>
      <dgm:t>
        <a:bodyPr/>
        <a:lstStyle/>
        <a:p>
          <a:endParaRPr lang="cs-CZ"/>
        </a:p>
      </dgm:t>
    </dgm:pt>
    <dgm:pt modelId="{4DCB722A-10EE-463E-9365-495891AF1700}">
      <dgm:prSet phldrT="[Text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400" b="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Neklesnout pod 97 dní PČDD</a:t>
          </a:r>
          <a:endParaRPr lang="cs-CZ" sz="1400" b="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746CD1EC-E725-422F-A56D-712C3A3FD587}" type="parTrans" cxnId="{E86B8B6F-8EF0-46DF-90BF-91914C886CC6}">
      <dgm:prSet/>
      <dgm:spPr/>
      <dgm:t>
        <a:bodyPr/>
        <a:lstStyle/>
        <a:p>
          <a:endParaRPr lang="cs-CZ"/>
        </a:p>
      </dgm:t>
    </dgm:pt>
    <dgm:pt modelId="{4B3E39FB-C950-4705-BF48-20979A4844E9}" type="sibTrans" cxnId="{E86B8B6F-8EF0-46DF-90BF-91914C886CC6}">
      <dgm:prSet/>
      <dgm:spPr/>
      <dgm:t>
        <a:bodyPr/>
        <a:lstStyle/>
        <a:p>
          <a:endParaRPr lang="cs-CZ"/>
        </a:p>
      </dgm:t>
    </dgm:pt>
    <dgm:pt modelId="{A37CA23D-414A-490C-9E5F-FBAB55EE4387}">
      <dgm:prSet phldrT="[Text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400" b="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Roční odhad nákladů 300 mil. Kč ročně + cca 20 mil Kč. na ochraňování za rok</a:t>
          </a:r>
          <a:endParaRPr lang="cs-CZ" sz="1400" b="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2169E042-9049-4931-A80D-670E8A979B59}" type="parTrans" cxnId="{3FC66C87-A6E9-4323-9426-014A52D66D65}">
      <dgm:prSet/>
      <dgm:spPr/>
      <dgm:t>
        <a:bodyPr/>
        <a:lstStyle/>
        <a:p>
          <a:endParaRPr lang="cs-CZ"/>
        </a:p>
      </dgm:t>
    </dgm:pt>
    <dgm:pt modelId="{F10EDE76-ED9B-4782-96F0-FCDB5A888813}" type="sibTrans" cxnId="{3FC66C87-A6E9-4323-9426-014A52D66D65}">
      <dgm:prSet/>
      <dgm:spPr/>
      <dgm:t>
        <a:bodyPr/>
        <a:lstStyle/>
        <a:p>
          <a:endParaRPr lang="cs-CZ"/>
        </a:p>
      </dgm:t>
    </dgm:pt>
    <dgm:pt modelId="{BC9B363E-20C4-4F85-9AB5-583D53518F2E}">
      <dgm:prSet phldrT="[Text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400" b="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Každoročně zajistit navýšení zásob o 1-2 dny </a:t>
          </a:r>
          <a:r>
            <a:rPr lang="cs-CZ" sz="1400" b="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PČDD </a:t>
          </a:r>
          <a:r>
            <a:rPr lang="cs-CZ" sz="1400" b="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dle aktuálních finančních možností a ekonomiky/spotřeby</a:t>
          </a:r>
          <a:endParaRPr lang="cs-CZ" sz="1400" b="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490D98BE-DEDF-4C1B-9D2A-474066453ADA}" type="parTrans" cxnId="{0A0434AF-ABF3-43AC-8F2E-E71237A48191}">
      <dgm:prSet/>
      <dgm:spPr/>
      <dgm:t>
        <a:bodyPr/>
        <a:lstStyle/>
        <a:p>
          <a:endParaRPr lang="cs-CZ"/>
        </a:p>
      </dgm:t>
    </dgm:pt>
    <dgm:pt modelId="{219CB55B-E537-4B32-9503-29DD6749E403}" type="sibTrans" cxnId="{0A0434AF-ABF3-43AC-8F2E-E71237A48191}">
      <dgm:prSet/>
      <dgm:spPr/>
      <dgm:t>
        <a:bodyPr/>
        <a:lstStyle/>
        <a:p>
          <a:endParaRPr lang="cs-CZ"/>
        </a:p>
      </dgm:t>
    </dgm:pt>
    <dgm:pt modelId="{B4EE7D39-0C03-4088-ACD5-15845DCF05ED}">
      <dgm:prSet phldrT="[Text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400" b="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Růst ekonomiky = růst spotřeby = dopad na rozpočet PČDD</a:t>
          </a:r>
          <a:endParaRPr lang="cs-CZ" sz="1400" b="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41607D0C-A8B9-43D7-8982-38EBD8A13671}" type="parTrans" cxnId="{B65D3A6B-07C2-4360-9050-BCBB442F538F}">
      <dgm:prSet/>
      <dgm:spPr/>
      <dgm:t>
        <a:bodyPr/>
        <a:lstStyle/>
        <a:p>
          <a:endParaRPr lang="cs-CZ"/>
        </a:p>
      </dgm:t>
    </dgm:pt>
    <dgm:pt modelId="{C4CA9E9D-AB8B-4C52-BF47-646C2E482482}" type="sibTrans" cxnId="{B65D3A6B-07C2-4360-9050-BCBB442F538F}">
      <dgm:prSet/>
      <dgm:spPr/>
      <dgm:t>
        <a:bodyPr/>
        <a:lstStyle/>
        <a:p>
          <a:endParaRPr lang="cs-CZ"/>
        </a:p>
      </dgm:t>
    </dgm:pt>
    <dgm:pt modelId="{CFC7E1CF-04B6-4D59-A689-28A73B924B98}" type="pres">
      <dgm:prSet presAssocID="{BC43C896-9724-4179-A76B-0C6317F6609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ADF2CE36-7B56-4A14-8C0F-7EF5940F185D}" type="pres">
      <dgm:prSet presAssocID="{740BCF1A-294A-4A88-A18E-F5406B2F486F}" presName="linNode" presStyleCnt="0"/>
      <dgm:spPr/>
    </dgm:pt>
    <dgm:pt modelId="{672CC06F-771D-44B2-97B4-98027C45930E}" type="pres">
      <dgm:prSet presAssocID="{740BCF1A-294A-4A88-A18E-F5406B2F486F}" presName="parentShp" presStyleLbl="node1" presStyleIdx="0" presStyleCnt="2" custAng="0" custScaleX="89826" custScaleY="122064" custLinFactNeighborX="-33" custLinFactNeighborY="504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F794BD9-EE90-46E5-85E6-B83579CCB9FC}" type="pres">
      <dgm:prSet presAssocID="{740BCF1A-294A-4A88-A18E-F5406B2F486F}" presName="childShp" presStyleLbl="bgAccFollowNode1" presStyleIdx="0" presStyleCnt="2" custScaleX="119134" custScaleY="74303" custLinFactNeighborX="49" custLinFactNeighborY="318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4BD6A60-E0F0-4A61-AA4F-1B11FA3A5E52}" type="pres">
      <dgm:prSet presAssocID="{D8F40AEE-3FC4-4A7D-B8E4-89DB906C58C2}" presName="spacing" presStyleCnt="0"/>
      <dgm:spPr/>
    </dgm:pt>
    <dgm:pt modelId="{E029EE13-50FB-4BDE-A49A-5203BFBAEA35}" type="pres">
      <dgm:prSet presAssocID="{6D62C828-AFD8-46FA-A6C4-488643D6784A}" presName="linNode" presStyleCnt="0"/>
      <dgm:spPr/>
    </dgm:pt>
    <dgm:pt modelId="{C31B8881-93A7-4C63-BE67-DE7264A5B563}" type="pres">
      <dgm:prSet presAssocID="{6D62C828-AFD8-46FA-A6C4-488643D6784A}" presName="parentShp" presStyleLbl="node1" presStyleIdx="1" presStyleCnt="2" custScaleX="109368" custScaleY="121837" custLinFactNeighborX="-6" custLinFactNeighborY="-442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9B566C-0987-4596-8B82-011B7BB4546F}" type="pres">
      <dgm:prSet presAssocID="{6D62C828-AFD8-46FA-A6C4-488643D6784A}" presName="childShp" presStyleLbl="bgAccFollowNode1" presStyleIdx="1" presStyleCnt="2" custScaleX="148146" custScaleY="136102" custLinFactNeighborX="10" custLinFactNeighborY="-389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DFC194D-2C6F-4A93-8C28-47ECE9931246}" type="presOf" srcId="{A7148C99-B11D-4250-BC90-D125D558D6BC}" destId="{2F794BD9-EE90-46E5-85E6-B83579CCB9FC}" srcOrd="0" destOrd="0" presId="urn:microsoft.com/office/officeart/2005/8/layout/vList6"/>
    <dgm:cxn modelId="{49030314-F96F-4046-869D-36BE8D7BEF4F}" type="presOf" srcId="{B4EE7D39-0C03-4088-ACD5-15845DCF05ED}" destId="{7A9B566C-0987-4596-8B82-011B7BB4546F}" srcOrd="0" destOrd="2" presId="urn:microsoft.com/office/officeart/2005/8/layout/vList6"/>
    <dgm:cxn modelId="{A830A9F8-5BB8-4958-99FF-73D27771A244}" type="presOf" srcId="{A37CA23D-414A-490C-9E5F-FBAB55EE4387}" destId="{7A9B566C-0987-4596-8B82-011B7BB4546F}" srcOrd="0" destOrd="3" presId="urn:microsoft.com/office/officeart/2005/8/layout/vList6"/>
    <dgm:cxn modelId="{0A0434AF-ABF3-43AC-8F2E-E71237A48191}" srcId="{6D62C828-AFD8-46FA-A6C4-488643D6784A}" destId="{BC9B363E-20C4-4F85-9AB5-583D53518F2E}" srcOrd="1" destOrd="0" parTransId="{490D98BE-DEDF-4C1B-9D2A-474066453ADA}" sibTransId="{219CB55B-E537-4B32-9503-29DD6749E403}"/>
    <dgm:cxn modelId="{F7184962-2BC8-4581-A923-CD5D391C1508}" type="presOf" srcId="{740BCF1A-294A-4A88-A18E-F5406B2F486F}" destId="{672CC06F-771D-44B2-97B4-98027C45930E}" srcOrd="0" destOrd="0" presId="urn:microsoft.com/office/officeart/2005/8/layout/vList6"/>
    <dgm:cxn modelId="{57C278DC-FF90-4249-A8FA-40FB24777D56}" srcId="{BC43C896-9724-4179-A76B-0C6317F66096}" destId="{740BCF1A-294A-4A88-A18E-F5406B2F486F}" srcOrd="0" destOrd="0" parTransId="{A522AA20-48D6-4B52-917B-165481609C9C}" sibTransId="{D8F40AEE-3FC4-4A7D-B8E4-89DB906C58C2}"/>
    <dgm:cxn modelId="{87EFC9C8-CA53-496B-B66B-EC46F8998A5E}" type="presOf" srcId="{BC43C896-9724-4179-A76B-0C6317F66096}" destId="{CFC7E1CF-04B6-4D59-A689-28A73B924B98}" srcOrd="0" destOrd="0" presId="urn:microsoft.com/office/officeart/2005/8/layout/vList6"/>
    <dgm:cxn modelId="{7AF4B7FF-50A7-4F1D-8F8A-E9ECD4B12743}" srcId="{BC43C896-9724-4179-A76B-0C6317F66096}" destId="{6D62C828-AFD8-46FA-A6C4-488643D6784A}" srcOrd="1" destOrd="0" parTransId="{4E77BD43-564A-4DEE-A340-5545A4E5E80C}" sibTransId="{6737923E-486C-46E7-BC44-B906C125AB68}"/>
    <dgm:cxn modelId="{D57DA8B7-3B22-4FD4-B04A-5214717CD54B}" srcId="{740BCF1A-294A-4A88-A18E-F5406B2F486F}" destId="{2DA39148-236E-4E77-B425-1C2EEAFB7514}" srcOrd="1" destOrd="0" parTransId="{9FF91E5A-6D3A-4022-8308-393F2E678D3B}" sibTransId="{6C9C5858-DD92-45B8-AAF4-83F9E0996B97}"/>
    <dgm:cxn modelId="{F25C730B-86F9-4F84-B2ED-587936171F75}" type="presOf" srcId="{6D62C828-AFD8-46FA-A6C4-488643D6784A}" destId="{C31B8881-93A7-4C63-BE67-DE7264A5B563}" srcOrd="0" destOrd="0" presId="urn:microsoft.com/office/officeart/2005/8/layout/vList6"/>
    <dgm:cxn modelId="{B65D3A6B-07C2-4360-9050-BCBB442F538F}" srcId="{6D62C828-AFD8-46FA-A6C4-488643D6784A}" destId="{B4EE7D39-0C03-4088-ACD5-15845DCF05ED}" srcOrd="2" destOrd="0" parTransId="{41607D0C-A8B9-43D7-8982-38EBD8A13671}" sibTransId="{C4CA9E9D-AB8B-4C52-BF47-646C2E482482}"/>
    <dgm:cxn modelId="{FF13B119-4FFB-4827-9C85-9CB56E5EC750}" srcId="{740BCF1A-294A-4A88-A18E-F5406B2F486F}" destId="{A7148C99-B11D-4250-BC90-D125D558D6BC}" srcOrd="0" destOrd="0" parTransId="{464F1296-747E-4069-8D22-C6589ED219F5}" sibTransId="{4243FE77-39C9-4259-9BDF-5B995C32E14E}"/>
    <dgm:cxn modelId="{F770A6AE-B3EB-413D-9888-3886B15E5EA7}" type="presOf" srcId="{4DCB722A-10EE-463E-9365-495891AF1700}" destId="{7A9B566C-0987-4596-8B82-011B7BB4546F}" srcOrd="0" destOrd="0" presId="urn:microsoft.com/office/officeart/2005/8/layout/vList6"/>
    <dgm:cxn modelId="{04A2403E-A504-4327-95C2-028D127E994E}" type="presOf" srcId="{2DA39148-236E-4E77-B425-1C2EEAFB7514}" destId="{2F794BD9-EE90-46E5-85E6-B83579CCB9FC}" srcOrd="0" destOrd="1" presId="urn:microsoft.com/office/officeart/2005/8/layout/vList6"/>
    <dgm:cxn modelId="{3FC66C87-A6E9-4323-9426-014A52D66D65}" srcId="{6D62C828-AFD8-46FA-A6C4-488643D6784A}" destId="{A37CA23D-414A-490C-9E5F-FBAB55EE4387}" srcOrd="3" destOrd="0" parTransId="{2169E042-9049-4931-A80D-670E8A979B59}" sibTransId="{F10EDE76-ED9B-4782-96F0-FCDB5A888813}"/>
    <dgm:cxn modelId="{E86B8B6F-8EF0-46DF-90BF-91914C886CC6}" srcId="{6D62C828-AFD8-46FA-A6C4-488643D6784A}" destId="{4DCB722A-10EE-463E-9365-495891AF1700}" srcOrd="0" destOrd="0" parTransId="{746CD1EC-E725-422F-A56D-712C3A3FD587}" sibTransId="{4B3E39FB-C950-4705-BF48-20979A4844E9}"/>
    <dgm:cxn modelId="{4FF45D38-FD98-4EA1-80E8-25D18D6A4CD1}" type="presOf" srcId="{BC9B363E-20C4-4F85-9AB5-583D53518F2E}" destId="{7A9B566C-0987-4596-8B82-011B7BB4546F}" srcOrd="0" destOrd="1" presId="urn:microsoft.com/office/officeart/2005/8/layout/vList6"/>
    <dgm:cxn modelId="{9BE936C4-7D92-47EA-B6E7-0A998E63E3C6}" type="presParOf" srcId="{CFC7E1CF-04B6-4D59-A689-28A73B924B98}" destId="{ADF2CE36-7B56-4A14-8C0F-7EF5940F185D}" srcOrd="0" destOrd="0" presId="urn:microsoft.com/office/officeart/2005/8/layout/vList6"/>
    <dgm:cxn modelId="{F7D8E2C6-ED16-4698-B100-70C208434000}" type="presParOf" srcId="{ADF2CE36-7B56-4A14-8C0F-7EF5940F185D}" destId="{672CC06F-771D-44B2-97B4-98027C45930E}" srcOrd="0" destOrd="0" presId="urn:microsoft.com/office/officeart/2005/8/layout/vList6"/>
    <dgm:cxn modelId="{F2AE6415-81C8-4F56-A932-8E3731AF227E}" type="presParOf" srcId="{ADF2CE36-7B56-4A14-8C0F-7EF5940F185D}" destId="{2F794BD9-EE90-46E5-85E6-B83579CCB9FC}" srcOrd="1" destOrd="0" presId="urn:microsoft.com/office/officeart/2005/8/layout/vList6"/>
    <dgm:cxn modelId="{4620673C-2FE9-465A-A028-31A081C8BAA1}" type="presParOf" srcId="{CFC7E1CF-04B6-4D59-A689-28A73B924B98}" destId="{04BD6A60-E0F0-4A61-AA4F-1B11FA3A5E52}" srcOrd="1" destOrd="0" presId="urn:microsoft.com/office/officeart/2005/8/layout/vList6"/>
    <dgm:cxn modelId="{C2066EC4-59CC-46CB-B424-EF44BDAB5561}" type="presParOf" srcId="{CFC7E1CF-04B6-4D59-A689-28A73B924B98}" destId="{E029EE13-50FB-4BDE-A49A-5203BFBAEA35}" srcOrd="2" destOrd="0" presId="urn:microsoft.com/office/officeart/2005/8/layout/vList6"/>
    <dgm:cxn modelId="{B3DC21F2-2927-4D51-A167-4E4EA37ABBC8}" type="presParOf" srcId="{E029EE13-50FB-4BDE-A49A-5203BFBAEA35}" destId="{C31B8881-93A7-4C63-BE67-DE7264A5B563}" srcOrd="0" destOrd="0" presId="urn:microsoft.com/office/officeart/2005/8/layout/vList6"/>
    <dgm:cxn modelId="{87724C31-0D3C-487C-B783-C632D8191B99}" type="presParOf" srcId="{E029EE13-50FB-4BDE-A49A-5203BFBAEA35}" destId="{7A9B566C-0987-4596-8B82-011B7BB4546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A8913D-E599-49D0-853D-4D2F3775CD17}" type="doc">
      <dgm:prSet loTypeId="urn:microsoft.com/office/officeart/2005/8/layout/vList6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cs-CZ"/>
        </a:p>
      </dgm:t>
    </dgm:pt>
    <dgm:pt modelId="{02A7C698-5A6F-4CE9-857C-ECC8E5FB068D}">
      <dgm:prSet phldrT="[Text]"/>
      <dgm:spPr>
        <a:solidFill>
          <a:srgbClr val="A40000">
            <a:alpha val="9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>
          <a:prstTxWarp prst="textPlain">
            <a:avLst/>
          </a:prstTxWarp>
        </a:bodyPr>
        <a:lstStyle/>
        <a:p>
          <a:endParaRPr lang="cs-CZ" dirty="0"/>
        </a:p>
      </dgm:t>
    </dgm:pt>
    <dgm:pt modelId="{2FBFD77F-4283-4F19-9979-F0710D4F09E6}" type="parTrans" cxnId="{B5A76C24-11F8-4326-83C1-E14F18121AB3}">
      <dgm:prSet/>
      <dgm:spPr/>
      <dgm:t>
        <a:bodyPr/>
        <a:lstStyle/>
        <a:p>
          <a:endParaRPr lang="cs-CZ"/>
        </a:p>
      </dgm:t>
    </dgm:pt>
    <dgm:pt modelId="{CB57B6A8-285B-46C1-A490-2EA57331356E}" type="sibTrans" cxnId="{B5A76C24-11F8-4326-83C1-E14F18121AB3}">
      <dgm:prSet/>
      <dgm:spPr/>
      <dgm:t>
        <a:bodyPr/>
        <a:lstStyle/>
        <a:p>
          <a:endParaRPr lang="cs-CZ"/>
        </a:p>
      </dgm:t>
    </dgm:pt>
    <dgm:pt modelId="{BE413348-1092-4447-A34E-C85403DC32B7}">
      <dgm:prSet phldrT="[Text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Nákup 80 tis. tun sladké ropy – chybí</a:t>
          </a:r>
          <a:endParaRPr lang="cs-CZ" sz="14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0E71B678-A7BD-4F9C-B452-F55C1D6D8E87}" type="parTrans" cxnId="{E05DA9D4-2CC7-4B18-86CD-C7B8C30C22BD}">
      <dgm:prSet/>
      <dgm:spPr/>
      <dgm:t>
        <a:bodyPr/>
        <a:lstStyle/>
        <a:p>
          <a:endParaRPr lang="cs-CZ"/>
        </a:p>
      </dgm:t>
    </dgm:pt>
    <dgm:pt modelId="{CEF573C7-7AC6-490E-B40B-6CF1F3371A32}" type="sibTrans" cxnId="{E05DA9D4-2CC7-4B18-86CD-C7B8C30C22BD}">
      <dgm:prSet/>
      <dgm:spPr/>
      <dgm:t>
        <a:bodyPr/>
        <a:lstStyle/>
        <a:p>
          <a:endParaRPr lang="cs-CZ"/>
        </a:p>
      </dgm:t>
    </dgm:pt>
    <dgm:pt modelId="{6A3E2359-1BEE-4E9C-958C-EDE48A8FDDDD}">
      <dgm:prSet phldrT="[Text]"/>
      <dgm:spPr>
        <a:solidFill>
          <a:schemeClr val="accent6">
            <a:lumMod val="75000"/>
            <a:alpha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cs-CZ" dirty="0"/>
        </a:p>
      </dgm:t>
    </dgm:pt>
    <dgm:pt modelId="{9CC7BC54-3F5C-4963-B92F-8ECE0D38A46E}" type="parTrans" cxnId="{683EE9B5-6853-436A-8196-108DB92B7C96}">
      <dgm:prSet/>
      <dgm:spPr/>
      <dgm:t>
        <a:bodyPr/>
        <a:lstStyle/>
        <a:p>
          <a:endParaRPr lang="cs-CZ"/>
        </a:p>
      </dgm:t>
    </dgm:pt>
    <dgm:pt modelId="{9F622C21-612B-4B20-AE2A-D24B9D419E93}" type="sibTrans" cxnId="{683EE9B5-6853-436A-8196-108DB92B7C96}">
      <dgm:prSet/>
      <dgm:spPr/>
      <dgm:t>
        <a:bodyPr/>
        <a:lstStyle/>
        <a:p>
          <a:endParaRPr lang="cs-CZ"/>
        </a:p>
      </dgm:t>
    </dgm:pt>
    <dgm:pt modelId="{7582C3FD-9AB0-44DE-B352-59EAF26A0B03}">
      <dgm:prSet phldrT="[Text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+ 50 mil. Kč na ochraňování ročně požadavek na MF</a:t>
          </a:r>
          <a:endParaRPr lang="cs-CZ" sz="16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E1A6F1E7-66F4-4F41-9A3F-5360600388E0}" type="parTrans" cxnId="{8348EFE2-E754-4F27-BC11-144617195D08}">
      <dgm:prSet/>
      <dgm:spPr/>
      <dgm:t>
        <a:bodyPr/>
        <a:lstStyle/>
        <a:p>
          <a:endParaRPr lang="cs-CZ"/>
        </a:p>
      </dgm:t>
    </dgm:pt>
    <dgm:pt modelId="{6ED786C2-6434-46E2-A593-42044010801B}" type="sibTrans" cxnId="{8348EFE2-E754-4F27-BC11-144617195D08}">
      <dgm:prSet/>
      <dgm:spPr/>
      <dgm:t>
        <a:bodyPr/>
        <a:lstStyle/>
        <a:p>
          <a:endParaRPr lang="cs-CZ"/>
        </a:p>
      </dgm:t>
    </dgm:pt>
    <dgm:pt modelId="{2BBDEB2D-0185-4DBC-9337-23AC0EDFCB0D}">
      <dgm:prSet phldrT="[Text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Zpracovaní v Kralupech nad Vltavou</a:t>
          </a:r>
          <a:endParaRPr lang="cs-CZ" sz="14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CE4CE411-198E-48E3-A93A-AFD1693ADAF4}" type="parTrans" cxnId="{4A4AD234-5158-42E1-8BCE-87B215766390}">
      <dgm:prSet/>
      <dgm:spPr/>
      <dgm:t>
        <a:bodyPr/>
        <a:lstStyle/>
        <a:p>
          <a:endParaRPr lang="cs-CZ"/>
        </a:p>
      </dgm:t>
    </dgm:pt>
    <dgm:pt modelId="{03B1805D-5528-4E21-AA03-8689316A9FF2}" type="sibTrans" cxnId="{4A4AD234-5158-42E1-8BCE-87B215766390}">
      <dgm:prSet/>
      <dgm:spPr/>
      <dgm:t>
        <a:bodyPr/>
        <a:lstStyle/>
        <a:p>
          <a:endParaRPr lang="cs-CZ"/>
        </a:p>
      </dgm:t>
    </dgm:pt>
    <dgm:pt modelId="{8670ECD4-5AF9-46A0-AC8C-B0A96D0ED07E}">
      <dgm:prSet phldrT="[Text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Skladovaní u MERA na paušální smlouvu </a:t>
          </a:r>
          <a:endParaRPr lang="cs-CZ" sz="14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497887CE-79EC-4A7C-8AE9-BBBC534164A7}" type="parTrans" cxnId="{E37225C0-1CAA-40D4-AF14-13A696BBFAD3}">
      <dgm:prSet/>
      <dgm:spPr/>
      <dgm:t>
        <a:bodyPr/>
        <a:lstStyle/>
        <a:p>
          <a:endParaRPr lang="cs-CZ"/>
        </a:p>
      </dgm:t>
    </dgm:pt>
    <dgm:pt modelId="{EFB4D03D-54BD-4F76-AB77-8DB82D003E8F}" type="sibTrans" cxnId="{E37225C0-1CAA-40D4-AF14-13A696BBFAD3}">
      <dgm:prSet/>
      <dgm:spPr/>
      <dgm:t>
        <a:bodyPr/>
        <a:lstStyle/>
        <a:p>
          <a:endParaRPr lang="cs-CZ"/>
        </a:p>
      </dgm:t>
    </dgm:pt>
    <dgm:pt modelId="{8CB0E886-E732-4E9E-A053-C65110AA3161}">
      <dgm:prSet phldrT="[Text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0 dopad na veřejné finance</a:t>
          </a:r>
          <a:endParaRPr lang="cs-CZ" sz="14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20F05828-C7C7-4FDA-A36D-6BFBBEDF5473}" type="parTrans" cxnId="{762037C0-4804-4A5C-BD30-5821131132A7}">
      <dgm:prSet/>
      <dgm:spPr/>
      <dgm:t>
        <a:bodyPr/>
        <a:lstStyle/>
        <a:p>
          <a:endParaRPr lang="cs-CZ"/>
        </a:p>
      </dgm:t>
    </dgm:pt>
    <dgm:pt modelId="{20598411-199E-410C-A510-A9893B2E8CA3}" type="sibTrans" cxnId="{762037C0-4804-4A5C-BD30-5821131132A7}">
      <dgm:prSet/>
      <dgm:spPr/>
      <dgm:t>
        <a:bodyPr/>
        <a:lstStyle/>
        <a:p>
          <a:endParaRPr lang="cs-CZ"/>
        </a:p>
      </dgm:t>
    </dgm:pt>
    <dgm:pt modelId="{4704D9A1-1518-4B42-AEAB-9BDC0D309D32}">
      <dgm:prSet phldrT="[Text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Stále příznivá cena sladké ropy</a:t>
          </a:r>
          <a:endParaRPr lang="cs-CZ" sz="14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F008237F-38BD-4DA7-9C24-E81B81A01C2E}" type="parTrans" cxnId="{E9D50140-A834-4880-B39D-C2BA4B14BB27}">
      <dgm:prSet/>
      <dgm:spPr/>
      <dgm:t>
        <a:bodyPr/>
        <a:lstStyle/>
        <a:p>
          <a:endParaRPr lang="cs-CZ"/>
        </a:p>
      </dgm:t>
    </dgm:pt>
    <dgm:pt modelId="{F2FA1D27-6773-421B-A840-52004ED7F8F8}" type="sibTrans" cxnId="{E9D50140-A834-4880-B39D-C2BA4B14BB27}">
      <dgm:prSet/>
      <dgm:spPr/>
      <dgm:t>
        <a:bodyPr/>
        <a:lstStyle/>
        <a:p>
          <a:endParaRPr lang="cs-CZ"/>
        </a:p>
      </dgm:t>
    </dgm:pt>
    <dgm:pt modelId="{60F0DC5F-9496-45D0-9ED1-5BBDDF7935F8}">
      <dgm:prSet phldrT="[Text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cs-CZ" sz="14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4540DC46-6455-4705-A6DD-6B6684A35BD5}" type="parTrans" cxnId="{DCE8948C-4305-4316-A4A8-EFD59213B392}">
      <dgm:prSet/>
      <dgm:spPr/>
      <dgm:t>
        <a:bodyPr/>
        <a:lstStyle/>
        <a:p>
          <a:endParaRPr lang="cs-CZ"/>
        </a:p>
      </dgm:t>
    </dgm:pt>
    <dgm:pt modelId="{69754FA0-F4AE-4214-AF37-E61813DE09DF}" type="sibTrans" cxnId="{DCE8948C-4305-4316-A4A8-EFD59213B392}">
      <dgm:prSet/>
      <dgm:spPr/>
      <dgm:t>
        <a:bodyPr/>
        <a:lstStyle/>
        <a:p>
          <a:endParaRPr lang="cs-CZ"/>
        </a:p>
      </dgm:t>
    </dgm:pt>
    <dgm:pt modelId="{C9B6FF00-0961-477A-BE49-E41A21F86335}">
      <dgm:prSet phldrT="[Text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Spektrum krizových situací je mnohem širší (nafta do tanků)</a:t>
          </a:r>
          <a:endParaRPr lang="cs-CZ" sz="14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E7210D8F-10AB-415E-A574-6077F45CF3F0}" type="parTrans" cxnId="{FFAC86B8-6EF8-4683-B5FE-B58F457D9473}">
      <dgm:prSet/>
      <dgm:spPr/>
      <dgm:t>
        <a:bodyPr/>
        <a:lstStyle/>
        <a:p>
          <a:endParaRPr lang="cs-CZ"/>
        </a:p>
      </dgm:t>
    </dgm:pt>
    <dgm:pt modelId="{ECB0F011-7705-4AC3-A548-4C335F50135F}" type="sibTrans" cxnId="{FFAC86B8-6EF8-4683-B5FE-B58F457D9473}">
      <dgm:prSet/>
      <dgm:spPr/>
      <dgm:t>
        <a:bodyPr/>
        <a:lstStyle/>
        <a:p>
          <a:endParaRPr lang="cs-CZ"/>
        </a:p>
      </dgm:t>
    </dgm:pt>
    <dgm:pt modelId="{7D09A9B0-F3C4-4830-B6EA-E3A28149D64F}">
      <dgm:prSet phldrT="[Text]" custT="1"/>
      <dgm:spPr>
        <a:solidFill>
          <a:schemeClr val="bg2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cs-CZ" sz="16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1E343EB7-5AF6-4A71-97F9-7B469FABC41F}" type="parTrans" cxnId="{296874DB-BBBC-42EF-8F46-EE442E1141B6}">
      <dgm:prSet/>
      <dgm:spPr/>
      <dgm:t>
        <a:bodyPr/>
        <a:lstStyle/>
        <a:p>
          <a:endParaRPr lang="cs-CZ"/>
        </a:p>
      </dgm:t>
    </dgm:pt>
    <dgm:pt modelId="{AFFAF491-9B54-4D74-8AC1-6BC39202E0ED}" type="sibTrans" cxnId="{296874DB-BBBC-42EF-8F46-EE442E1141B6}">
      <dgm:prSet/>
      <dgm:spPr/>
      <dgm:t>
        <a:bodyPr/>
        <a:lstStyle/>
        <a:p>
          <a:endParaRPr lang="cs-CZ"/>
        </a:p>
      </dgm:t>
    </dgm:pt>
    <dgm:pt modelId="{D85DC557-938D-49C8-947F-05CB9264A45B}" type="pres">
      <dgm:prSet presAssocID="{8CA8913D-E599-49D0-853D-4D2F3775CD1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CE840EA4-BE33-4C71-BDA2-B18E880095D1}" type="pres">
      <dgm:prSet presAssocID="{02A7C698-5A6F-4CE9-857C-ECC8E5FB068D}" presName="linNode" presStyleCnt="0"/>
      <dgm:spPr/>
    </dgm:pt>
    <dgm:pt modelId="{99E232F2-A68C-4932-8D4F-AE6F6CB5FC09}" type="pres">
      <dgm:prSet presAssocID="{02A7C698-5A6F-4CE9-857C-ECC8E5FB068D}" presName="parentShp" presStyleLbl="node1" presStyleIdx="0" presStyleCnt="2" custAng="16200000" custScaleX="222578" custScaleY="246085" custLinFactNeighborX="34719" custLinFactNeighborY="-3560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5B0CC0-046C-4FE6-9BC6-EEB3F2F85826}" type="pres">
      <dgm:prSet presAssocID="{02A7C698-5A6F-4CE9-857C-ECC8E5FB068D}" presName="childShp" presStyleLbl="bgAccFollowNode1" presStyleIdx="0" presStyleCnt="2" custScaleX="292859" custScaleY="725048" custLinFactY="-7033" custLinFactNeighborX="-11792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464E4C-3753-4B51-AF99-A5E629662CD9}" type="pres">
      <dgm:prSet presAssocID="{CB57B6A8-285B-46C1-A490-2EA57331356E}" presName="spacing" presStyleCnt="0"/>
      <dgm:spPr/>
    </dgm:pt>
    <dgm:pt modelId="{4977B3C2-783B-4074-8448-6762EDDFD7E2}" type="pres">
      <dgm:prSet presAssocID="{6A3E2359-1BEE-4E9C-958C-EDE48A8FDDDD}" presName="linNode" presStyleCnt="0"/>
      <dgm:spPr/>
    </dgm:pt>
    <dgm:pt modelId="{CC5696DD-FB49-47D9-BC8E-FDF1BCA9A445}" type="pres">
      <dgm:prSet presAssocID="{6A3E2359-1BEE-4E9C-958C-EDE48A8FDDDD}" presName="parentShp" presStyleLbl="node1" presStyleIdx="1" presStyleCnt="2" custAng="16200000" custScaleX="100728" custScaleY="244641" custLinFactNeighborX="16212" custLinFactNeighborY="-2683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68A228F-47BE-4AD3-8805-A3AD6649E2F5}" type="pres">
      <dgm:prSet presAssocID="{6A3E2359-1BEE-4E9C-958C-EDE48A8FDDDD}" presName="childShp" presStyleLbl="bgAccFollowNode1" presStyleIdx="1" presStyleCnt="2" custScaleX="132313" custScaleY="383286" custLinFactNeighborX="-5032" custLinFactNeighborY="-1127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CE8948C-4305-4316-A4A8-EFD59213B392}" srcId="{02A7C698-5A6F-4CE9-857C-ECC8E5FB068D}" destId="{60F0DC5F-9496-45D0-9ED1-5BBDDF7935F8}" srcOrd="6" destOrd="0" parTransId="{4540DC46-6455-4705-A6DD-6B6684A35BD5}" sibTransId="{69754FA0-F4AE-4214-AF37-E61813DE09DF}"/>
    <dgm:cxn modelId="{E05DA9D4-2CC7-4B18-86CD-C7B8C30C22BD}" srcId="{02A7C698-5A6F-4CE9-857C-ECC8E5FB068D}" destId="{BE413348-1092-4447-A34E-C85403DC32B7}" srcOrd="0" destOrd="0" parTransId="{0E71B678-A7BD-4F9C-B452-F55C1D6D8E87}" sibTransId="{CEF573C7-7AC6-490E-B40B-6CF1F3371A32}"/>
    <dgm:cxn modelId="{E37225C0-1CAA-40D4-AF14-13A696BBFAD3}" srcId="{02A7C698-5A6F-4CE9-857C-ECC8E5FB068D}" destId="{8670ECD4-5AF9-46A0-AC8C-B0A96D0ED07E}" srcOrd="2" destOrd="0" parTransId="{497887CE-79EC-4A7C-8AE9-BBBC534164A7}" sibTransId="{EFB4D03D-54BD-4F76-AB77-8DB82D003E8F}"/>
    <dgm:cxn modelId="{E16AED8B-163E-42E8-A8B2-B3BDDB394AA6}" type="presOf" srcId="{BE413348-1092-4447-A34E-C85403DC32B7}" destId="{2D5B0CC0-046C-4FE6-9BC6-EEB3F2F85826}" srcOrd="0" destOrd="0" presId="urn:microsoft.com/office/officeart/2005/8/layout/vList6"/>
    <dgm:cxn modelId="{05325D23-446C-4C00-A15A-13C618B85A1C}" type="presOf" srcId="{C9B6FF00-0961-477A-BE49-E41A21F86335}" destId="{2D5B0CC0-046C-4FE6-9BC6-EEB3F2F85826}" srcOrd="0" destOrd="5" presId="urn:microsoft.com/office/officeart/2005/8/layout/vList6"/>
    <dgm:cxn modelId="{74EFC725-DC72-422B-A6D7-214E3DA9CB6F}" type="presOf" srcId="{7D09A9B0-F3C4-4830-B6EA-E3A28149D64F}" destId="{168A228F-47BE-4AD3-8805-A3AD6649E2F5}" srcOrd="0" destOrd="0" presId="urn:microsoft.com/office/officeart/2005/8/layout/vList6"/>
    <dgm:cxn modelId="{DDDD6A77-9297-4146-9823-938EC2F57A1E}" type="presOf" srcId="{60F0DC5F-9496-45D0-9ED1-5BBDDF7935F8}" destId="{2D5B0CC0-046C-4FE6-9BC6-EEB3F2F85826}" srcOrd="0" destOrd="6" presId="urn:microsoft.com/office/officeart/2005/8/layout/vList6"/>
    <dgm:cxn modelId="{029F11CB-3369-4247-882F-6F48E9AD6C8A}" type="presOf" srcId="{4704D9A1-1518-4B42-AEAB-9BDC0D309D32}" destId="{2D5B0CC0-046C-4FE6-9BC6-EEB3F2F85826}" srcOrd="0" destOrd="4" presId="urn:microsoft.com/office/officeart/2005/8/layout/vList6"/>
    <dgm:cxn modelId="{34684647-A028-4930-AC46-AE2E61A69418}" type="presOf" srcId="{02A7C698-5A6F-4CE9-857C-ECC8E5FB068D}" destId="{99E232F2-A68C-4932-8D4F-AE6F6CB5FC09}" srcOrd="0" destOrd="0" presId="urn:microsoft.com/office/officeart/2005/8/layout/vList6"/>
    <dgm:cxn modelId="{8348EFE2-E754-4F27-BC11-144617195D08}" srcId="{6A3E2359-1BEE-4E9C-958C-EDE48A8FDDDD}" destId="{7582C3FD-9AB0-44DE-B352-59EAF26A0B03}" srcOrd="1" destOrd="0" parTransId="{E1A6F1E7-66F4-4F41-9A3F-5360600388E0}" sibTransId="{6ED786C2-6434-46E2-A593-42044010801B}"/>
    <dgm:cxn modelId="{2A4D47EB-79A7-4402-B627-9F43CF3D9A6A}" type="presOf" srcId="{2BBDEB2D-0185-4DBC-9337-23AC0EDFCB0D}" destId="{2D5B0CC0-046C-4FE6-9BC6-EEB3F2F85826}" srcOrd="0" destOrd="3" presId="urn:microsoft.com/office/officeart/2005/8/layout/vList6"/>
    <dgm:cxn modelId="{BEE7E1FD-014C-4A2B-A38F-3134BE2C2E12}" type="presOf" srcId="{6A3E2359-1BEE-4E9C-958C-EDE48A8FDDDD}" destId="{CC5696DD-FB49-47D9-BC8E-FDF1BCA9A445}" srcOrd="0" destOrd="0" presId="urn:microsoft.com/office/officeart/2005/8/layout/vList6"/>
    <dgm:cxn modelId="{4A4AD234-5158-42E1-8BCE-87B215766390}" srcId="{02A7C698-5A6F-4CE9-857C-ECC8E5FB068D}" destId="{2BBDEB2D-0185-4DBC-9337-23AC0EDFCB0D}" srcOrd="3" destOrd="0" parTransId="{CE4CE411-198E-48E3-A93A-AFD1693ADAF4}" sibTransId="{03B1805D-5528-4E21-AA03-8689316A9FF2}"/>
    <dgm:cxn modelId="{FFAC86B8-6EF8-4683-B5FE-B58F457D9473}" srcId="{02A7C698-5A6F-4CE9-857C-ECC8E5FB068D}" destId="{C9B6FF00-0961-477A-BE49-E41A21F86335}" srcOrd="5" destOrd="0" parTransId="{E7210D8F-10AB-415E-A574-6077F45CF3F0}" sibTransId="{ECB0F011-7705-4AC3-A548-4C335F50135F}"/>
    <dgm:cxn modelId="{348B04C3-419B-400B-AC61-AFE76095AB26}" type="presOf" srcId="{7582C3FD-9AB0-44DE-B352-59EAF26A0B03}" destId="{168A228F-47BE-4AD3-8805-A3AD6649E2F5}" srcOrd="0" destOrd="1" presId="urn:microsoft.com/office/officeart/2005/8/layout/vList6"/>
    <dgm:cxn modelId="{B5A76C24-11F8-4326-83C1-E14F18121AB3}" srcId="{8CA8913D-E599-49D0-853D-4D2F3775CD17}" destId="{02A7C698-5A6F-4CE9-857C-ECC8E5FB068D}" srcOrd="0" destOrd="0" parTransId="{2FBFD77F-4283-4F19-9979-F0710D4F09E6}" sibTransId="{CB57B6A8-285B-46C1-A490-2EA57331356E}"/>
    <dgm:cxn modelId="{FB8AF428-A0EE-445D-9E57-12A4AFD2602F}" type="presOf" srcId="{8CA8913D-E599-49D0-853D-4D2F3775CD17}" destId="{D85DC557-938D-49C8-947F-05CB9264A45B}" srcOrd="0" destOrd="0" presId="urn:microsoft.com/office/officeart/2005/8/layout/vList6"/>
    <dgm:cxn modelId="{296874DB-BBBC-42EF-8F46-EE442E1141B6}" srcId="{6A3E2359-1BEE-4E9C-958C-EDE48A8FDDDD}" destId="{7D09A9B0-F3C4-4830-B6EA-E3A28149D64F}" srcOrd="0" destOrd="0" parTransId="{1E343EB7-5AF6-4A71-97F9-7B469FABC41F}" sibTransId="{AFFAF491-9B54-4D74-8AC1-6BC39202E0ED}"/>
    <dgm:cxn modelId="{683EE9B5-6853-436A-8196-108DB92B7C96}" srcId="{8CA8913D-E599-49D0-853D-4D2F3775CD17}" destId="{6A3E2359-1BEE-4E9C-958C-EDE48A8FDDDD}" srcOrd="1" destOrd="0" parTransId="{9CC7BC54-3F5C-4963-B92F-8ECE0D38A46E}" sibTransId="{9F622C21-612B-4B20-AE2A-D24B9D419E93}"/>
    <dgm:cxn modelId="{2688774C-1D98-4B81-BD52-149CFBB3CE9F}" type="presOf" srcId="{8670ECD4-5AF9-46A0-AC8C-B0A96D0ED07E}" destId="{2D5B0CC0-046C-4FE6-9BC6-EEB3F2F85826}" srcOrd="0" destOrd="2" presId="urn:microsoft.com/office/officeart/2005/8/layout/vList6"/>
    <dgm:cxn modelId="{215FBD2A-170B-4DAB-8F1E-A10B11702BB5}" type="presOf" srcId="{8CB0E886-E732-4E9E-A053-C65110AA3161}" destId="{2D5B0CC0-046C-4FE6-9BC6-EEB3F2F85826}" srcOrd="0" destOrd="1" presId="urn:microsoft.com/office/officeart/2005/8/layout/vList6"/>
    <dgm:cxn modelId="{E9D50140-A834-4880-B39D-C2BA4B14BB27}" srcId="{02A7C698-5A6F-4CE9-857C-ECC8E5FB068D}" destId="{4704D9A1-1518-4B42-AEAB-9BDC0D309D32}" srcOrd="4" destOrd="0" parTransId="{F008237F-38BD-4DA7-9C24-E81B81A01C2E}" sibTransId="{F2FA1D27-6773-421B-A840-52004ED7F8F8}"/>
    <dgm:cxn modelId="{762037C0-4804-4A5C-BD30-5821131132A7}" srcId="{02A7C698-5A6F-4CE9-857C-ECC8E5FB068D}" destId="{8CB0E886-E732-4E9E-A053-C65110AA3161}" srcOrd="1" destOrd="0" parTransId="{20F05828-C7C7-4FDA-A36D-6BFBBEDF5473}" sibTransId="{20598411-199E-410C-A510-A9893B2E8CA3}"/>
    <dgm:cxn modelId="{73EF56F6-D0A3-41A7-9F4C-FC5AC8B4D18B}" type="presParOf" srcId="{D85DC557-938D-49C8-947F-05CB9264A45B}" destId="{CE840EA4-BE33-4C71-BDA2-B18E880095D1}" srcOrd="0" destOrd="0" presId="urn:microsoft.com/office/officeart/2005/8/layout/vList6"/>
    <dgm:cxn modelId="{ACB22A8F-A68E-4D26-A15C-EB37C0EF2070}" type="presParOf" srcId="{CE840EA4-BE33-4C71-BDA2-B18E880095D1}" destId="{99E232F2-A68C-4932-8D4F-AE6F6CB5FC09}" srcOrd="0" destOrd="0" presId="urn:microsoft.com/office/officeart/2005/8/layout/vList6"/>
    <dgm:cxn modelId="{195DE8D9-C48B-4827-9897-75B83EFEA2E9}" type="presParOf" srcId="{CE840EA4-BE33-4C71-BDA2-B18E880095D1}" destId="{2D5B0CC0-046C-4FE6-9BC6-EEB3F2F85826}" srcOrd="1" destOrd="0" presId="urn:microsoft.com/office/officeart/2005/8/layout/vList6"/>
    <dgm:cxn modelId="{05CBB483-4E62-4E2E-BAEE-7E07903AF95F}" type="presParOf" srcId="{D85DC557-938D-49C8-947F-05CB9264A45B}" destId="{2D464E4C-3753-4B51-AF99-A5E629662CD9}" srcOrd="1" destOrd="0" presId="urn:microsoft.com/office/officeart/2005/8/layout/vList6"/>
    <dgm:cxn modelId="{27FD70EC-566E-4C05-B0DE-BB85C3B7391E}" type="presParOf" srcId="{D85DC557-938D-49C8-947F-05CB9264A45B}" destId="{4977B3C2-783B-4074-8448-6762EDDFD7E2}" srcOrd="2" destOrd="0" presId="urn:microsoft.com/office/officeart/2005/8/layout/vList6"/>
    <dgm:cxn modelId="{5BD25A90-EDA5-428A-9AA9-FD5469AE069A}" type="presParOf" srcId="{4977B3C2-783B-4074-8448-6762EDDFD7E2}" destId="{CC5696DD-FB49-47D9-BC8E-FDF1BCA9A445}" srcOrd="0" destOrd="0" presId="urn:microsoft.com/office/officeart/2005/8/layout/vList6"/>
    <dgm:cxn modelId="{4B87CB5A-6683-4461-BAF2-9A2E81C8569E}" type="presParOf" srcId="{4977B3C2-783B-4074-8448-6762EDDFD7E2}" destId="{168A228F-47BE-4AD3-8805-A3AD6649E2F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543F7-0109-458B-AC8B-A615509946AA}">
      <dsp:nvSpPr>
        <dsp:cNvPr id="0" name=""/>
        <dsp:cNvSpPr/>
      </dsp:nvSpPr>
      <dsp:spPr>
        <a:xfrm>
          <a:off x="3251035" y="356862"/>
          <a:ext cx="5067464" cy="1696851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20000"/>
            <a:lumOff val="80000"/>
            <a:alpha val="9000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Nouzové zásoby = státní hmotné rezervy</a:t>
          </a:r>
          <a:endParaRPr lang="cs-CZ" sz="19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Definuje postavení SSHR</a:t>
          </a:r>
          <a:endParaRPr lang="cs-CZ" sz="19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3251035" y="568968"/>
        <a:ext cx="4431145" cy="1272639"/>
      </dsp:txXfrm>
    </dsp:sp>
    <dsp:sp modelId="{8810C487-38EF-4570-B41E-6403E981C337}">
      <dsp:nvSpPr>
        <dsp:cNvPr id="0" name=""/>
        <dsp:cNvSpPr/>
      </dsp:nvSpPr>
      <dsp:spPr>
        <a:xfrm>
          <a:off x="0" y="2303"/>
          <a:ext cx="3250171" cy="247137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>
              <a:solidFill>
                <a:srgbClr val="1D1F45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Zákon  č. </a:t>
          </a:r>
          <a:r>
            <a:rPr lang="cs-CZ" sz="2800" kern="1200" dirty="0" smtClean="0">
              <a:solidFill>
                <a:srgbClr val="1D1F45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97/1993 </a:t>
          </a:r>
          <a:r>
            <a:rPr lang="cs-CZ" sz="2800" kern="1200" dirty="0">
              <a:solidFill>
                <a:srgbClr val="1D1F45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Sb</a:t>
          </a:r>
          <a:r>
            <a:rPr lang="cs-CZ" sz="2800" kern="1200" dirty="0" smtClean="0">
              <a:solidFill>
                <a:srgbClr val="1D1F45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., </a:t>
          </a:r>
          <a:r>
            <a:rPr lang="cs-CZ" sz="2800" kern="1200" dirty="0">
              <a:solidFill>
                <a:srgbClr val="1D1F45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o působnosti SSHR</a:t>
          </a:r>
        </a:p>
      </dsp:txBody>
      <dsp:txXfrm>
        <a:off x="120643" y="122946"/>
        <a:ext cx="3008885" cy="2230089"/>
      </dsp:txXfrm>
    </dsp:sp>
    <dsp:sp modelId="{C258D707-7747-4B2D-9FA1-AFC46732973B}">
      <dsp:nvSpPr>
        <dsp:cNvPr id="0" name=""/>
        <dsp:cNvSpPr/>
      </dsp:nvSpPr>
      <dsp:spPr>
        <a:xfrm>
          <a:off x="3240484" y="2608553"/>
          <a:ext cx="5078015" cy="2249300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20000"/>
            <a:lumOff val="80000"/>
            <a:alpha val="9000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b="0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Povinnost udržovat minimální zásoby ropy/rop. </a:t>
          </a:r>
          <a:r>
            <a:rPr lang="cs-CZ" sz="1900" b="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produktů</a:t>
          </a:r>
          <a:endParaRPr lang="cs-CZ" sz="1900" b="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altLang="cs-CZ" sz="1900" b="0" kern="1200" dirty="0" smtClean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Min. 90 dnů průměrného denního čistého dovozu referenčního roku</a:t>
          </a:r>
          <a:endParaRPr lang="cs-CZ" sz="1900" b="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3240484" y="2889716"/>
        <a:ext cx="4234528" cy="1686975"/>
      </dsp:txXfrm>
    </dsp:sp>
    <dsp:sp modelId="{B32055A3-FAB5-4CDC-B051-DAFE91BC3B1F}">
      <dsp:nvSpPr>
        <dsp:cNvPr id="0" name=""/>
        <dsp:cNvSpPr/>
      </dsp:nvSpPr>
      <dsp:spPr>
        <a:xfrm>
          <a:off x="3696" y="2555948"/>
          <a:ext cx="3233090" cy="2490753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>
              <a:solidFill>
                <a:srgbClr val="1D1F45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Směrnice Rady 2009/119 ES </a:t>
          </a:r>
        </a:p>
      </dsp:txBody>
      <dsp:txXfrm>
        <a:off x="125285" y="2677537"/>
        <a:ext cx="2989912" cy="2247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94BD9-EE90-46E5-85E6-B83579CCB9FC}">
      <dsp:nvSpPr>
        <dsp:cNvPr id="0" name=""/>
        <dsp:cNvSpPr/>
      </dsp:nvSpPr>
      <dsp:spPr>
        <a:xfrm>
          <a:off x="2929749" y="497075"/>
          <a:ext cx="5822116" cy="1358496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20000"/>
            <a:lumOff val="80000"/>
            <a:alpha val="90000"/>
          </a:schemeClr>
        </a:solidFill>
        <a:ln w="1270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b="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Minimální zásoba 97 dní PČDD</a:t>
          </a:r>
          <a:endParaRPr lang="cs-CZ" sz="1600" b="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b="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90 dní + 3(4) dny pro běžnou obměnu + 4 (3) dny rezerva pro řešení mimořádné události </a:t>
          </a:r>
          <a:endParaRPr lang="cs-CZ" sz="1600" b="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2929749" y="666887"/>
        <a:ext cx="5312680" cy="1018872"/>
      </dsp:txXfrm>
    </dsp:sp>
    <dsp:sp modelId="{672CC06F-771D-44B2-97B4-98027C45930E}">
      <dsp:nvSpPr>
        <dsp:cNvPr id="0" name=""/>
        <dsp:cNvSpPr/>
      </dsp:nvSpPr>
      <dsp:spPr>
        <a:xfrm>
          <a:off x="0" y="94488"/>
          <a:ext cx="2926550" cy="223172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rnd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Krátkodobě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2018+</a:t>
          </a:r>
          <a:endParaRPr lang="cs-CZ" sz="2200" kern="1200" dirty="0">
            <a:solidFill>
              <a:schemeClr val="bg1"/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108944" y="203432"/>
        <a:ext cx="2708662" cy="2013832"/>
      </dsp:txXfrm>
    </dsp:sp>
    <dsp:sp modelId="{7A9B566C-0987-4596-8B82-011B7BB4546F}">
      <dsp:nvSpPr>
        <dsp:cNvPr id="0" name=""/>
        <dsp:cNvSpPr/>
      </dsp:nvSpPr>
      <dsp:spPr>
        <a:xfrm>
          <a:off x="2886987" y="2345699"/>
          <a:ext cx="5864884" cy="2488379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20000"/>
            <a:lumOff val="80000"/>
            <a:alpha val="90000"/>
          </a:schemeClr>
        </a:solidFill>
        <a:ln w="1270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Neklesnout pod 97 dní PČDD</a:t>
          </a:r>
          <a:endParaRPr lang="cs-CZ" sz="1400" b="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Každoročně zajistit navýšení zásob o 1-2 dny </a:t>
          </a:r>
          <a:r>
            <a:rPr lang="cs-CZ" sz="1400" b="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PČDD </a:t>
          </a:r>
          <a:r>
            <a:rPr lang="cs-CZ" sz="1400" b="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dle aktuálních finančních možností a ekonomiky/spotřeby</a:t>
          </a:r>
          <a:endParaRPr lang="cs-CZ" sz="1400" b="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Růst ekonomiky = růst spotřeby = dopad na rozpočet PČDD</a:t>
          </a:r>
          <a:endParaRPr lang="cs-CZ" sz="1400" b="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Roční odhad nákladů 300 mil. Kč ročně + cca 20 mil Kč. na ochraňování za rok</a:t>
          </a:r>
          <a:endParaRPr lang="cs-CZ" sz="1400" b="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2886987" y="2656746"/>
        <a:ext cx="4931742" cy="1866285"/>
      </dsp:txXfrm>
    </dsp:sp>
    <dsp:sp modelId="{C31B8881-93A7-4C63-BE67-DE7264A5B563}">
      <dsp:nvSpPr>
        <dsp:cNvPr id="0" name=""/>
        <dsp:cNvSpPr/>
      </dsp:nvSpPr>
      <dsp:spPr>
        <a:xfrm>
          <a:off x="16" y="2466413"/>
          <a:ext cx="2886480" cy="222756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rnd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cap="none" spc="50" dirty="0" smtClean="0">
              <a:ln w="952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</a:t>
          </a:r>
          <a:r>
            <a:rPr lang="cs-CZ" sz="2400" b="1" kern="12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Dlouhodobě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2020+</a:t>
          </a:r>
          <a:endParaRPr lang="cs-CZ" sz="2200" kern="1200" dirty="0">
            <a:solidFill>
              <a:schemeClr val="bg1"/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108757" y="2575154"/>
        <a:ext cx="2668998" cy="20100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B0CC0-046C-4FE6-9BC6-EEB3F2F85826}">
      <dsp:nvSpPr>
        <dsp:cNvPr id="0" name=""/>
        <dsp:cNvSpPr/>
      </dsp:nvSpPr>
      <dsp:spPr>
        <a:xfrm>
          <a:off x="2580912" y="0"/>
          <a:ext cx="5372532" cy="3432399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20000"/>
            <a:lumOff val="80000"/>
            <a:alpha val="90000"/>
          </a:schemeClr>
        </a:solidFill>
        <a:ln w="1270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Nákup 80 tis. tun sladké ropy – chybí</a:t>
          </a:r>
          <a:endParaRPr lang="cs-CZ" sz="14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0 dopad na veřejné finance</a:t>
          </a:r>
          <a:endParaRPr lang="cs-CZ" sz="14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Skladovaní u MERA na paušální smlouvu </a:t>
          </a:r>
          <a:endParaRPr lang="cs-CZ" sz="14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Zpracovaní v Kralupech nad Vltavou</a:t>
          </a:r>
          <a:endParaRPr lang="cs-CZ" sz="14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Stále příznivá cena sladké ropy</a:t>
          </a:r>
          <a:endParaRPr lang="cs-CZ" sz="14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Spektrum krizových situací je mnohem širší (nafta do tanků)</a:t>
          </a:r>
          <a:endParaRPr lang="cs-CZ" sz="14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2580912" y="429050"/>
        <a:ext cx="4085382" cy="2574299"/>
      </dsp:txXfrm>
    </dsp:sp>
    <dsp:sp modelId="{99E232F2-A68C-4932-8D4F-AE6F6CB5FC09}">
      <dsp:nvSpPr>
        <dsp:cNvPr id="0" name=""/>
        <dsp:cNvSpPr/>
      </dsp:nvSpPr>
      <dsp:spPr>
        <a:xfrm rot="16200000">
          <a:off x="639907" y="967031"/>
          <a:ext cx="2722146" cy="1164973"/>
        </a:xfrm>
        <a:prstGeom prst="roundRect">
          <a:avLst/>
        </a:prstGeom>
        <a:solidFill>
          <a:srgbClr val="A40000">
            <a:alpha val="90000"/>
          </a:srgbClr>
        </a:solidFill>
        <a:ln w="1270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prstTxWarp prst="textPlain">
            <a:avLst/>
          </a:prstTxWarp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800" kern="1200" dirty="0"/>
        </a:p>
      </dsp:txBody>
      <dsp:txXfrm>
        <a:off x="696776" y="1023900"/>
        <a:ext cx="2608408" cy="1051235"/>
      </dsp:txXfrm>
    </dsp:sp>
    <dsp:sp modelId="{168A228F-47BE-4AD3-8805-A3AD6649E2F5}">
      <dsp:nvSpPr>
        <dsp:cNvPr id="0" name=""/>
        <dsp:cNvSpPr/>
      </dsp:nvSpPr>
      <dsp:spPr>
        <a:xfrm>
          <a:off x="2591989" y="3428256"/>
          <a:ext cx="5369570" cy="1814487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20000"/>
            <a:lumOff val="80000"/>
            <a:alpha val="90000"/>
          </a:schemeClr>
        </a:solidFill>
        <a:ln w="1270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6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+ 50 mil. Kč na ochraňování ročně požadavek na MF</a:t>
          </a:r>
          <a:endParaRPr lang="cs-CZ" sz="16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2591989" y="3655067"/>
        <a:ext cx="4689137" cy="1360865"/>
      </dsp:txXfrm>
    </dsp:sp>
    <dsp:sp modelId="{CC5696DD-FB49-47D9-BC8E-FDF1BCA9A445}">
      <dsp:nvSpPr>
        <dsp:cNvPr id="0" name=""/>
        <dsp:cNvSpPr/>
      </dsp:nvSpPr>
      <dsp:spPr>
        <a:xfrm rot="16200000">
          <a:off x="660865" y="3682760"/>
          <a:ext cx="2725185" cy="1158137"/>
        </a:xfrm>
        <a:prstGeom prst="roundRect">
          <a:avLst/>
        </a:prstGeom>
        <a:solidFill>
          <a:schemeClr val="accent6">
            <a:lumMod val="75000"/>
            <a:alpha val="50000"/>
          </a:schemeClr>
        </a:solidFill>
        <a:ln w="1270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800" kern="1200" dirty="0"/>
        </a:p>
      </dsp:txBody>
      <dsp:txXfrm>
        <a:off x="717401" y="3739296"/>
        <a:ext cx="2612113" cy="1045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C9DF4B2-D8B7-4C72-BB88-B3710A9247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201" y="3228705"/>
            <a:ext cx="7942238" cy="305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1738C6-B2BC-40E8-B502-E9D78AACE17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E2DFE8-5A8F-4E19-A667-2ABACEDB343A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34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B9FB17-B9F5-4FD8-A1EC-F083A8E7E4F7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85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80975" lvl="1" indent="0" eaLnBrk="1" hangingPunct="1">
              <a:lnSpc>
                <a:spcPct val="114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None/>
            </a:pPr>
            <a:endParaRPr lang="cs-CZ" altLang="cs-CZ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80975" lvl="1" indent="0" eaLnBrk="1" hangingPunct="1">
              <a:lnSpc>
                <a:spcPct val="114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None/>
            </a:pPr>
            <a:r>
              <a:rPr lang="cs-CZ" altLang="cs-CZ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Nákupy v závislosti na skladovacích kapacitách</a:t>
            </a:r>
          </a:p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D32A88-42DA-4D50-8861-42631952A202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3A3ADC-98FF-49FB-A81D-8D8FB81B5081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679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638175" lvl="1" indent="-457200">
              <a:lnSpc>
                <a:spcPct val="114000"/>
              </a:lnSpc>
              <a:spcBef>
                <a:spcPts val="600"/>
              </a:spcBef>
              <a:buSzPct val="80000"/>
              <a:buAutoNum type="arabicPeriod"/>
            </a:pPr>
            <a:r>
              <a:rPr lang="cs-CZ" altLang="cs-CZ" sz="14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Aktuální stav 90,5 dne – povinnost SSHR informovat </a:t>
            </a:r>
          </a:p>
          <a:p>
            <a:pPr marL="638175" lvl="1" indent="-457200">
              <a:lnSpc>
                <a:spcPct val="114000"/>
              </a:lnSpc>
              <a:spcBef>
                <a:spcPts val="600"/>
              </a:spcBef>
              <a:buSzPct val="80000"/>
              <a:buAutoNum type="arabicPeriod"/>
            </a:pPr>
            <a:r>
              <a:rPr lang="cs-CZ" altLang="cs-CZ" sz="14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V roce 2016 </a:t>
            </a:r>
            <a:r>
              <a:rPr lang="cs-CZ" altLang="cs-CZ" sz="14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předlůožen</a:t>
            </a:r>
            <a:r>
              <a:rPr lang="cs-CZ" altLang="cs-CZ" sz="14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 vládě materiál na nákup ropy -&gt; neschváleno, projednání BRS -&gt; vládní seminář</a:t>
            </a:r>
          </a:p>
          <a:p>
            <a:pPr marL="638175" lvl="1" indent="-457200">
              <a:lnSpc>
                <a:spcPct val="114000"/>
              </a:lnSpc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cs-CZ" altLang="cs-CZ" sz="14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ROK 2017 -&gt; NÁKUP 80 tis. tun  lehké ropy  za cca 1 000 mil. Kč -&gt; zvýšení o 4 dny průměrného denního čistého dovozu</a:t>
            </a:r>
          </a:p>
          <a:p>
            <a:pPr marL="638175" lvl="1" indent="-15875">
              <a:lnSpc>
                <a:spcPct val="114000"/>
              </a:lnSpc>
              <a:spcBef>
                <a:spcPts val="600"/>
              </a:spcBef>
              <a:buSzPct val="80000"/>
              <a:buNone/>
            </a:pPr>
            <a:r>
              <a:rPr lang="cs-CZ" altLang="cs-CZ" sz="1400" b="1" dirty="0" smtClean="0">
                <a:solidFill>
                  <a:srgbClr val="244CF4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Výhoda:</a:t>
            </a:r>
          </a:p>
          <a:p>
            <a:pPr marL="638175" lvl="1" indent="-15875">
              <a:lnSpc>
                <a:spcPct val="114000"/>
              </a:lnSpc>
              <a:spcBef>
                <a:spcPts val="600"/>
              </a:spcBef>
              <a:buSzPct val="80000"/>
              <a:buNone/>
            </a:pPr>
            <a:r>
              <a:rPr lang="cs-CZ" altLang="cs-CZ" sz="1400" b="1" dirty="0" smtClean="0">
                <a:solidFill>
                  <a:srgbClr val="244CF4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- Paušální smlouva s MERO = nulový dopad na rozpočet</a:t>
            </a:r>
          </a:p>
          <a:p>
            <a:pPr marL="638175" lvl="1" indent="-15875">
              <a:lnSpc>
                <a:spcPct val="114000"/>
              </a:lnSpc>
              <a:spcBef>
                <a:spcPts val="600"/>
              </a:spcBef>
              <a:buSzPct val="80000"/>
              <a:buNone/>
            </a:pPr>
            <a:r>
              <a:rPr lang="cs-CZ" altLang="cs-CZ" sz="1400" b="1" dirty="0" smtClean="0">
                <a:solidFill>
                  <a:srgbClr val="244CF4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potřeba navýšení rozpočtu SSHR (v případě pořízení ropných produktů nutnost navýšení rozpočtu SSHR o 50 mil. Kč/ročně na ochraňování</a:t>
            </a:r>
          </a:p>
          <a:p>
            <a:pPr marL="638175" lvl="1" indent="-15875">
              <a:lnSpc>
                <a:spcPct val="114000"/>
              </a:lnSpc>
              <a:spcBef>
                <a:spcPts val="600"/>
              </a:spcBef>
              <a:buSzPct val="80000"/>
              <a:buNone/>
            </a:pPr>
            <a:r>
              <a:rPr lang="cs-CZ" altLang="cs-CZ" sz="1400" b="1" dirty="0" smtClean="0">
                <a:solidFill>
                  <a:srgbClr val="244CF4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- doplnění volné skladovací kapacity u společnosti MERO ČR</a:t>
            </a:r>
          </a:p>
          <a:p>
            <a:pPr marL="638175" lvl="1" indent="-15875">
              <a:lnSpc>
                <a:spcPct val="114000"/>
              </a:lnSpc>
              <a:spcBef>
                <a:spcPts val="600"/>
              </a:spcBef>
              <a:buSzPct val="80000"/>
              <a:buFontTx/>
              <a:buChar char="-"/>
            </a:pPr>
            <a:r>
              <a:rPr lang="cs-CZ" altLang="cs-CZ" sz="1400" b="1" dirty="0" smtClean="0">
                <a:solidFill>
                  <a:srgbClr val="244CF4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 Příznivá cena komodity na trhu</a:t>
            </a:r>
          </a:p>
          <a:p>
            <a:pPr marL="638175" lvl="1" indent="-15875">
              <a:lnSpc>
                <a:spcPct val="114000"/>
              </a:lnSpc>
              <a:spcBef>
                <a:spcPts val="600"/>
              </a:spcBef>
              <a:buSzPct val="80000"/>
              <a:buFontTx/>
              <a:buChar char="-"/>
            </a:pPr>
            <a:r>
              <a:rPr lang="cs-CZ" altLang="cs-CZ" sz="1400" b="1" dirty="0" smtClean="0">
                <a:solidFill>
                  <a:srgbClr val="244CF4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Lehká ropa pro rafinérii Kralupy nad Vltavou</a:t>
            </a:r>
          </a:p>
          <a:p>
            <a:pPr marL="638175" lvl="1" indent="-15875">
              <a:lnSpc>
                <a:spcPct val="114000"/>
              </a:lnSpc>
              <a:spcBef>
                <a:spcPts val="600"/>
              </a:spcBef>
              <a:buSzPct val="80000"/>
              <a:buFontTx/>
              <a:buChar char="-"/>
            </a:pPr>
            <a:endParaRPr lang="cs-CZ" altLang="cs-CZ" sz="1400" b="1" dirty="0" smtClean="0">
              <a:solidFill>
                <a:srgbClr val="244CF4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marL="638175" lvl="1" indent="-457200">
              <a:lnSpc>
                <a:spcPct val="114000"/>
              </a:lnSpc>
              <a:spcBef>
                <a:spcPts val="600"/>
              </a:spcBef>
              <a:buSzPct val="80000"/>
              <a:buFont typeface="+mj-lt"/>
              <a:buAutoNum type="arabicPeriod" startAt="2"/>
            </a:pPr>
            <a:r>
              <a:rPr lang="cs-CZ" altLang="cs-CZ" sz="14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OD ROKU 2018 -&gt; NÁKUP ropných produktů -&gt; ročně cca 20-30 tis. tun za cca 300 mil. Kč -&gt; zvýšení o 1-2 dny průměrného denního čistého dovozu za rok </a:t>
            </a:r>
          </a:p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95E444-2AA1-473C-A79E-D37F795E5E73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30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95E444-2AA1-473C-A79E-D37F795E5E73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81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0804B5-3885-4F81-8A91-B88C5A5FA06A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1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Nouzové zásoby jsou státní hmotné rezervy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1738C6-B2BC-40E8-B502-E9D78AACE17D}" type="slidenum">
              <a:rPr lang="cs-CZ" altLang="cs-CZ" smtClean="0"/>
              <a:pPr>
                <a:defRPr/>
              </a:pPr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6070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Nouzové zásoby jsou státní hmotné rezervy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1738C6-B2BC-40E8-B502-E9D78AACE17D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607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A1C874-4321-4A4D-B0C0-8E01482AF1C3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dirty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F655B4-85D6-4E3F-A4DC-BF8F9BF6566D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B9FB17-B9F5-4FD8-A1EC-F083A8E7E4F7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4823D3-65B7-4492-99B5-56243AED7ABB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Dovoz ropy do ČR za 1. pololetí roku 2016 se uskutečnil v celkovém množství 2 524,8 tis. tun (pokles o 32,3 % v porovnání s rokem 2015) s celkovou hodnotou 17,3 mld. Kč (pokles o 57,1 % proti stejnému období roku 2015).</a:t>
            </a:r>
          </a:p>
          <a:p>
            <a:endParaRPr lang="cs-CZ" alt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Převážně ropovody Družba (48,3 %) a IKL (51,7 %),</a:t>
            </a:r>
            <a:endParaRPr lang="cs-CZ" altLang="cs-CZ" dirty="0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17B889-A0EC-43D9-88B9-44BBABC31BB2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0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AEE12-5FCB-4414-BCBE-F1DA1680AAA5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7555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AEE12-5FCB-4414-BCBE-F1DA1680AAA5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0227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AEE12-5FCB-4414-BCBE-F1DA1680AAA5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5055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AEE12-5FCB-4414-BCBE-F1DA1680AAA5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917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AEE12-5FCB-4414-BCBE-F1DA1680AAA5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2196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AEE12-5FCB-4414-BCBE-F1DA1680AAA5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077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AEE12-5FCB-4414-BCBE-F1DA1680AAA5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3869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AEE12-5FCB-4414-BCBE-F1DA1680AAA5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2173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AEE12-5FCB-4414-BCBE-F1DA1680AAA5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3760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CCDDE-81F8-40DF-B881-E72F281C3BC0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2201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AEE12-5FCB-4414-BCBE-F1DA1680AAA5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195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AEE12-5FCB-4414-BCBE-F1DA1680AAA5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0626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AEE12-5FCB-4414-BCBE-F1DA1680AAA5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0539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AEE12-5FCB-4414-BCBE-F1DA1680AAA5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069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AEE12-5FCB-4414-BCBE-F1DA1680AAA5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3610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AEE12-5FCB-4414-BCBE-F1DA1680AAA5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3976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AEE12-5FCB-4414-BCBE-F1DA1680AAA5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5574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6DAEE12-5FCB-4414-BCBE-F1DA1680AAA5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449910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4000" r="-3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5882" y1="17500" x2="15882" y2="17500"/>
                        <a14:foregroundMark x1="34859" y1="19286" x2="34859" y2="19286"/>
                        <a14:backgroundMark x1="3903" y1="22143" x2="3903" y2="22143"/>
                        <a14:backgroundMark x1="33513" y1="51786" x2="33513" y2="51786"/>
                        <a14:backgroundMark x1="48452" y1="23929" x2="48452" y2="23929"/>
                        <a14:backgroundMark x1="62988" y1="18571" x2="62988" y2="18571"/>
                        <a14:backgroundMark x1="90848" y1="17500" x2="90848" y2="17500"/>
                        <a14:backgroundMark x1="63257" y1="64286" x2="63257" y2="64286"/>
                        <a14:backgroundMark x1="84388" y1="68929" x2="84388" y2="68929"/>
                        <a14:backgroundMark x1="46299" y1="82143" x2="46299" y2="82143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425" y="308442"/>
            <a:ext cx="3456668" cy="142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 txBox="1">
            <a:spLocks/>
          </p:cNvSpPr>
          <p:nvPr/>
        </p:nvSpPr>
        <p:spPr bwMode="auto">
          <a:xfrm>
            <a:off x="-12700" y="6274191"/>
            <a:ext cx="9156700" cy="596509"/>
          </a:xfrm>
          <a:prstGeom prst="rect">
            <a:avLst/>
          </a:prstGeom>
          <a:solidFill>
            <a:srgbClr val="1D1F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000" dirty="0">
                <a:solidFill>
                  <a:srgbClr val="FFFFFF"/>
                </a:solidFill>
                <a:latin typeface="Arial" panose="020B0604020202020204" pitchFamily="34" charset="0"/>
              </a:rPr>
              <a:t> Správa státních hmotných rezerv ČR, ústředí: </a:t>
            </a:r>
            <a:r>
              <a:rPr lang="cs-CZ" altLang="cs-CZ" sz="1000" dirty="0">
                <a:latin typeface="Arial" panose="020B0604020202020204" pitchFamily="34" charset="0"/>
              </a:rPr>
              <a:t>Šeříková 616/1, 150 85 Praha 5–Malá Strana, e-mail:  posta@sshr.cz,  www.sshr.cz</a:t>
            </a:r>
          </a:p>
        </p:txBody>
      </p:sp>
      <p:sp>
        <p:nvSpPr>
          <p:cNvPr id="4100" name="Rectangle 2"/>
          <p:cNvSpPr txBox="1">
            <a:spLocks noChangeArrowheads="1"/>
          </p:cNvSpPr>
          <p:nvPr/>
        </p:nvSpPr>
        <p:spPr bwMode="auto">
          <a:xfrm>
            <a:off x="971550" y="2457450"/>
            <a:ext cx="72009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34144" y="2237452"/>
            <a:ext cx="8875712" cy="25545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perspectiveRelaxedModerately"/>
              <a:lightRig rig="threePt" dir="t"/>
            </a:scene3d>
          </a:bodyPr>
          <a:lstStyle/>
          <a:p>
            <a:pPr marL="361950" indent="-361950" algn="ctr" eaLnBrk="1" hangingPunct="1">
              <a:spcBef>
                <a:spcPts val="600"/>
              </a:spcBef>
              <a:buClr>
                <a:srgbClr val="FF0000"/>
              </a:buClr>
              <a:buSzPct val="80000"/>
              <a:defRPr/>
            </a:pPr>
            <a:r>
              <a:rPr lang="cs-CZ" sz="40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„</a:t>
            </a:r>
            <a:r>
              <a:rPr lang="cs-CZ" sz="4000" b="1" dirty="0" smtClean="0">
                <a:ln w="12700">
                  <a:solidFill>
                    <a:srgbClr val="1A254F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ea typeface="Arial Unicode MS" pitchFamily="34" charset="-128"/>
              </a:rPr>
              <a:t>Jak dál v oblasti </a:t>
            </a:r>
            <a:r>
              <a:rPr lang="cs-CZ" sz="4000" b="1" dirty="0">
                <a:ln w="12700">
                  <a:solidFill>
                    <a:srgbClr val="1A254F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ea typeface="Arial Unicode MS" pitchFamily="34" charset="-128"/>
              </a:rPr>
              <a:t>nouzových zásob ropy a ropných produktů do roku </a:t>
            </a:r>
            <a:r>
              <a:rPr lang="cs-CZ" sz="4000" b="1" dirty="0" smtClean="0">
                <a:ln w="12700">
                  <a:solidFill>
                    <a:srgbClr val="1A254F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ea typeface="Arial Unicode MS" pitchFamily="34" charset="-128"/>
              </a:rPr>
              <a:t>2030“</a:t>
            </a:r>
            <a:endParaRPr lang="cs-CZ" sz="4000" b="1" dirty="0">
              <a:ln w="12700">
                <a:solidFill>
                  <a:srgbClr val="1A254F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ea typeface="Arial Unicode MS" pitchFamily="34" charset="-128"/>
            </a:endParaRPr>
          </a:p>
          <a:p>
            <a:pPr eaLnBrk="1" hangingPunct="1">
              <a:defRPr/>
            </a:pPr>
            <a:endParaRPr lang="cs-CZ" sz="4000" b="1" dirty="0">
              <a:ln w="12700">
                <a:solidFill>
                  <a:srgbClr val="1A254F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ea typeface="Arial Unicode MS" pitchFamily="34" charset="-128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273935" y="5123753"/>
            <a:ext cx="459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Ing. Pavel Švagr, CSc</a:t>
            </a:r>
            <a:r>
              <a:rPr lang="cs-CZ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Předseda Správy státních hmotných rezerv</a:t>
            </a:r>
            <a:endParaRPr lang="cs-CZ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218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2"/>
            </a:gs>
            <a:gs pos="96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/>
          </p:cNvSpPr>
          <p:nvPr/>
        </p:nvSpPr>
        <p:spPr bwMode="auto">
          <a:xfrm>
            <a:off x="-31750" y="163512"/>
            <a:ext cx="9156700" cy="1085453"/>
          </a:xfrm>
          <a:prstGeom prst="rect">
            <a:avLst/>
          </a:prstGeom>
          <a:solidFill>
            <a:srgbClr val="1D1F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cs-CZ" altLang="cs-CZ" b="1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Výše a skladba nouzových zásob k </a:t>
            </a:r>
            <a:r>
              <a:rPr lang="cs-CZ" altLang="cs-CZ" b="1" dirty="0" smtClean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září 2017 </a:t>
            </a:r>
            <a:endParaRPr lang="cs-CZ" altLang="cs-CZ" b="1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9" name="Rectangle 3"/>
          <p:cNvSpPr txBox="1">
            <a:spLocks noChangeArrowheads="1"/>
          </p:cNvSpPr>
          <p:nvPr/>
        </p:nvSpPr>
        <p:spPr bwMode="auto">
          <a:xfrm>
            <a:off x="63500" y="1348154"/>
            <a:ext cx="8966200" cy="502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38150" indent="-3190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809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381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 eaLnBrk="1" hangingPunct="1">
              <a:lnSpc>
                <a:spcPct val="114000"/>
              </a:lnSpc>
              <a:spcBef>
                <a:spcPts val="600"/>
              </a:spcBef>
              <a:buClr>
                <a:srgbClr val="FF0000"/>
              </a:buClr>
              <a:buSzPct val="80000"/>
              <a:buFontTx/>
              <a:buNone/>
            </a:pPr>
            <a:endParaRPr lang="cs-CZ" altLang="cs-CZ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90" name="AutoShape 12" descr="data:image/jpeg;base64,/9j/4AAQSkZJRgABAQAAAQABAAD/2wCEAAkGBhQSERQUExQUFRQUGBUVFBgXGBQVFRgVFRgXFBQXFxgXHCYeFxkkGRQUHy8gIycpLCwsFR4xNTAqNSYrLCkBCQoKDgwOGg8PGiocHyQpKSwsLywsKSkpLCkpKSwsKSwpKSwsKSwpLCksLCwsKSkpKSwpKSksLCksKSwpKSwsLP/AABEIAMAAsAMBIgACEQEDEQH/xAAcAAABBQEBAQAAAAAAAAAAAAAGAgMEBQcBAAj/xABGEAABAwEFBAYFCAkDBQEAAAABAgMRAAQFEiExBkFRYRMicYGRoQcycrHBFBUjQqKy0dIzUlNUYpLh8PElNYIkNENEcxf/xAAaAQACAwEBAAAAAAAAAAAAAAACBAEDBQAG/8QAKxEAAgIBAwMEAgICAwAAAAAAAQIAAxEEEiExQVEFEyJhFDIVoXHRI1KR/9oADAMBAAIRAxEAPwDS76vx1t0pQRACdQCcxnnVeNpn/wBYfyimr/V9Oru91VyTSLuwYgGMqgxJt47U2lLaihScQzHVB7apLt9IdqW6gKWnCohPqJFO3q4Q0ogwY4TQNdtpOu9KpHjS9hsPyB4Ecot0yEU2Jkt0Pia4/tC8kjrD+UVOYvdwiZHgKGbQ5OE8QDVrYFSkVYLWPeLMgHGJcJvFfHyFK+Xr4+QqIilg1PuP5gFR4gdtbt7arPaFIbUgJT0eqEqPWAJzNEt1bQuuJOIiYBEADdnWZbfuTanzwU2PBAow2celKTxbB8ga07l21Ke8Xr5Yy5f2jeCoCh/KKW1tC8TmoeAqlfPWPbTrJzpFnPmMACEbV6uHU+Qp75wXx8hVWwqpQNV728ztokr5wXx8hXDeK+PkKj1w129vMjAkg3kvj5CkfOjnEeAphVNmoaxs9ZO0eJJ+dnOI8BXTernHyFQyK8o1cGPmAQJLN7OcR4CnrJfnWwKIxeGulVa1RM0KO3ifnJSQcsLfmmrUbJxAI4hBf/6ZXd7qrQasr+/TK7vdVYaUs/YxpOgkG/1fQntAoHuw9ZY45UcX22VMmBpBPYNaBLCqHTQryGEQ1jbLK3Hb/c0CyWnGy2eAjvGRq8upzKKE7nd6hTwVI7DnRHdbmdVrNa4ZbI78y/RS4ppBpwVZFjMh2rBW9aiP2keAA+FFWzjsNNewAf5aGXV4haDrLqz5mry5nQGEE7vgYpqzVF29o9BHP48V6dbweWMevq+UWdCnF7tAIxKPKgO0ek+0ky2htIG6Co9+dGO0ez3TNhwkZFQCTy30HnZrrTlE6cKoDrnmK+0x5EI9lPSl0iw3akJbxZJcTITi3BQJMTWmINfP17XcEKwjPLhl/mtl2LtxdsTClGVYMKjzSSJqGx2gEEcGX81wmuTXjQzpxVNmnFaU2dKEnmT2ia8TlXjTVpBwmNavHSV95UXvbzISkwTmeyhWwf7gqTOTef8AxqzebwqcUoyZMVUXQubco8ke6g07FrZfcu2qXXpJv5TDqgg4TAJO/TKOdA1j2ktjivoiSOKgMNFG3bCXr2LSzkENwNBKhPwqAHwhWBCch/DAyy1nOuY/M5hIu5RJV03+5j6G1JguApQtMYScsvdVE5d6kvQASQc4qZehWULMZt9dJ3gp0A5GrZF8twgkFIUkGdYJ1CuFVBmV89oF+i94f4ki77vUlJcJEQEkbwd3lV3do0NUeztuLqX0n6xKwPZEj3Vf3QJRU9JCPuQfXEv2qdAqPZjkKkbq7MiZ5fN1IZSsImFYlZknPFTF252RQ4YvIzV/tV+gb54vA5/Gqa52voFpPBfmKVD/APKc+J6ZDu0S/REsr2fAYQCYxdYa54gN/fQra7WlGqhPDOjNuxB+72wsSOjTO45CD2UEX7ZUdOcst2cZCrOrTLHBK/cgXhZukSVjM0c+jkLDS0kkoSUBA/izKiPGg9zqpyy0oi2F2rT1mSM09YREkb44mo9wDkyqxOCZoNeNNtPpUAQRHge8Us1erhhkHMSIx1nlHKmzpSydaQdKhv2ndpw1wmvV4mmVlZgVtE6WnFjCYMqB3EHPWqPZp4LtZUBE4cu6jHbInoRCSRikxnFBmy6ptZyI9XUQdKikAWYjFrbqRCnbVltq3C0LGfVBURkCgQkE7pFVlvs4KyUQUqgpI586K9qLOhxxxC0ymJJnl5UC3BaoYUCZwFQE6wTAPhSJvDWOo7GMUAhRmPJaGEySZlOZmYkVCRd5wlKuqsTAOUhXqiefGnw7KgImKKmFiIInLOfcKU1OoWtwuMxtXZVwsGtl2VtvyoQk9Q9+RjuNGN1IwlSTuJHgTVfbLAICkD1c4HjVlZnJcxfrpCvLPzp2u5bRlZl7NnAlnZqkqOR7D7jURk9aod+bRIsySFZqUFEJ35ZfGrJAXJwJ68rsS8llKiY1y7PKplluppsAJTnz+NBuy+0JftS1Lj1YgGYgxl3VdtbRAShwdGcUIJPUWN0K3HlWPqmYWHEfJcIEJ4itobeEIUlEZJMxy3DwrLl3gl1oPODCsSCcyDGnZWg3uyVJJ5E+VZXZLVCcJzxkA8tZovTvmGJ8iEQAOsW9eMiZ3QlIMxzJ40/sUVfLWyDHrT2RnVM4uFlMQPCjL0cXOpS1vaJSMIyyJVrHZWjqCK6mP1Kgc8zQEuHXfypxi+MJgyocKr7wvppkddwAndqs9iRVfZ7x6YFQSUDdi1PON1efr9ysb14ksFfgwyZtqFgwc+B1pYOtAl7X6qzoStJGKYE55anKr3ZnatFqRuS4PWScp5jlW1prXtTcwi9lW3pL6a4aSt0DUgSYEmJPAcdDUS3W0pSSByA7dDymmdRql0689fEoSsuY5bLWECJGfuoGsbAReKgBAIQoDtTNXd33mh8EDquJMONn1knmOHZVa4mL0UOCGh9gUj6dfdZqj7nHEv1CqtWBCnaRf0rg5AeVZ1ZsSThQkKUqRhJwgyeO6jTaq2Lbtbh9ZvCiU6FOWak8eyhyw3cta1KDmBAOiQOtGfdrVTMKr7GPQmMVk+2BG2WsBSoiJHXGsK4Aj6tXKLROhHadw4xVfa7KFgg5gyDS7kQ2ykpEJjgDPb20dmmFzBhJawoPMmP3sWx1QTmASrTnVhctuLqQSkAoJTlpB63xqkvG2NqQoBYKhBjQ5GrLZQjo1cScR7Zj3UdFQqswJH7U5I5hC64EjEZAAJPGADpxrHb/ALcpxxSxiIlUYpBIJkHM8OFbA8jEgjiI8axq9bCoLWkknCpQjQZSPwrQECgdYvYm9sNsAnqrBHfr8K0pFnDoUlQCgRMHSQapthtk2V2NtxSML2JzCsesBigDPI6GrS7rSOkGehKT7qxPU1xYHXjiXIQwwZGesbiCUtKMDq4FElEZZDenU1laGCh9SCCMKjkdRG6tqQ1LnfNZttw0BebpAyKGjpEkpz8xR+l2l2ZTAs+Ig5bG+vI4kfhH960dt3iplhDDBwJSPpFjJS1nUp/VG6eVC9msON1CTlniM5aDP30QOkbqe1T5IUcyK8Y+UjJaEyRJOpOZJ5k1b3e7FUbtuQk5qE+dMr2lUmcKRHEkHPsqk6O60cCA11a95zb28CFNIAyhSjwMwB7qq7ovNaIWgkKTodIil3rtN0yUpdbQSn1VjFIkyYz36GqdTyQcj4ya2tLpNlYVu0TfU+IQ3lthaHVpWtwSg4kgSEg8h7+2j+678FqYQtOkwocCBBHZNYq/apPKj70X2rEy8j9VQI7CIPnFJetUIad44Ik6Ow7sGFd93YFBLiRhcBAxJOFUbxIqnuVKhbjjUpaoRmo4lacd9Fi0gpA4UPMIi8ley392sv0a1jbsPgxnVge3CjaZsG0q7E+6h27LYlHSo3IURr3/ABNFW0NxpdeWtT60CAMKcOUDMjIk0G/MthRjcXa30JJJUVgpkjLLEimbfTHtsdj0PSQmoVVUR91wYtRCtPCoNsewZ6fGrew2K63EjBawreCpwJPgQKmPbM2RzMvgj/6Ij3UzVp3rTGRLBeM9DAYOFS58Ks1pU0A4g9YZznFWF5XZYrMCUrW64R1UpUCP+SgIA86g2VfSIhQgToPgaVZGD9eZrabUJjLKdv8AiGVxXqH2UrMA5gjmKEto7k+lUU5hXW3nMnOru5kFpGBpKlBRnQmCdYIqJbLBaTiCm1kkKTMTkZKdOBim1DETMLILCVPEudkThsjbZIC048pzjESDFQr5sZa+nQJBUOkHD+IeGdDt3XTb0JaJbV0iSrFmkHDnhkk9lEtuRbFMpShABIAclQxHLMcNaC6gsuGGYCY3ftJTt5IbQXPWJEpHGeFCD97qdW4rowVJKASEgkyCRG/Kp72z1rUACycISADjTI5RNDyLvt1nfKgw4UmARGLSYIj6wpbRac15yIbOOg5lw3a8pcwg8MpHafhQxtbbESgpUATMxllUi12O0OEn5NaArdKTBnfEVQ2rZ51az0i0Ic/VVIjlnpWpVtrfc0ovJZcKMyA/aATEzXGn5EHUVGtV3uNqwkSRvT1hnwIyNKTYHcuoZPZ7prSFq+Zm+22ekcfMjjUVsbjpuqWu73hq2avtmtjlPufTFbLcSTAk8hI31JtWcKmPaC6WVLOFtJUdwSCSe4VomwOzLtmxOOEJLoCcEGU5yCo6btKMbm2as9mT/wBOkCcir1lntV+FSLc2rAY3Z6DPTKsnW2GytkjVKBWBimjkaH2/9yV7LX3auGLR1d9UzCpvFXstfdrE9GQjUHPgxjVEbJO9ID9oFqXgtSWWsKYTCAZjPM68aCrPYG3nPpXy8pJ+sTEcQNKNPSFdiXbUsmCIQCIkgYdRQxsmhNmvFoLCVJX9GJiIc9U58CK3nf3GNYOIpTqApwRI6LGpayizWRxZE9bAAnlmuAau7n2KtziwXg3Z2x9XJa1Hj1chWl/KkJHrIA7U61QXpt7Z2lYUhx5Y1DSSrXidBVq0jG3GZYb2znMaGwDUZuLnfASB4VYXfsrZ2h6pWdZUZ8hlVEvai2u/oWUNA6dISpfcEmKcZ2QefhVqtDqp+pjKG/5UQfGpGkVTuIxBbVOw25lzbdqLIycJcTiH1UAqV4IBArl232HcRDTqAPVxRKuwA5d9PXdsrZ2c0oSVDfAnd31YKbA0HlHuo/iJVz3nBHP30sFI/wAGmkilYTQtJAnemTx8j+FRbwvNtlBUrFG4JSpRPcKfddIG8ngKpL0sT7xw9IlpBGYRJX4nIUBYw1UE8wUvj0gOuKwMgtIzBJ/SHtnT4UI2lolRJkk6kmT47606y7G2dAMpLhOqlkzPdUe0bDWdWnSJ9kj4ilnotY5mhXqKU4EALrsC33OjQROWuI/dGXfRRZ/RtGb2JfJPVT4jOr+wXGuzJKWbQpIPFto+JAk1ITabfoldmXwxIcB8jV9dIUZMWvuLH49JATcyUgJCICchIOXec6cFk/s1OfvW0ttlS0WdaholBcGnGdaH/wD9Lj17IeeY+NMbgIrtJl7YApKgBodas3kCIVAxZZ7+znWa396T31AJsrKW0/WKs19xSchTWxL1ptNuQ4+tRDSVLCQoxMYRkdfWqMrC9tsZxNAvEhhIOElOhIEkdsbqFbJaErvFSkgwUt6gj6ueRo66Sg+0Gb1X7DX3B/ffRoqjpKCxPeJ9IlvQ1bHMSgmUo5n1eGvCs+evcKUIxkynrEwQAZ6u8US+ldoG83DH1GvuChVFjJz48KSZhW5PeP0aUEbjC5q9yoeusTxOL31z5Y4DIdjjCECe2BnVa11QP804l4bx4VX+Sy9DND8dD1EfTa7Rin5Qoj9XCnD3iKsbHezoMlZnkVpHgDFVQdSatLoutb6whsSd53AczQ/k2MeZzUUquSMS5sm0ToGa1HwPvqyst/rVlKSeaSB5GoLmytob+qFDikivI2eWr11JTp+sSPCrFtcnmJOKccGElkvCR1imeUgfaipPSzpVZYbsbRqpxz2jl+NT/kyD6pKO3Smf2iRIB4MUTTah2VxQI0UlX99lJSVEHqZcf8UW0iduBiVI7aUGOJrxKtAkzvOg8TSG7MVSFk9gyH4mpzBJnC6kGB1jwGddNlccH7Mcs1fgKmM2cIyCcuXxnWnw4NN53VBM6VTN0YfrdY7yTNSmLKkTjwH2kg/CpDqSMxTb7wga0O3HMDGOk8buZP8A4mv5EUhu7WUnqtpSoiCUpCTHaOyl2JOek86ccM/0qQB1h7yRjMhOWYZ9YpO7LEOVAliszrd4rDzgcWcCsQBSMKhKUxyECtBXZMQyEds0GWxMXqofwM/cq5CZXz3kX0iWHFeDiv4W/JNDXyUAVql+7MpetC3FLIEJBSAJyEazXbPs9Z0DJpKjxX1j50k1LOxM1K9SqKO8zJmyLcMISpR5JPvq4sewdoXmrA2P4jn4JBrRG0gCBAHAZCuLtSRvk0Q0qj9pza9u3EFrDsKwn9KtayNw6g+M0SWdttlIQyEoTvyz71amkLtxOQ/vupkidc64qi/qIhbqGfqcycLQBvUT2wOWdOJdxZkxy3VB6MnlMCanJgAxBjLTfU15yfErHSIbb4Zc66Ck5HPtGVNizFXrGK58kI0M1Zk9hIJjtrskxh8N1REOEQPL/FWIbXh3dlRl2eSDEV209ZJGY44nLRRPAExPCkNApVpkdaQiUyATHjn204hWYJ/zU4HWdiScYjMHwpqASIGXZ8afSsRnPfNcS4NxFTjMLEaU8TlExyphSjvHlUzpe2vLfA510jEiJbIzz7qeYUN4NO9MDTUdhroQEcU6kacdKA7w/wB3X7DP3aMVInlxzzoMtY/1VfsM/do16wWh1bl/SKEcM9395U1JqlvjaYM3gtp3Jshvo1R6qlDrYuR3HdV0HBP9xn791VVUqjMwJOTDOVAzItsSRvPZupiKsXbOFaz3VGds0HLTf/SudTmLspM6xZZzOnbUsBKcgM6ZQkD1Z76WPOsvUa8VfGsZMcp0/GWjbpWTOkGRT9ndJmct/CvTUG970DKJyKzk2nepXAe+qK/UbN3QGWnTgd5ZuKy40kO8aEm9pX+iddhBbSAEnCoYnSQCkdY5AznyqUztKsoLi0JS22IcXMpUuIwtjeZypz81v+v9wPZB7wjLip6ppaWs8+t8Kol7RdG20pxGFbx6iZyHDGo+rlVrZnllMqGE55A4hyzFCfUQOq/3O9g+ZJUwDxFNYAFZg575gUrHzNcUqd5qP5OvwZP458x1oZQo51xSYHVE1GS6ZG/XlUhtZ3iKeouFy7llToUODGC2qZOlJ76646VTGUaTSW2CMyPCrz9yqLKBxIPLOkKI0PnrTmERO+m3WAczrULg8mTzjiNOO5QDmPGgxwf6or2WvuijRxkDSaDX0xeqtfUZ19mrR1gkxv0hCbev2W/uimtmNoiyoNOElonqk5lsnh/BO6pPpAH/AFq/Zb+7VJd1iLrgQCATvOgFZzW+05M1krD1gGagm0Jyz1EiNIOmddJmq66LGGWwjGVxxO/lyqfjrN1fqJs+NfAlKUBTnrFSBmcqh2O9A6tSUJJQnIufVJ3hI+t201bbB0xONSsMEBIVlPEiKj2e4QlpLPSK6ITiAgKVJJzUN3ZWYNmMk8y47u0mN380p/oUqxLzmB1RGsq8qavG8bNJDgDmD1oSV4e2BlUVOzxSt5aVhKnEdGiBAQNMueVNt3E58nDGJCUR9IU4sbh1PWOk85owteQd0j5SQ+bMtpuS38nOaURAJHnFOPWSyvJBxAoSRELISCn1YgxIqD8geVDSmsNmEAJQtOKN+NR1HIAV1+7VrczaKbPZxiabEAuODQk7xR7R03SDnxLC1XT0yihayWoAKQrWNJET4GrRtsCANBERpG6gN+zvvOzCm1WgYXeosJbSIPrbzlup+/bSpDiHLOlYQyktpxYocUrIYU744mi9okhd0jd9Q3pK6r9nrEpthIWSpZ6yySfWOoE6RVgBSjDacCWZ4nGT1jmMhvp5doTuUPGo1jBJJMAE5ZZxSnX0zur1ukrK1BRM2xgXJMcSsEbvGlJXinrZUhCQdw8KcLQ4Dwq5t0EYkbogTIJkbtBTraz9YfGuOdXrJHaOIpWMwSRlujhUJnGDJOO0Q8nfNBNr/wB1V7DP3aL33woRpO+g19MXqv2GfuVahyZVFekD/vV+yj7tUN2KUHkYBKpGQ38a0bbPZ4OErCeuY62cwBlWZWnZ21BXUWtPZH4UtZpmYn7j6apVULiaItkqGY99M/JVp9VS09n9azxVx206uu+P9KSdnrZ+1d8aQPpbeRJ/LXwf6mhgPD/yr7wPwpaLS6PrA9orPbJc1uaViQ86kxE5HL/kCKlBq8v3h3wR+WpHpZ7kf+SDqh2EPPnJzgmu/PEapoA+TXj+8O+CPy0oNXn+8O+Df5KMelr3xK/yfqH4v5G+PGpDd6oO+szdsN4KEKfcI7Eflpk3Jbf2rngn8tA3pKnoZI1R8TWUW1PE+dK6cHeO/wDrWTIum3DR50eH4U6mxXiNH3fs/lqr+HbswhjVDuJqi3wBrTS7xRBhWelZn0F5fvDvgj8tIRYrxBkPug66I1/loqvSCCN7CC2pBHAmr2eQKjO2MzNZwDeg/wDae+x+WldLev7094I/JW+hK9Iiyhus0mzJKczUj5QTpWVn50P/ALL32Py1wovP95e+x+WhcFjmSuFmoOPKSZkR215NqjmDqOHfwrL0t3mNLS94I+Ka6U3n+8vfY/LUMuYQwMzSHRnpA8fChK0D/VFZz1Gvu1SJTef7y99j8tEOzVyPKd6V4qWswCoxJAyGgFQqYkEz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6391" name="AutoShape 14" descr="data:image/jpeg;base64,/9j/4AAQSkZJRgABAQAAAQABAAD/2wCEAAkGBhQSERQUExQUFRQUGBUVFBgXGBQVFRgVFRgXFBQXFxgXHCYeFxkkGRQUHy8gIycpLCwsFR4xNTAqNSYrLCkBCQoKDgwOGg8PGiocHyQpKSwsLywsKSkpLCkpKSwsKSwpKSwsKSwpLCksLCwsKSkpKSwpKSksLCksKSwpKSwsLP/AABEIAMAAsAMBIgACEQEDEQH/xAAcAAABBQEBAQAAAAAAAAAAAAAGAgMEBQcBAAj/xABGEAABAwEFBAYFCAkDBQEAAAABAgMRAAQFEiExBkFRYRMicYGRoQcycrHBFBUjQqKy0dIzUlNUYpLh8PElNYIkNENEcxf/xAAaAQACAwEBAAAAAAAAAAAAAAACBAEDBQAG/8QAKxEAAgIBAwMEAgICAwAAAAAAAQIAAxEEEiExQVEFEyJhFDIVoXHRI1KR/9oADAMBAAIRAxEAPwDS76vx1t0pQRACdQCcxnnVeNpn/wBYfyimr/V9Oru91VyTSLuwYgGMqgxJt47U2lLaihScQzHVB7apLt9IdqW6gKWnCohPqJFO3q4Q0ogwY4TQNdtpOu9KpHjS9hsPyB4Ecot0yEU2Jkt0Pia4/tC8kjrD+UVOYvdwiZHgKGbQ5OE8QDVrYFSkVYLWPeLMgHGJcJvFfHyFK+Xr4+QqIilg1PuP5gFR4gdtbt7arPaFIbUgJT0eqEqPWAJzNEt1bQuuJOIiYBEADdnWZbfuTanzwU2PBAow2celKTxbB8ga07l21Ke8Xr5Yy5f2jeCoCh/KKW1tC8TmoeAqlfPWPbTrJzpFnPmMACEbV6uHU+Qp75wXx8hVWwqpQNV728ztokr5wXx8hXDeK+PkKj1w129vMjAkg3kvj5CkfOjnEeAphVNmoaxs9ZO0eJJ+dnOI8BXTernHyFQyK8o1cGPmAQJLN7OcR4CnrJfnWwKIxeGulVa1RM0KO3ifnJSQcsLfmmrUbJxAI4hBf/6ZXd7qrQasr+/TK7vdVYaUs/YxpOgkG/1fQntAoHuw9ZY45UcX22VMmBpBPYNaBLCqHTQryGEQ1jbLK3Hb/c0CyWnGy2eAjvGRq8upzKKE7nd6hTwVI7DnRHdbmdVrNa4ZbI78y/RS4ppBpwVZFjMh2rBW9aiP2keAA+FFWzjsNNewAf5aGXV4haDrLqz5mry5nQGEE7vgYpqzVF29o9BHP48V6dbweWMevq+UWdCnF7tAIxKPKgO0ek+0ky2htIG6Co9+dGO0ez3TNhwkZFQCTy30HnZrrTlE6cKoDrnmK+0x5EI9lPSl0iw3akJbxZJcTITi3BQJMTWmINfP17XcEKwjPLhl/mtl2LtxdsTClGVYMKjzSSJqGx2gEEcGX81wmuTXjQzpxVNmnFaU2dKEnmT2ia8TlXjTVpBwmNavHSV95UXvbzISkwTmeyhWwf7gqTOTef8AxqzebwqcUoyZMVUXQubco8ke6g07FrZfcu2qXXpJv5TDqgg4TAJO/TKOdA1j2ktjivoiSOKgMNFG3bCXr2LSzkENwNBKhPwqAHwhWBCch/DAyy1nOuY/M5hIu5RJV03+5j6G1JguApQtMYScsvdVE5d6kvQASQc4qZehWULMZt9dJ3gp0A5GrZF8twgkFIUkGdYJ1CuFVBmV89oF+i94f4ki77vUlJcJEQEkbwd3lV3do0NUeztuLqX0n6xKwPZEj3Vf3QJRU9JCPuQfXEv2qdAqPZjkKkbq7MiZ5fN1IZSsImFYlZknPFTF252RQ4YvIzV/tV+gb54vA5/Gqa52voFpPBfmKVD/APKc+J6ZDu0S/REsr2fAYQCYxdYa54gN/fQra7WlGqhPDOjNuxB+72wsSOjTO45CD2UEX7ZUdOcst2cZCrOrTLHBK/cgXhZukSVjM0c+jkLDS0kkoSUBA/izKiPGg9zqpyy0oi2F2rT1mSM09YREkb44mo9wDkyqxOCZoNeNNtPpUAQRHge8Us1erhhkHMSIx1nlHKmzpSydaQdKhv2ndpw1wmvV4mmVlZgVtE6WnFjCYMqB3EHPWqPZp4LtZUBE4cu6jHbInoRCSRikxnFBmy6ptZyI9XUQdKikAWYjFrbqRCnbVltq3C0LGfVBURkCgQkE7pFVlvs4KyUQUqgpI586K9qLOhxxxC0ymJJnl5UC3BaoYUCZwFQE6wTAPhSJvDWOo7GMUAhRmPJaGEySZlOZmYkVCRd5wlKuqsTAOUhXqiefGnw7KgImKKmFiIInLOfcKU1OoWtwuMxtXZVwsGtl2VtvyoQk9Q9+RjuNGN1IwlSTuJHgTVfbLAICkD1c4HjVlZnJcxfrpCvLPzp2u5bRlZl7NnAlnZqkqOR7D7jURk9aod+bRIsySFZqUFEJ35ZfGrJAXJwJ68rsS8llKiY1y7PKplluppsAJTnz+NBuy+0JftS1Lj1YgGYgxl3VdtbRAShwdGcUIJPUWN0K3HlWPqmYWHEfJcIEJ4itobeEIUlEZJMxy3DwrLl3gl1oPODCsSCcyDGnZWg3uyVJJ5E+VZXZLVCcJzxkA8tZovTvmGJ8iEQAOsW9eMiZ3QlIMxzJ40/sUVfLWyDHrT2RnVM4uFlMQPCjL0cXOpS1vaJSMIyyJVrHZWjqCK6mP1Kgc8zQEuHXfypxi+MJgyocKr7wvppkddwAndqs9iRVfZ7x6YFQSUDdi1PON1efr9ysb14ksFfgwyZtqFgwc+B1pYOtAl7X6qzoStJGKYE55anKr3ZnatFqRuS4PWScp5jlW1prXtTcwi9lW3pL6a4aSt0DUgSYEmJPAcdDUS3W0pSSByA7dDymmdRql0689fEoSsuY5bLWECJGfuoGsbAReKgBAIQoDtTNXd33mh8EDquJMONn1knmOHZVa4mL0UOCGh9gUj6dfdZqj7nHEv1CqtWBCnaRf0rg5AeVZ1ZsSThQkKUqRhJwgyeO6jTaq2Lbtbh9ZvCiU6FOWak8eyhyw3cta1KDmBAOiQOtGfdrVTMKr7GPQmMVk+2BG2WsBSoiJHXGsK4Aj6tXKLROhHadw4xVfa7KFgg5gyDS7kQ2ykpEJjgDPb20dmmFzBhJawoPMmP3sWx1QTmASrTnVhctuLqQSkAoJTlpB63xqkvG2NqQoBYKhBjQ5GrLZQjo1cScR7Zj3UdFQqswJH7U5I5hC64EjEZAAJPGADpxrHb/ALcpxxSxiIlUYpBIJkHM8OFbA8jEgjiI8axq9bCoLWkknCpQjQZSPwrQECgdYvYm9sNsAnqrBHfr8K0pFnDoUlQCgRMHSQapthtk2V2NtxSML2JzCsesBigDPI6GrS7rSOkGehKT7qxPU1xYHXjiXIQwwZGesbiCUtKMDq4FElEZZDenU1laGCh9SCCMKjkdRG6tqQ1LnfNZttw0BebpAyKGjpEkpz8xR+l2l2ZTAs+Ig5bG+vI4kfhH960dt3iplhDDBwJSPpFjJS1nUp/VG6eVC9msON1CTlniM5aDP30QOkbqe1T5IUcyK8Y+UjJaEyRJOpOZJ5k1b3e7FUbtuQk5qE+dMr2lUmcKRHEkHPsqk6O60cCA11a95zb28CFNIAyhSjwMwB7qq7ovNaIWgkKTodIil3rtN0yUpdbQSn1VjFIkyYz36GqdTyQcj4ya2tLpNlYVu0TfU+IQ3lthaHVpWtwSg4kgSEg8h7+2j+678FqYQtOkwocCBBHZNYq/apPKj70X2rEy8j9VQI7CIPnFJetUIad44Ik6Ow7sGFd93YFBLiRhcBAxJOFUbxIqnuVKhbjjUpaoRmo4lacd9Fi0gpA4UPMIi8ley392sv0a1jbsPgxnVge3CjaZsG0q7E+6h27LYlHSo3IURr3/ABNFW0NxpdeWtT60CAMKcOUDMjIk0G/MthRjcXa30JJJUVgpkjLLEimbfTHtsdj0PSQmoVVUR91wYtRCtPCoNsewZ6fGrew2K63EjBawreCpwJPgQKmPbM2RzMvgj/6Ij3UzVp3rTGRLBeM9DAYOFS58Ks1pU0A4g9YZznFWF5XZYrMCUrW64R1UpUCP+SgIA86g2VfSIhQgToPgaVZGD9eZrabUJjLKdv8AiGVxXqH2UrMA5gjmKEto7k+lUU5hXW3nMnOru5kFpGBpKlBRnQmCdYIqJbLBaTiCm1kkKTMTkZKdOBim1DETMLILCVPEudkThsjbZIC048pzjESDFQr5sZa+nQJBUOkHD+IeGdDt3XTb0JaJbV0iSrFmkHDnhkk9lEtuRbFMpShABIAclQxHLMcNaC6gsuGGYCY3ftJTt5IbQXPWJEpHGeFCD97qdW4rowVJKASEgkyCRG/Kp72z1rUACycISADjTI5RNDyLvt1nfKgw4UmARGLSYIj6wpbRac15yIbOOg5lw3a8pcwg8MpHafhQxtbbESgpUATMxllUi12O0OEn5NaArdKTBnfEVQ2rZ51az0i0Ic/VVIjlnpWpVtrfc0ovJZcKMyA/aATEzXGn5EHUVGtV3uNqwkSRvT1hnwIyNKTYHcuoZPZ7prSFq+Zm+22ekcfMjjUVsbjpuqWu73hq2avtmtjlPufTFbLcSTAk8hI31JtWcKmPaC6WVLOFtJUdwSCSe4VomwOzLtmxOOEJLoCcEGU5yCo6btKMbm2as9mT/wBOkCcir1lntV+FSLc2rAY3Z6DPTKsnW2GytkjVKBWBimjkaH2/9yV7LX3auGLR1d9UzCpvFXstfdrE9GQjUHPgxjVEbJO9ID9oFqXgtSWWsKYTCAZjPM68aCrPYG3nPpXy8pJ+sTEcQNKNPSFdiXbUsmCIQCIkgYdRQxsmhNmvFoLCVJX9GJiIc9U58CK3nf3GNYOIpTqApwRI6LGpayizWRxZE9bAAnlmuAau7n2KtziwXg3Z2x9XJa1Hj1chWl/KkJHrIA7U61QXpt7Z2lYUhx5Y1DSSrXidBVq0jG3GZYb2znMaGwDUZuLnfASB4VYXfsrZ2h6pWdZUZ8hlVEvai2u/oWUNA6dISpfcEmKcZ2QefhVqtDqp+pjKG/5UQfGpGkVTuIxBbVOw25lzbdqLIycJcTiH1UAqV4IBArl232HcRDTqAPVxRKuwA5d9PXdsrZ2c0oSVDfAnd31YKbA0HlHuo/iJVz3nBHP30sFI/wAGmkilYTQtJAnemTx8j+FRbwvNtlBUrFG4JSpRPcKfddIG8ngKpL0sT7xw9IlpBGYRJX4nIUBYw1UE8wUvj0gOuKwMgtIzBJ/SHtnT4UI2lolRJkk6kmT47606y7G2dAMpLhOqlkzPdUe0bDWdWnSJ9kj4ilnotY5mhXqKU4EALrsC33OjQROWuI/dGXfRRZ/RtGb2JfJPVT4jOr+wXGuzJKWbQpIPFto+JAk1ITabfoldmXwxIcB8jV9dIUZMWvuLH49JATcyUgJCICchIOXec6cFk/s1OfvW0ttlS0WdaholBcGnGdaH/wD9Lj17IeeY+NMbgIrtJl7YApKgBodas3kCIVAxZZ7+znWa396T31AJsrKW0/WKs19xSchTWxL1ptNuQ4+tRDSVLCQoxMYRkdfWqMrC9tsZxNAvEhhIOElOhIEkdsbqFbJaErvFSkgwUt6gj6ueRo66Sg+0Gb1X7DX3B/ffRoqjpKCxPeJ9IlvQ1bHMSgmUo5n1eGvCs+evcKUIxkynrEwQAZ6u8US+ldoG83DH1GvuChVFjJz48KSZhW5PeP0aUEbjC5q9yoeusTxOL31z5Y4DIdjjCECe2BnVa11QP804l4bx4VX+Sy9DND8dD1EfTa7Rin5Qoj9XCnD3iKsbHezoMlZnkVpHgDFVQdSatLoutb6whsSd53AczQ/k2MeZzUUquSMS5sm0ToGa1HwPvqyst/rVlKSeaSB5GoLmytob+qFDikivI2eWr11JTp+sSPCrFtcnmJOKccGElkvCR1imeUgfaipPSzpVZYbsbRqpxz2jl+NT/kyD6pKO3Smf2iRIB4MUTTah2VxQI0UlX99lJSVEHqZcf8UW0iduBiVI7aUGOJrxKtAkzvOg8TSG7MVSFk9gyH4mpzBJnC6kGB1jwGddNlccH7Mcs1fgKmM2cIyCcuXxnWnw4NN53VBM6VTN0YfrdY7yTNSmLKkTjwH2kg/CpDqSMxTb7wga0O3HMDGOk8buZP8A4mv5EUhu7WUnqtpSoiCUpCTHaOyl2JOek86ccM/0qQB1h7yRjMhOWYZ9YpO7LEOVAliszrd4rDzgcWcCsQBSMKhKUxyECtBXZMQyEds0GWxMXqofwM/cq5CZXz3kX0iWHFeDiv4W/JNDXyUAVql+7MpetC3FLIEJBSAJyEazXbPs9Z0DJpKjxX1j50k1LOxM1K9SqKO8zJmyLcMISpR5JPvq4sewdoXmrA2P4jn4JBrRG0gCBAHAZCuLtSRvk0Q0qj9pza9u3EFrDsKwn9KtayNw6g+M0SWdttlIQyEoTvyz71amkLtxOQ/vupkidc64qi/qIhbqGfqcycLQBvUT2wOWdOJdxZkxy3VB6MnlMCanJgAxBjLTfU15yfErHSIbb4Zc66Ck5HPtGVNizFXrGK58kI0M1Zk9hIJjtrskxh8N1REOEQPL/FWIbXh3dlRl2eSDEV209ZJGY44nLRRPAExPCkNApVpkdaQiUyATHjn204hWYJ/zU4HWdiScYjMHwpqASIGXZ8afSsRnPfNcS4NxFTjMLEaU8TlExyphSjvHlUzpe2vLfA510jEiJbIzz7qeYUN4NO9MDTUdhroQEcU6kacdKA7w/wB3X7DP3aMVInlxzzoMtY/1VfsM/do16wWh1bl/SKEcM9395U1JqlvjaYM3gtp3Jshvo1R6qlDrYuR3HdV0HBP9xn791VVUqjMwJOTDOVAzItsSRvPZupiKsXbOFaz3VGds0HLTf/SudTmLspM6xZZzOnbUsBKcgM6ZQkD1Z76WPOsvUa8VfGsZMcp0/GWjbpWTOkGRT9ndJmct/CvTUG970DKJyKzk2nepXAe+qK/UbN3QGWnTgd5ZuKy40kO8aEm9pX+iddhBbSAEnCoYnSQCkdY5AznyqUztKsoLi0JS22IcXMpUuIwtjeZypz81v+v9wPZB7wjLip6ppaWs8+t8Kol7RdG20pxGFbx6iZyHDGo+rlVrZnllMqGE55A4hyzFCfUQOq/3O9g+ZJUwDxFNYAFZg575gUrHzNcUqd5qP5OvwZP458x1oZQo51xSYHVE1GS6ZG/XlUhtZ3iKeouFy7llToUODGC2qZOlJ76646VTGUaTSW2CMyPCrz9yqLKBxIPLOkKI0PnrTmERO+m3WAczrULg8mTzjiNOO5QDmPGgxwf6or2WvuijRxkDSaDX0xeqtfUZ19mrR1gkxv0hCbev2W/uimtmNoiyoNOElonqk5lsnh/BO6pPpAH/AFq/Zb+7VJd1iLrgQCATvOgFZzW+05M1krD1gGagm0Jyz1EiNIOmddJmq66LGGWwjGVxxO/lyqfjrN1fqJs+NfAlKUBTnrFSBmcqh2O9A6tSUJJQnIufVJ3hI+t201bbB0xONSsMEBIVlPEiKj2e4QlpLPSK6ITiAgKVJJzUN3ZWYNmMk8y47u0mN380p/oUqxLzmB1RGsq8qavG8bNJDgDmD1oSV4e2BlUVOzxSt5aVhKnEdGiBAQNMueVNt3E58nDGJCUR9IU4sbh1PWOk85owteQd0j5SQ+bMtpuS38nOaURAJHnFOPWSyvJBxAoSRELISCn1YgxIqD8geVDSmsNmEAJQtOKN+NR1HIAV1+7VrczaKbPZxiabEAuODQk7xR7R03SDnxLC1XT0yihayWoAKQrWNJET4GrRtsCANBERpG6gN+zvvOzCm1WgYXeosJbSIPrbzlup+/bSpDiHLOlYQyktpxYocUrIYU744mi9okhd0jd9Q3pK6r9nrEpthIWSpZ6yySfWOoE6RVgBSjDacCWZ4nGT1jmMhvp5doTuUPGo1jBJJMAE5ZZxSnX0zur1ukrK1BRM2xgXJMcSsEbvGlJXinrZUhCQdw8KcLQ4Dwq5t0EYkbogTIJkbtBTraz9YfGuOdXrJHaOIpWMwSRlujhUJnGDJOO0Q8nfNBNr/wB1V7DP3aL33woRpO+g19MXqv2GfuVahyZVFekD/vV+yj7tUN2KUHkYBKpGQ38a0bbPZ4OErCeuY62cwBlWZWnZ21BXUWtPZH4UtZpmYn7j6apVULiaItkqGY99M/JVp9VS09n9azxVx206uu+P9KSdnrZ+1d8aQPpbeRJ/LXwf6mhgPD/yr7wPwpaLS6PrA9orPbJc1uaViQ86kxE5HL/kCKlBq8v3h3wR+WpHpZ7kf+SDqh2EPPnJzgmu/PEapoA+TXj+8O+CPy0oNXn+8O+Df5KMelr3xK/yfqH4v5G+PGpDd6oO+szdsN4KEKfcI7Eflpk3Jbf2rngn8tA3pKnoZI1R8TWUW1PE+dK6cHeO/wDrWTIum3DR50eH4U6mxXiNH3fs/lqr+HbswhjVDuJqi3wBrTS7xRBhWelZn0F5fvDvgj8tIRYrxBkPug66I1/loqvSCCN7CC2pBHAmr2eQKjO2MzNZwDeg/wDae+x+WldLev7094I/JW+hK9Iiyhus0mzJKczUj5QTpWVn50P/ALL32Py1wovP95e+x+WhcFjmSuFmoOPKSZkR215NqjmDqOHfwrL0t3mNLS94I+Ka6U3n+8vfY/LUMuYQwMzSHRnpA8fChK0D/VFZz1Gvu1SJTef7y99j8tEOzVyPKd6V4qWswCoxJAyGgFQqYkEz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702703"/>
              </p:ext>
            </p:extLst>
          </p:nvPr>
        </p:nvGraphicFramePr>
        <p:xfrm>
          <a:off x="1092591" y="1829208"/>
          <a:ext cx="7142480" cy="4539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407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8000">
              <a:schemeClr val="tx2"/>
            </a:gs>
            <a:gs pos="71000">
              <a:schemeClr val="bg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6751320" y="2829114"/>
            <a:ext cx="2153917" cy="8295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Systém financování – beze změn </a:t>
            </a:r>
            <a:endParaRPr lang="cs-CZ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626" name="Title 1"/>
          <p:cNvSpPr txBox="1">
            <a:spLocks/>
          </p:cNvSpPr>
          <p:nvPr/>
        </p:nvSpPr>
        <p:spPr bwMode="auto">
          <a:xfrm>
            <a:off x="-12700" y="163513"/>
            <a:ext cx="9156700" cy="1009650"/>
          </a:xfrm>
          <a:prstGeom prst="rect">
            <a:avLst/>
          </a:prstGeom>
          <a:solidFill>
            <a:srgbClr val="1D1F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1" dirty="0" smtClean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CÍLOVÝ STAV = SEK</a:t>
            </a:r>
            <a:endParaRPr lang="cs-CZ" altLang="cs-CZ" sz="4000" b="1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630" name="AutoShape 12" descr="data:image/jpeg;base64,/9j/4AAQSkZJRgABAQAAAQABAAD/2wCEAAkGBhQSERQUExQUFRQUGBUVFBgXGBQVFRgVFRgXFBQXFxgXHCYeFxkkGRQUHy8gIycpLCwsFR4xNTAqNSYrLCkBCQoKDgwOGg8PGiocHyQpKSwsLywsKSkpLCkpKSwsKSwpKSwsKSwpLCksLCwsKSkpKSwpKSksLCksKSwpKSwsLP/AABEIAMAAsAMBIgACEQEDEQH/xAAcAAABBQEBAQAAAAAAAAAAAAAGAgMEBQcBAAj/xABGEAABAwEFBAYFCAkDBQEAAAABAgMRAAQFEiExBkFRYRMicYGRoQcycrHBFBUjQqKy0dIzUlNUYpLh8PElNYIkNENEcxf/xAAaAQACAwEBAAAAAAAAAAAAAAACBAEDBQAG/8QAKxEAAgIBAwMEAgICAwAAAAAAAQIAAxEEEiExQVEFEyJhFDIVoXHRI1KR/9oADAMBAAIRAxEAPwDS76vx1t0pQRACdQCcxnnVeNpn/wBYfyimr/V9Oru91VyTSLuwYgGMqgxJt47U2lLaihScQzHVB7apLt9IdqW6gKWnCohPqJFO3q4Q0ogwY4TQNdtpOu9KpHjS9hsPyB4Ecot0yEU2Jkt0Pia4/tC8kjrD+UVOYvdwiZHgKGbQ5OE8QDVrYFSkVYLWPeLMgHGJcJvFfHyFK+Xr4+QqIilg1PuP5gFR4gdtbt7arPaFIbUgJT0eqEqPWAJzNEt1bQuuJOIiYBEADdnWZbfuTanzwU2PBAow2celKTxbB8ga07l21Ke8Xr5Yy5f2jeCoCh/KKW1tC8TmoeAqlfPWPbTrJzpFnPmMACEbV6uHU+Qp75wXx8hVWwqpQNV728ztokr5wXx8hXDeK+PkKj1w129vMjAkg3kvj5CkfOjnEeAphVNmoaxs9ZO0eJJ+dnOI8BXTernHyFQyK8o1cGPmAQJLN7OcR4CnrJfnWwKIxeGulVa1RM0KO3ifnJSQcsLfmmrUbJxAI4hBf/6ZXd7qrQasr+/TK7vdVYaUs/YxpOgkG/1fQntAoHuw9ZY45UcX22VMmBpBPYNaBLCqHTQryGEQ1jbLK3Hb/c0CyWnGy2eAjvGRq8upzKKE7nd6hTwVI7DnRHdbmdVrNa4ZbI78y/RS4ppBpwVZFjMh2rBW9aiP2keAA+FFWzjsNNewAf5aGXV4haDrLqz5mry5nQGEE7vgYpqzVF29o9BHP48V6dbweWMevq+UWdCnF7tAIxKPKgO0ek+0ky2htIG6Co9+dGO0ez3TNhwkZFQCTy30HnZrrTlE6cKoDrnmK+0x5EI9lPSl0iw3akJbxZJcTITi3BQJMTWmINfP17XcEKwjPLhl/mtl2LtxdsTClGVYMKjzSSJqGx2gEEcGX81wmuTXjQzpxVNmnFaU2dKEnmT2ia8TlXjTVpBwmNavHSV95UXvbzISkwTmeyhWwf7gqTOTef8AxqzebwqcUoyZMVUXQubco8ke6g07FrZfcu2qXXpJv5TDqgg4TAJO/TKOdA1j2ktjivoiSOKgMNFG3bCXr2LSzkENwNBKhPwqAHwhWBCch/DAyy1nOuY/M5hIu5RJV03+5j6G1JguApQtMYScsvdVE5d6kvQASQc4qZehWULMZt9dJ3gp0A5GrZF8twgkFIUkGdYJ1CuFVBmV89oF+i94f4ki77vUlJcJEQEkbwd3lV3do0NUeztuLqX0n6xKwPZEj3Vf3QJRU9JCPuQfXEv2qdAqPZjkKkbq7MiZ5fN1IZSsImFYlZknPFTF252RQ4YvIzV/tV+gb54vA5/Gqa52voFpPBfmKVD/APKc+J6ZDu0S/REsr2fAYQCYxdYa54gN/fQra7WlGqhPDOjNuxB+72wsSOjTO45CD2UEX7ZUdOcst2cZCrOrTLHBK/cgXhZukSVjM0c+jkLDS0kkoSUBA/izKiPGg9zqpyy0oi2F2rT1mSM09YREkb44mo9wDkyqxOCZoNeNNtPpUAQRHge8Us1erhhkHMSIx1nlHKmzpSydaQdKhv2ndpw1wmvV4mmVlZgVtE6WnFjCYMqB3EHPWqPZp4LtZUBE4cu6jHbInoRCSRikxnFBmy6ptZyI9XUQdKikAWYjFrbqRCnbVltq3C0LGfVBURkCgQkE7pFVlvs4KyUQUqgpI586K9qLOhxxxC0ymJJnl5UC3BaoYUCZwFQE6wTAPhSJvDWOo7GMUAhRmPJaGEySZlOZmYkVCRd5wlKuqsTAOUhXqiefGnw7KgImKKmFiIInLOfcKU1OoWtwuMxtXZVwsGtl2VtvyoQk9Q9+RjuNGN1IwlSTuJHgTVfbLAICkD1c4HjVlZnJcxfrpCvLPzp2u5bRlZl7NnAlnZqkqOR7D7jURk9aod+bRIsySFZqUFEJ35ZfGrJAXJwJ68rsS8llKiY1y7PKplluppsAJTnz+NBuy+0JftS1Lj1YgGYgxl3VdtbRAShwdGcUIJPUWN0K3HlWPqmYWHEfJcIEJ4itobeEIUlEZJMxy3DwrLl3gl1oPODCsSCcyDGnZWg3uyVJJ5E+VZXZLVCcJzxkA8tZovTvmGJ8iEQAOsW9eMiZ3QlIMxzJ40/sUVfLWyDHrT2RnVM4uFlMQPCjL0cXOpS1vaJSMIyyJVrHZWjqCK6mP1Kgc8zQEuHXfypxi+MJgyocKr7wvppkddwAndqs9iRVfZ7x6YFQSUDdi1PON1efr9ysb14ksFfgwyZtqFgwc+B1pYOtAl7X6qzoStJGKYE55anKr3ZnatFqRuS4PWScp5jlW1prXtTcwi9lW3pL6a4aSt0DUgSYEmJPAcdDUS3W0pSSByA7dDymmdRql0689fEoSsuY5bLWECJGfuoGsbAReKgBAIQoDtTNXd33mh8EDquJMONn1knmOHZVa4mL0UOCGh9gUj6dfdZqj7nHEv1CqtWBCnaRf0rg5AeVZ1ZsSThQkKUqRhJwgyeO6jTaq2Lbtbh9ZvCiU6FOWak8eyhyw3cta1KDmBAOiQOtGfdrVTMKr7GPQmMVk+2BG2WsBSoiJHXGsK4Aj6tXKLROhHadw4xVfa7KFgg5gyDS7kQ2ykpEJjgDPb20dmmFzBhJawoPMmP3sWx1QTmASrTnVhctuLqQSkAoJTlpB63xqkvG2NqQoBYKhBjQ5GrLZQjo1cScR7Zj3UdFQqswJH7U5I5hC64EjEZAAJPGADpxrHb/ALcpxxSxiIlUYpBIJkHM8OFbA8jEgjiI8axq9bCoLWkknCpQjQZSPwrQECgdYvYm9sNsAnqrBHfr8K0pFnDoUlQCgRMHSQapthtk2V2NtxSML2JzCsesBigDPI6GrS7rSOkGehKT7qxPU1xYHXjiXIQwwZGesbiCUtKMDq4FElEZZDenU1laGCh9SCCMKjkdRG6tqQ1LnfNZttw0BebpAyKGjpEkpz8xR+l2l2ZTAs+Ig5bG+vI4kfhH960dt3iplhDDBwJSPpFjJS1nUp/VG6eVC9msON1CTlniM5aDP30QOkbqe1T5IUcyK8Y+UjJaEyRJOpOZJ5k1b3e7FUbtuQk5qE+dMr2lUmcKRHEkHPsqk6O60cCA11a95zb28CFNIAyhSjwMwB7qq7ovNaIWgkKTodIil3rtN0yUpdbQSn1VjFIkyYz36GqdTyQcj4ya2tLpNlYVu0TfU+IQ3lthaHVpWtwSg4kgSEg8h7+2j+678FqYQtOkwocCBBHZNYq/apPKj70X2rEy8j9VQI7CIPnFJetUIad44Ik6Ow7sGFd93YFBLiRhcBAxJOFUbxIqnuVKhbjjUpaoRmo4lacd9Fi0gpA4UPMIi8ley392sv0a1jbsPgxnVge3CjaZsG0q7E+6h27LYlHSo3IURr3/ABNFW0NxpdeWtT60CAMKcOUDMjIk0G/MthRjcXa30JJJUVgpkjLLEimbfTHtsdj0PSQmoVVUR91wYtRCtPCoNsewZ6fGrew2K63EjBawreCpwJPgQKmPbM2RzMvgj/6Ij3UzVp3rTGRLBeM9DAYOFS58Ks1pU0A4g9YZznFWF5XZYrMCUrW64R1UpUCP+SgIA86g2VfSIhQgToPgaVZGD9eZrabUJjLKdv8AiGVxXqH2UrMA5gjmKEto7k+lUU5hXW3nMnOru5kFpGBpKlBRnQmCdYIqJbLBaTiCm1kkKTMTkZKdOBim1DETMLILCVPEudkThsjbZIC048pzjESDFQr5sZa+nQJBUOkHD+IeGdDt3XTb0JaJbV0iSrFmkHDnhkk9lEtuRbFMpShABIAclQxHLMcNaC6gsuGGYCY3ftJTt5IbQXPWJEpHGeFCD97qdW4rowVJKASEgkyCRG/Kp72z1rUACycISADjTI5RNDyLvt1nfKgw4UmARGLSYIj6wpbRac15yIbOOg5lw3a8pcwg8MpHafhQxtbbESgpUATMxllUi12O0OEn5NaArdKTBnfEVQ2rZ51az0i0Ic/VVIjlnpWpVtrfc0ovJZcKMyA/aATEzXGn5EHUVGtV3uNqwkSRvT1hnwIyNKTYHcuoZPZ7prSFq+Zm+22ekcfMjjUVsbjpuqWu73hq2avtmtjlPufTFbLcSTAk8hI31JtWcKmPaC6WVLOFtJUdwSCSe4VomwOzLtmxOOEJLoCcEGU5yCo6btKMbm2as9mT/wBOkCcir1lntV+FSLc2rAY3Z6DPTKsnW2GytkjVKBWBimjkaH2/9yV7LX3auGLR1d9UzCpvFXstfdrE9GQjUHPgxjVEbJO9ID9oFqXgtSWWsKYTCAZjPM68aCrPYG3nPpXy8pJ+sTEcQNKNPSFdiXbUsmCIQCIkgYdRQxsmhNmvFoLCVJX9GJiIc9U58CK3nf3GNYOIpTqApwRI6LGpayizWRxZE9bAAnlmuAau7n2KtziwXg3Z2x9XJa1Hj1chWl/KkJHrIA7U61QXpt7Z2lYUhx5Y1DSSrXidBVq0jG3GZYb2znMaGwDUZuLnfASB4VYXfsrZ2h6pWdZUZ8hlVEvai2u/oWUNA6dISpfcEmKcZ2QefhVqtDqp+pjKG/5UQfGpGkVTuIxBbVOw25lzbdqLIycJcTiH1UAqV4IBArl232HcRDTqAPVxRKuwA5d9PXdsrZ2c0oSVDfAnd31YKbA0HlHuo/iJVz3nBHP30sFI/wAGmkilYTQtJAnemTx8j+FRbwvNtlBUrFG4JSpRPcKfddIG8ngKpL0sT7xw9IlpBGYRJX4nIUBYw1UE8wUvj0gOuKwMgtIzBJ/SHtnT4UI2lolRJkk6kmT47606y7G2dAMpLhOqlkzPdUe0bDWdWnSJ9kj4ilnotY5mhXqKU4EALrsC33OjQROWuI/dGXfRRZ/RtGb2JfJPVT4jOr+wXGuzJKWbQpIPFto+JAk1ITabfoldmXwxIcB8jV9dIUZMWvuLH49JATcyUgJCICchIOXec6cFk/s1OfvW0ttlS0WdaholBcGnGdaH/wD9Lj17IeeY+NMbgIrtJl7YApKgBodas3kCIVAxZZ7+znWa396T31AJsrKW0/WKs19xSchTWxL1ptNuQ4+tRDSVLCQoxMYRkdfWqMrC9tsZxNAvEhhIOElOhIEkdsbqFbJaErvFSkgwUt6gj6ueRo66Sg+0Gb1X7DX3B/ffRoqjpKCxPeJ9IlvQ1bHMSgmUo5n1eGvCs+evcKUIxkynrEwQAZ6u8US+ldoG83DH1GvuChVFjJz48KSZhW5PeP0aUEbjC5q9yoeusTxOL31z5Y4DIdjjCECe2BnVa11QP804l4bx4VX+Sy9DND8dD1EfTa7Rin5Qoj9XCnD3iKsbHezoMlZnkVpHgDFVQdSatLoutb6whsSd53AczQ/k2MeZzUUquSMS5sm0ToGa1HwPvqyst/rVlKSeaSB5GoLmytob+qFDikivI2eWr11JTp+sSPCrFtcnmJOKccGElkvCR1imeUgfaipPSzpVZYbsbRqpxz2jl+NT/kyD6pKO3Smf2iRIB4MUTTah2VxQI0UlX99lJSVEHqZcf8UW0iduBiVI7aUGOJrxKtAkzvOg8TSG7MVSFk9gyH4mpzBJnC6kGB1jwGddNlccH7Mcs1fgKmM2cIyCcuXxnWnw4NN53VBM6VTN0YfrdY7yTNSmLKkTjwH2kg/CpDqSMxTb7wga0O3HMDGOk8buZP8A4mv5EUhu7WUnqtpSoiCUpCTHaOyl2JOek86ccM/0qQB1h7yRjMhOWYZ9YpO7LEOVAliszrd4rDzgcWcCsQBSMKhKUxyECtBXZMQyEds0GWxMXqofwM/cq5CZXz3kX0iWHFeDiv4W/JNDXyUAVql+7MpetC3FLIEJBSAJyEazXbPs9Z0DJpKjxX1j50k1LOxM1K9SqKO8zJmyLcMISpR5JPvq4sewdoXmrA2P4jn4JBrRG0gCBAHAZCuLtSRvk0Q0qj9pza9u3EFrDsKwn9KtayNw6g+M0SWdttlIQyEoTvyz71amkLtxOQ/vupkidc64qi/qIhbqGfqcycLQBvUT2wOWdOJdxZkxy3VB6MnlMCanJgAxBjLTfU15yfErHSIbb4Zc66Ck5HPtGVNizFXrGK58kI0M1Zk9hIJjtrskxh8N1REOEQPL/FWIbXh3dlRl2eSDEV209ZJGY44nLRRPAExPCkNApVpkdaQiUyATHjn204hWYJ/zU4HWdiScYjMHwpqASIGXZ8afSsRnPfNcS4NxFTjMLEaU8TlExyphSjvHlUzpe2vLfA510jEiJbIzz7qeYUN4NO9MDTUdhroQEcU6kacdKA7w/wB3X7DP3aMVInlxzzoMtY/1VfsM/do16wWh1bl/SKEcM9395U1JqlvjaYM3gtp3Jshvo1R6qlDrYuR3HdV0HBP9xn791VVUqjMwJOTDOVAzItsSRvPZupiKsXbOFaz3VGds0HLTf/SudTmLspM6xZZzOnbUsBKcgM6ZQkD1Z76WPOsvUa8VfGsZMcp0/GWjbpWTOkGRT9ndJmct/CvTUG970DKJyKzk2nepXAe+qK/UbN3QGWnTgd5ZuKy40kO8aEm9pX+iddhBbSAEnCoYnSQCkdY5AznyqUztKsoLi0JS22IcXMpUuIwtjeZypz81v+v9wPZB7wjLip6ppaWs8+t8Kol7RdG20pxGFbx6iZyHDGo+rlVrZnllMqGE55A4hyzFCfUQOq/3O9g+ZJUwDxFNYAFZg575gUrHzNcUqd5qP5OvwZP458x1oZQo51xSYHVE1GS6ZG/XlUhtZ3iKeouFy7llToUODGC2qZOlJ76646VTGUaTSW2CMyPCrz9yqLKBxIPLOkKI0PnrTmERO+m3WAczrULg8mTzjiNOO5QDmPGgxwf6or2WvuijRxkDSaDX0xeqtfUZ19mrR1gkxv0hCbev2W/uimtmNoiyoNOElonqk5lsnh/BO6pPpAH/AFq/Zb+7VJd1iLrgQCATvOgFZzW+05M1krD1gGagm0Jyz1EiNIOmddJmq66LGGWwjGVxxO/lyqfjrN1fqJs+NfAlKUBTnrFSBmcqh2O9A6tSUJJQnIufVJ3hI+t201bbB0xONSsMEBIVlPEiKj2e4QlpLPSK6ITiAgKVJJzUN3ZWYNmMk8y47u0mN380p/oUqxLzmB1RGsq8qavG8bNJDgDmD1oSV4e2BlUVOzxSt5aVhKnEdGiBAQNMueVNt3E58nDGJCUR9IU4sbh1PWOk85owteQd0j5SQ+bMtpuS38nOaURAJHnFOPWSyvJBxAoSRELISCn1YgxIqD8geVDSmsNmEAJQtOKN+NR1HIAV1+7VrczaKbPZxiabEAuODQk7xR7R03SDnxLC1XT0yihayWoAKQrWNJET4GrRtsCANBERpG6gN+zvvOzCm1WgYXeosJbSIPrbzlup+/bSpDiHLOlYQyktpxYocUrIYU744mi9okhd0jd9Q3pK6r9nrEpthIWSpZ6yySfWOoE6RVgBSjDacCWZ4nGT1jmMhvp5doTuUPGo1jBJJMAE5ZZxSnX0zur1ukrK1BRM2xgXJMcSsEbvGlJXinrZUhCQdw8KcLQ4Dwq5t0EYkbogTIJkbtBTraz9YfGuOdXrJHaOIpWMwSRlujhUJnGDJOO0Q8nfNBNr/wB1V7DP3aL33woRpO+g19MXqv2GfuVahyZVFekD/vV+yj7tUN2KUHkYBKpGQ38a0bbPZ4OErCeuY62cwBlWZWnZ21BXUWtPZH4UtZpmYn7j6apVULiaItkqGY99M/JVp9VS09n9azxVx206uu+P9KSdnrZ+1d8aQPpbeRJ/LXwf6mhgPD/yr7wPwpaLS6PrA9orPbJc1uaViQ86kxE5HL/kCKlBq8v3h3wR+WpHpZ7kf+SDqh2EPPnJzgmu/PEapoA+TXj+8O+CPy0oNXn+8O+Df5KMelr3xK/yfqH4v5G+PGpDd6oO+szdsN4KEKfcI7Eflpk3Jbf2rngn8tA3pKnoZI1R8TWUW1PE+dK6cHeO/wDrWTIum3DR50eH4U6mxXiNH3fs/lqr+HbswhjVDuJqi3wBrTS7xRBhWelZn0F5fvDvgj8tIRYrxBkPug66I1/loqvSCCN7CC2pBHAmr2eQKjO2MzNZwDeg/wDae+x+WldLev7094I/JW+hK9Iiyhus0mzJKczUj5QTpWVn50P/ALL32Py1wovP95e+x+WhcFjmSuFmoOPKSZkR215NqjmDqOHfwrL0t3mNLS94I+Ka6U3n+8vfY/LUMuYQwMzSHRnpA8fChK0D/VFZz1Gvu1SJTef7y99j8tEOzVyPKd6V4qWswCoxJAyGgFQqYkEz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6631" name="AutoShape 14" descr="data:image/jpeg;base64,/9j/4AAQSkZJRgABAQAAAQABAAD/2wCEAAkGBhQSERQUExQUFRQUGBUVFBgXGBQVFRgVFRgXFBQXFxgXHCYeFxkkGRQUHy8gIycpLCwsFR4xNTAqNSYrLCkBCQoKDgwOGg8PGiocHyQpKSwsLywsKSkpLCkpKSwsKSwpKSwsKSwpLCksLCwsKSkpKSwpKSksLCksKSwpKSwsLP/AABEIAMAAsAMBIgACEQEDEQH/xAAcAAABBQEBAQAAAAAAAAAAAAAGAgMEBQcBAAj/xABGEAABAwEFBAYFCAkDBQEAAAABAgMRAAQFEiExBkFRYRMicYGRoQcycrHBFBUjQqKy0dIzUlNUYpLh8PElNYIkNENEcxf/xAAaAQACAwEBAAAAAAAAAAAAAAACBAEDBQAG/8QAKxEAAgIBAwMEAgICAwAAAAAAAQIAAxEEEiExQVEFEyJhFDIVoXHRI1KR/9oADAMBAAIRAxEAPwDS76vx1t0pQRACdQCcxnnVeNpn/wBYfyimr/V9Oru91VyTSLuwYgGMqgxJt47U2lLaihScQzHVB7apLt9IdqW6gKWnCohPqJFO3q4Q0ogwY4TQNdtpOu9KpHjS9hsPyB4Ecot0yEU2Jkt0Pia4/tC8kjrD+UVOYvdwiZHgKGbQ5OE8QDVrYFSkVYLWPeLMgHGJcJvFfHyFK+Xr4+QqIilg1PuP5gFR4gdtbt7arPaFIbUgJT0eqEqPWAJzNEt1bQuuJOIiYBEADdnWZbfuTanzwU2PBAow2celKTxbB8ga07l21Ke8Xr5Yy5f2jeCoCh/KKW1tC8TmoeAqlfPWPbTrJzpFnPmMACEbV6uHU+Qp75wXx8hVWwqpQNV728ztokr5wXx8hXDeK+PkKj1w129vMjAkg3kvj5CkfOjnEeAphVNmoaxs9ZO0eJJ+dnOI8BXTernHyFQyK8o1cGPmAQJLN7OcR4CnrJfnWwKIxeGulVa1RM0KO3ifnJSQcsLfmmrUbJxAI4hBf/6ZXd7qrQasr+/TK7vdVYaUs/YxpOgkG/1fQntAoHuw9ZY45UcX22VMmBpBPYNaBLCqHTQryGEQ1jbLK3Hb/c0CyWnGy2eAjvGRq8upzKKE7nd6hTwVI7DnRHdbmdVrNa4ZbI78y/RS4ppBpwVZFjMh2rBW9aiP2keAA+FFWzjsNNewAf5aGXV4haDrLqz5mry5nQGEE7vgYpqzVF29o9BHP48V6dbweWMevq+UWdCnF7tAIxKPKgO0ek+0ky2htIG6Co9+dGO0ez3TNhwkZFQCTy30HnZrrTlE6cKoDrnmK+0x5EI9lPSl0iw3akJbxZJcTITi3BQJMTWmINfP17XcEKwjPLhl/mtl2LtxdsTClGVYMKjzSSJqGx2gEEcGX81wmuTXjQzpxVNmnFaU2dKEnmT2ia8TlXjTVpBwmNavHSV95UXvbzISkwTmeyhWwf7gqTOTef8AxqzebwqcUoyZMVUXQubco8ke6g07FrZfcu2qXXpJv5TDqgg4TAJO/TKOdA1j2ktjivoiSOKgMNFG3bCXr2LSzkENwNBKhPwqAHwhWBCch/DAyy1nOuY/M5hIu5RJV03+5j6G1JguApQtMYScsvdVE5d6kvQASQc4qZehWULMZt9dJ3gp0A5GrZF8twgkFIUkGdYJ1CuFVBmV89oF+i94f4ki77vUlJcJEQEkbwd3lV3do0NUeztuLqX0n6xKwPZEj3Vf3QJRU9JCPuQfXEv2qdAqPZjkKkbq7MiZ5fN1IZSsImFYlZknPFTF252RQ4YvIzV/tV+gb54vA5/Gqa52voFpPBfmKVD/APKc+J6ZDu0S/REsr2fAYQCYxdYa54gN/fQra7WlGqhPDOjNuxB+72wsSOjTO45CD2UEX7ZUdOcst2cZCrOrTLHBK/cgXhZukSVjM0c+jkLDS0kkoSUBA/izKiPGg9zqpyy0oi2F2rT1mSM09YREkb44mo9wDkyqxOCZoNeNNtPpUAQRHge8Us1erhhkHMSIx1nlHKmzpSydaQdKhv2ndpw1wmvV4mmVlZgVtE6WnFjCYMqB3EHPWqPZp4LtZUBE4cu6jHbInoRCSRikxnFBmy6ptZyI9XUQdKikAWYjFrbqRCnbVltq3C0LGfVBURkCgQkE7pFVlvs4KyUQUqgpI586K9qLOhxxxC0ymJJnl5UC3BaoYUCZwFQE6wTAPhSJvDWOo7GMUAhRmPJaGEySZlOZmYkVCRd5wlKuqsTAOUhXqiefGnw7KgImKKmFiIInLOfcKU1OoWtwuMxtXZVwsGtl2VtvyoQk9Q9+RjuNGN1IwlSTuJHgTVfbLAICkD1c4HjVlZnJcxfrpCvLPzp2u5bRlZl7NnAlnZqkqOR7D7jURk9aod+bRIsySFZqUFEJ35ZfGrJAXJwJ68rsS8llKiY1y7PKplluppsAJTnz+NBuy+0JftS1Lj1YgGYgxl3VdtbRAShwdGcUIJPUWN0K3HlWPqmYWHEfJcIEJ4itobeEIUlEZJMxy3DwrLl3gl1oPODCsSCcyDGnZWg3uyVJJ5E+VZXZLVCcJzxkA8tZovTvmGJ8iEQAOsW9eMiZ3QlIMxzJ40/sUVfLWyDHrT2RnVM4uFlMQPCjL0cXOpS1vaJSMIyyJVrHZWjqCK6mP1Kgc8zQEuHXfypxi+MJgyocKr7wvppkddwAndqs9iRVfZ7x6YFQSUDdi1PON1efr9ysb14ksFfgwyZtqFgwc+B1pYOtAl7X6qzoStJGKYE55anKr3ZnatFqRuS4PWScp5jlW1prXtTcwi9lW3pL6a4aSt0DUgSYEmJPAcdDUS3W0pSSByA7dDymmdRql0689fEoSsuY5bLWECJGfuoGsbAReKgBAIQoDtTNXd33mh8EDquJMONn1knmOHZVa4mL0UOCGh9gUj6dfdZqj7nHEv1CqtWBCnaRf0rg5AeVZ1ZsSThQkKUqRhJwgyeO6jTaq2Lbtbh9ZvCiU6FOWak8eyhyw3cta1KDmBAOiQOtGfdrVTMKr7GPQmMVk+2BG2WsBSoiJHXGsK4Aj6tXKLROhHadw4xVfa7KFgg5gyDS7kQ2ykpEJjgDPb20dmmFzBhJawoPMmP3sWx1QTmASrTnVhctuLqQSkAoJTlpB63xqkvG2NqQoBYKhBjQ5GrLZQjo1cScR7Zj3UdFQqswJH7U5I5hC64EjEZAAJPGADpxrHb/ALcpxxSxiIlUYpBIJkHM8OFbA8jEgjiI8axq9bCoLWkknCpQjQZSPwrQECgdYvYm9sNsAnqrBHfr8K0pFnDoUlQCgRMHSQapthtk2V2NtxSML2JzCsesBigDPI6GrS7rSOkGehKT7qxPU1xYHXjiXIQwwZGesbiCUtKMDq4FElEZZDenU1laGCh9SCCMKjkdRG6tqQ1LnfNZttw0BebpAyKGjpEkpz8xR+l2l2ZTAs+Ig5bG+vI4kfhH960dt3iplhDDBwJSPpFjJS1nUp/VG6eVC9msON1CTlniM5aDP30QOkbqe1T5IUcyK8Y+UjJaEyRJOpOZJ5k1b3e7FUbtuQk5qE+dMr2lUmcKRHEkHPsqk6O60cCA11a95zb28CFNIAyhSjwMwB7qq7ovNaIWgkKTodIil3rtN0yUpdbQSn1VjFIkyYz36GqdTyQcj4ya2tLpNlYVu0TfU+IQ3lthaHVpWtwSg4kgSEg8h7+2j+678FqYQtOkwocCBBHZNYq/apPKj70X2rEy8j9VQI7CIPnFJetUIad44Ik6Ow7sGFd93YFBLiRhcBAxJOFUbxIqnuVKhbjjUpaoRmo4lacd9Fi0gpA4UPMIi8ley392sv0a1jbsPgxnVge3CjaZsG0q7E+6h27LYlHSo3IURr3/ABNFW0NxpdeWtT60CAMKcOUDMjIk0G/MthRjcXa30JJJUVgpkjLLEimbfTHtsdj0PSQmoVVUR91wYtRCtPCoNsewZ6fGrew2K63EjBawreCpwJPgQKmPbM2RzMvgj/6Ij3UzVp3rTGRLBeM9DAYOFS58Ks1pU0A4g9YZznFWF5XZYrMCUrW64R1UpUCP+SgIA86g2VfSIhQgToPgaVZGD9eZrabUJjLKdv8AiGVxXqH2UrMA5gjmKEto7k+lUU5hXW3nMnOru5kFpGBpKlBRnQmCdYIqJbLBaTiCm1kkKTMTkZKdOBim1DETMLILCVPEudkThsjbZIC048pzjESDFQr5sZa+nQJBUOkHD+IeGdDt3XTb0JaJbV0iSrFmkHDnhkk9lEtuRbFMpShABIAclQxHLMcNaC6gsuGGYCY3ftJTt5IbQXPWJEpHGeFCD97qdW4rowVJKASEgkyCRG/Kp72z1rUACycISADjTI5RNDyLvt1nfKgw4UmARGLSYIj6wpbRac15yIbOOg5lw3a8pcwg8MpHafhQxtbbESgpUATMxllUi12O0OEn5NaArdKTBnfEVQ2rZ51az0i0Ic/VVIjlnpWpVtrfc0ovJZcKMyA/aATEzXGn5EHUVGtV3uNqwkSRvT1hnwIyNKTYHcuoZPZ7prSFq+Zm+22ekcfMjjUVsbjpuqWu73hq2avtmtjlPufTFbLcSTAk8hI31JtWcKmPaC6WVLOFtJUdwSCSe4VomwOzLtmxOOEJLoCcEGU5yCo6btKMbm2as9mT/wBOkCcir1lntV+FSLc2rAY3Z6DPTKsnW2GytkjVKBWBimjkaH2/9yV7LX3auGLR1d9UzCpvFXstfdrE9GQjUHPgxjVEbJO9ID9oFqXgtSWWsKYTCAZjPM68aCrPYG3nPpXy8pJ+sTEcQNKNPSFdiXbUsmCIQCIkgYdRQxsmhNmvFoLCVJX9GJiIc9U58CK3nf3GNYOIpTqApwRI6LGpayizWRxZE9bAAnlmuAau7n2KtziwXg3Z2x9XJa1Hj1chWl/KkJHrIA7U61QXpt7Z2lYUhx5Y1DSSrXidBVq0jG3GZYb2znMaGwDUZuLnfASB4VYXfsrZ2h6pWdZUZ8hlVEvai2u/oWUNA6dISpfcEmKcZ2QefhVqtDqp+pjKG/5UQfGpGkVTuIxBbVOw25lzbdqLIycJcTiH1UAqV4IBArl232HcRDTqAPVxRKuwA5d9PXdsrZ2c0oSVDfAnd31YKbA0HlHuo/iJVz3nBHP30sFI/wAGmkilYTQtJAnemTx8j+FRbwvNtlBUrFG4JSpRPcKfddIG8ngKpL0sT7xw9IlpBGYRJX4nIUBYw1UE8wUvj0gOuKwMgtIzBJ/SHtnT4UI2lolRJkk6kmT47606y7G2dAMpLhOqlkzPdUe0bDWdWnSJ9kj4ilnotY5mhXqKU4EALrsC33OjQROWuI/dGXfRRZ/RtGb2JfJPVT4jOr+wXGuzJKWbQpIPFto+JAk1ITabfoldmXwxIcB8jV9dIUZMWvuLH49JATcyUgJCICchIOXec6cFk/s1OfvW0ttlS0WdaholBcGnGdaH/wD9Lj17IeeY+NMbgIrtJl7YApKgBodas3kCIVAxZZ7+znWa396T31AJsrKW0/WKs19xSchTWxL1ptNuQ4+tRDSVLCQoxMYRkdfWqMrC9tsZxNAvEhhIOElOhIEkdsbqFbJaErvFSkgwUt6gj6ueRo66Sg+0Gb1X7DX3B/ffRoqjpKCxPeJ9IlvQ1bHMSgmUo5n1eGvCs+evcKUIxkynrEwQAZ6u8US+ldoG83DH1GvuChVFjJz48KSZhW5PeP0aUEbjC5q9yoeusTxOL31z5Y4DIdjjCECe2BnVa11QP804l4bx4VX+Sy9DND8dD1EfTa7Rin5Qoj9XCnD3iKsbHezoMlZnkVpHgDFVQdSatLoutb6whsSd53AczQ/k2MeZzUUquSMS5sm0ToGa1HwPvqyst/rVlKSeaSB5GoLmytob+qFDikivI2eWr11JTp+sSPCrFtcnmJOKccGElkvCR1imeUgfaipPSzpVZYbsbRqpxz2jl+NT/kyD6pKO3Smf2iRIB4MUTTah2VxQI0UlX99lJSVEHqZcf8UW0iduBiVI7aUGOJrxKtAkzvOg8TSG7MVSFk9gyH4mpzBJnC6kGB1jwGddNlccH7Mcs1fgKmM2cIyCcuXxnWnw4NN53VBM6VTN0YfrdY7yTNSmLKkTjwH2kg/CpDqSMxTb7wga0O3HMDGOk8buZP8A4mv5EUhu7WUnqtpSoiCUpCTHaOyl2JOek86ccM/0qQB1h7yRjMhOWYZ9YpO7LEOVAliszrd4rDzgcWcCsQBSMKhKUxyECtBXZMQyEds0GWxMXqofwM/cq5CZXz3kX0iWHFeDiv4W/JNDXyUAVql+7MpetC3FLIEJBSAJyEazXbPs9Z0DJpKjxX1j50k1LOxM1K9SqKO8zJmyLcMISpR5JPvq4sewdoXmrA2P4jn4JBrRG0gCBAHAZCuLtSRvk0Q0qj9pza9u3EFrDsKwn9KtayNw6g+M0SWdttlIQyEoTvyz71amkLtxOQ/vupkidc64qi/qIhbqGfqcycLQBvUT2wOWdOJdxZkxy3VB6MnlMCanJgAxBjLTfU15yfErHSIbb4Zc66Ck5HPtGVNizFXrGK58kI0M1Zk9hIJjtrskxh8N1REOEQPL/FWIbXh3dlRl2eSDEV209ZJGY44nLRRPAExPCkNApVpkdaQiUyATHjn204hWYJ/zU4HWdiScYjMHwpqASIGXZ8afSsRnPfNcS4NxFTjMLEaU8TlExyphSjvHlUzpe2vLfA510jEiJbIzz7qeYUN4NO9MDTUdhroQEcU6kacdKA7w/wB3X7DP3aMVInlxzzoMtY/1VfsM/do16wWh1bl/SKEcM9395U1JqlvjaYM3gtp3Jshvo1R6qlDrYuR3HdV0HBP9xn791VVUqjMwJOTDOVAzItsSRvPZupiKsXbOFaz3VGds0HLTf/SudTmLspM6xZZzOnbUsBKcgM6ZQkD1Z76WPOsvUa8VfGsZMcp0/GWjbpWTOkGRT9ndJmct/CvTUG970DKJyKzk2nepXAe+qK/UbN3QGWnTgd5ZuKy40kO8aEm9pX+iddhBbSAEnCoYnSQCkdY5AznyqUztKsoLi0JS22IcXMpUuIwtjeZypz81v+v9wPZB7wjLip6ppaWs8+t8Kol7RdG20pxGFbx6iZyHDGo+rlVrZnllMqGE55A4hyzFCfUQOq/3O9g+ZJUwDxFNYAFZg575gUrHzNcUqd5qP5OvwZP458x1oZQo51xSYHVE1GS6ZG/XlUhtZ3iKeouFy7llToUODGC2qZOlJ76646VTGUaTSW2CMyPCrz9yqLKBxIPLOkKI0PnrTmERO+m3WAczrULg8mTzjiNOO5QDmPGgxwf6or2WvuijRxkDSaDX0xeqtfUZ19mrR1gkxv0hCbev2W/uimtmNoiyoNOElonqk5lsnh/BO6pPpAH/AFq/Zb+7VJd1iLrgQCATvOgFZzW+05M1krD1gGagm0Jyz1EiNIOmddJmq66LGGWwjGVxxO/lyqfjrN1fqJs+NfAlKUBTnrFSBmcqh2O9A6tSUJJQnIufVJ3hI+t201bbB0xONSsMEBIVlPEiKj2e4QlpLPSK6ITiAgKVJJzUN3ZWYNmMk8y47u0mN380p/oUqxLzmB1RGsq8qavG8bNJDgDmD1oSV4e2BlUVOzxSt5aVhKnEdGiBAQNMueVNt3E58nDGJCUR9IU4sbh1PWOk85owteQd0j5SQ+bMtpuS38nOaURAJHnFOPWSyvJBxAoSRELISCn1YgxIqD8geVDSmsNmEAJQtOKN+NR1HIAV1+7VrczaKbPZxiabEAuODQk7xR7R03SDnxLC1XT0yihayWoAKQrWNJET4GrRtsCANBERpG6gN+zvvOzCm1WgYXeosJbSIPrbzlup+/bSpDiHLOlYQyktpxYocUrIYU744mi9okhd0jd9Q3pK6r9nrEpthIWSpZ6yySfWOoE6RVgBSjDacCWZ4nGT1jmMhvp5doTuUPGo1jBJJMAE5ZZxSnX0zur1ukrK1BRM2xgXJMcSsEbvGlJXinrZUhCQdw8KcLQ4Dwq5t0EYkbogTIJkbtBTraz9YfGuOdXrJHaOIpWMwSRlujhUJnGDJOO0Q8nfNBNr/wB1V7DP3aL33woRpO+g19MXqv2GfuVahyZVFekD/vV+yj7tUN2KUHkYBKpGQ38a0bbPZ4OErCeuY62cwBlWZWnZ21BXUWtPZH4UtZpmYn7j6apVULiaItkqGY99M/JVp9VS09n9azxVx206uu+P9KSdnrZ+1d8aQPpbeRJ/LXwf6mhgPD/yr7wPwpaLS6PrA9orPbJc1uaViQ86kxE5HL/kCKlBq8v3h3wR+WpHpZ7kf+SDqh2EPPnJzgmu/PEapoA+TXj+8O+CPy0oNXn+8O+Df5KMelr3xK/yfqH4v5G+PGpDd6oO+szdsN4KEKfcI7Eflpk3Jbf2rngn8tA3pKnoZI1R8TWUW1PE+dK6cHeO/wDrWTIum3DR50eH4U6mxXiNH3fs/lqr+HbswhjVDuJqi3wBrTS7xRBhWelZn0F5fvDvgj8tIRYrxBkPug66I1/loqvSCCN7CC2pBHAmr2eQKjO2MzNZwDeg/wDae+x+WldLev7094I/JW+hK9Iiyhus0mzJKczUj5QTpWVn50P/ALL32Py1wovP95e+x+WhcFjmSuFmoOPKSZkR215NqjmDqOHfwrL0t3mNLS94I+Ka6U3n+8vfY/LUMuYQwMzSHRnpA8fChK0D/VFZz1Gvu1SJTef7y99j8tEOzVyPKd6V4qWswCoxJAyGgFQqYkEz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0" name="Ovál 9"/>
          <p:cNvSpPr/>
          <p:nvPr/>
        </p:nvSpPr>
        <p:spPr>
          <a:xfrm>
            <a:off x="6945621" y="1262406"/>
            <a:ext cx="2143763" cy="153439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14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Cca 6 mld. Kč</a:t>
            </a:r>
          </a:p>
          <a:p>
            <a:pPr algn="ctr"/>
            <a:r>
              <a:rPr lang="cs-CZ" sz="14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(dle aktuálních cen)</a:t>
            </a:r>
            <a:endParaRPr lang="cs-CZ" sz="14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822450" y="2342844"/>
            <a:ext cx="1752603" cy="79094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 kdy?</a:t>
            </a:r>
            <a:endParaRPr lang="cs-CZ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Ovál 13"/>
          <p:cNvSpPr/>
          <p:nvPr/>
        </p:nvSpPr>
        <p:spPr>
          <a:xfrm>
            <a:off x="2682240" y="5455786"/>
            <a:ext cx="3779520" cy="13158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1" algn="ctr">
              <a:lnSpc>
                <a:spcPct val="114000"/>
              </a:lnSpc>
              <a:spcBef>
                <a:spcPts val="600"/>
              </a:spcBef>
              <a:buSzPct val="80000"/>
            </a:pPr>
            <a:r>
              <a:rPr lang="cs-CZ" altLang="cs-CZ" sz="14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Rozhodnutí o struktuře/času ovlivňuje strategii rozvoje MERO/ČEPRO po roce 2020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5675217" y="1483036"/>
            <a:ext cx="1560386" cy="107270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náklady</a:t>
            </a:r>
            <a:endParaRPr lang="cs-CZ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Šipka dolů 4"/>
          <p:cNvSpPr/>
          <p:nvPr/>
        </p:nvSpPr>
        <p:spPr>
          <a:xfrm>
            <a:off x="3637282" y="2829114"/>
            <a:ext cx="1879598" cy="1208325"/>
          </a:xfrm>
          <a:prstGeom prst="downArrow">
            <a:avLst>
              <a:gd name="adj1" fmla="val 50000"/>
              <a:gd name="adj2" fmla="val 43273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model</a:t>
            </a:r>
            <a:endParaRPr lang="cs-CZ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Šipka dolů 12"/>
          <p:cNvSpPr/>
          <p:nvPr/>
        </p:nvSpPr>
        <p:spPr>
          <a:xfrm>
            <a:off x="4032739" y="4761498"/>
            <a:ext cx="1142021" cy="799186"/>
          </a:xfrm>
          <a:prstGeom prst="downArrow">
            <a:avLst>
              <a:gd name="adj1" fmla="val 50000"/>
              <a:gd name="adj2" fmla="val 43273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6429226" y="3965347"/>
            <a:ext cx="2105516" cy="863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Struktura – poměr 50:50 </a:t>
            </a:r>
            <a:r>
              <a:rPr lang="cs-CZ" altLang="cs-CZ" dirty="0" smtClean="0">
                <a:ln w="10160">
                  <a:prstDash val="solid"/>
                </a:ln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(+/- </a:t>
            </a:r>
            <a:r>
              <a:rPr lang="cs-CZ" altLang="cs-CZ" dirty="0">
                <a:ln w="10160">
                  <a:prstDash val="solid"/>
                </a:ln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5%) </a:t>
            </a:r>
            <a:endParaRPr lang="cs-CZ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2682240" y="3857848"/>
            <a:ext cx="3773170" cy="114188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1" algn="ctr">
              <a:lnSpc>
                <a:spcPct val="114000"/>
              </a:lnSpc>
              <a:spcBef>
                <a:spcPts val="600"/>
              </a:spcBef>
              <a:buSzPct val="80000"/>
            </a:pPr>
            <a:r>
              <a:rPr lang="cs-CZ" altLang="cs-CZ" sz="14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Ropa: 160 tis. tun</a:t>
            </a:r>
          </a:p>
          <a:p>
            <a:pPr marL="180975" lvl="1" algn="ctr">
              <a:lnSpc>
                <a:spcPct val="114000"/>
              </a:lnSpc>
              <a:spcBef>
                <a:spcPts val="600"/>
              </a:spcBef>
              <a:buSzPct val="80000"/>
            </a:pPr>
            <a:r>
              <a:rPr lang="cs-CZ" altLang="cs-CZ" sz="14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Rop. produkty: 340 tis. </a:t>
            </a:r>
            <a:r>
              <a:rPr lang="cs-CZ" altLang="cs-CZ" sz="14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r>
              <a:rPr lang="cs-CZ" altLang="cs-CZ" sz="14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  </a:t>
            </a:r>
          </a:p>
        </p:txBody>
      </p:sp>
      <p:sp>
        <p:nvSpPr>
          <p:cNvPr id="3" name="Ovál 2"/>
          <p:cNvSpPr/>
          <p:nvPr/>
        </p:nvSpPr>
        <p:spPr>
          <a:xfrm>
            <a:off x="3408679" y="1262406"/>
            <a:ext cx="2387599" cy="16433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1" algn="ctr">
              <a:lnSpc>
                <a:spcPct val="114000"/>
              </a:lnSpc>
              <a:spcBef>
                <a:spcPts val="600"/>
              </a:spcBef>
              <a:buSzPct val="80000"/>
            </a:pPr>
            <a:r>
              <a:rPr lang="cs-CZ" altLang="cs-CZ" sz="14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Potřeba celkem 500 </a:t>
            </a:r>
            <a:r>
              <a:rPr lang="cs-CZ" altLang="cs-CZ" sz="14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tis. tun ropy a </a:t>
            </a:r>
            <a:r>
              <a:rPr lang="cs-CZ" altLang="cs-CZ" sz="14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ropných</a:t>
            </a:r>
            <a:endParaRPr lang="cs-CZ" altLang="cs-CZ" sz="14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2259336" y="1476153"/>
            <a:ext cx="1377946" cy="107270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13 let do 2030</a:t>
            </a:r>
            <a:endParaRPr lang="cs-CZ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Ovál 1"/>
          <p:cNvSpPr/>
          <p:nvPr/>
        </p:nvSpPr>
        <p:spPr>
          <a:xfrm>
            <a:off x="205203" y="1298364"/>
            <a:ext cx="2110739" cy="149843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14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120 dnů průměrného denního čistého dovozu</a:t>
            </a:r>
            <a:endParaRPr lang="cs-CZ" sz="14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7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-12700" y="160338"/>
            <a:ext cx="9156700" cy="1009650"/>
          </a:xfrm>
          <a:prstGeom prst="rect">
            <a:avLst/>
          </a:prstGeom>
          <a:solidFill>
            <a:srgbClr val="1D1F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1" dirty="0" smtClean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Cílový stav </a:t>
            </a:r>
            <a:endParaRPr lang="cs-CZ" altLang="cs-CZ" sz="4000" b="1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534" name="AutoShape 12" descr="data:image/jpeg;base64,/9j/4AAQSkZJRgABAQAAAQABAAD/2wCEAAkGBhQSERQUExQUFRQUGBUVFBgXGBQVFRgVFRgXFBQXFxgXHCYeFxkkGRQUHy8gIycpLCwsFR4xNTAqNSYrLCkBCQoKDgwOGg8PGiocHyQpKSwsLywsKSkpLCkpKSwsKSwpKSwsKSwpLCksLCwsKSkpKSwpKSksLCksKSwpKSwsLP/AABEIAMAAsAMBIgACEQEDEQH/xAAcAAABBQEBAQAAAAAAAAAAAAAGAgMEBQcBAAj/xABGEAABAwEFBAYFCAkDBQEAAAABAgMRAAQFEiExBkFRYRMicYGRoQcycrHBFBUjQqKy0dIzUlNUYpLh8PElNYIkNENEcxf/xAAaAQACAwEBAAAAAAAAAAAAAAACBAEDBQAG/8QAKxEAAgIBAwMEAgICAwAAAAAAAQIAAxEEEiExQVEFEyJhFDIVoXHRI1KR/9oADAMBAAIRAxEAPwDS76vx1t0pQRACdQCcxnnVeNpn/wBYfyimr/V9Oru91VyTSLuwYgGMqgxJt47U2lLaihScQzHVB7apLt9IdqW6gKWnCohPqJFO3q4Q0ogwY4TQNdtpOu9KpHjS9hsPyB4Ecot0yEU2Jkt0Pia4/tC8kjrD+UVOYvdwiZHgKGbQ5OE8QDVrYFSkVYLWPeLMgHGJcJvFfHyFK+Xr4+QqIilg1PuP5gFR4gdtbt7arPaFIbUgJT0eqEqPWAJzNEt1bQuuJOIiYBEADdnWZbfuTanzwU2PBAow2celKTxbB8ga07l21Ke8Xr5Yy5f2jeCoCh/KKW1tC8TmoeAqlfPWPbTrJzpFnPmMACEbV6uHU+Qp75wXx8hVWwqpQNV728ztokr5wXx8hXDeK+PkKj1w129vMjAkg3kvj5CkfOjnEeAphVNmoaxs9ZO0eJJ+dnOI8BXTernHyFQyK8o1cGPmAQJLN7OcR4CnrJfnWwKIxeGulVa1RM0KO3ifnJSQcsLfmmrUbJxAI4hBf/6ZXd7qrQasr+/TK7vdVYaUs/YxpOgkG/1fQntAoHuw9ZY45UcX22VMmBpBPYNaBLCqHTQryGEQ1jbLK3Hb/c0CyWnGy2eAjvGRq8upzKKE7nd6hTwVI7DnRHdbmdVrNa4ZbI78y/RS4ppBpwVZFjMh2rBW9aiP2keAA+FFWzjsNNewAf5aGXV4haDrLqz5mry5nQGEE7vgYpqzVF29o9BHP48V6dbweWMevq+UWdCnF7tAIxKPKgO0ek+0ky2htIG6Co9+dGO0ez3TNhwkZFQCTy30HnZrrTlE6cKoDrnmK+0x5EI9lPSl0iw3akJbxZJcTITi3BQJMTWmINfP17XcEKwjPLhl/mtl2LtxdsTClGVYMKjzSSJqGx2gEEcGX81wmuTXjQzpxVNmnFaU2dKEnmT2ia8TlXjTVpBwmNavHSV95UXvbzISkwTmeyhWwf7gqTOTef8AxqzebwqcUoyZMVUXQubco8ke6g07FrZfcu2qXXpJv5TDqgg4TAJO/TKOdA1j2ktjivoiSOKgMNFG3bCXr2LSzkENwNBKhPwqAHwhWBCch/DAyy1nOuY/M5hIu5RJV03+5j6G1JguApQtMYScsvdVE5d6kvQASQc4qZehWULMZt9dJ3gp0A5GrZF8twgkFIUkGdYJ1CuFVBmV89oF+i94f4ki77vUlJcJEQEkbwd3lV3do0NUeztuLqX0n6xKwPZEj3Vf3QJRU9JCPuQfXEv2qdAqPZjkKkbq7MiZ5fN1IZSsImFYlZknPFTF252RQ4YvIzV/tV+gb54vA5/Gqa52voFpPBfmKVD/APKc+J6ZDu0S/REsr2fAYQCYxdYa54gN/fQra7WlGqhPDOjNuxB+72wsSOjTO45CD2UEX7ZUdOcst2cZCrOrTLHBK/cgXhZukSVjM0c+jkLDS0kkoSUBA/izKiPGg9zqpyy0oi2F2rT1mSM09YREkb44mo9wDkyqxOCZoNeNNtPpUAQRHge8Us1erhhkHMSIx1nlHKmzpSydaQdKhv2ndpw1wmvV4mmVlZgVtE6WnFjCYMqB3EHPWqPZp4LtZUBE4cu6jHbInoRCSRikxnFBmy6ptZyI9XUQdKikAWYjFrbqRCnbVltq3C0LGfVBURkCgQkE7pFVlvs4KyUQUqgpI586K9qLOhxxxC0ymJJnl5UC3BaoYUCZwFQE6wTAPhSJvDWOo7GMUAhRmPJaGEySZlOZmYkVCRd5wlKuqsTAOUhXqiefGnw7KgImKKmFiIInLOfcKU1OoWtwuMxtXZVwsGtl2VtvyoQk9Q9+RjuNGN1IwlSTuJHgTVfbLAICkD1c4HjVlZnJcxfrpCvLPzp2u5bRlZl7NnAlnZqkqOR7D7jURk9aod+bRIsySFZqUFEJ35ZfGrJAXJwJ68rsS8llKiY1y7PKplluppsAJTnz+NBuy+0JftS1Lj1YgGYgxl3VdtbRAShwdGcUIJPUWN0K3HlWPqmYWHEfJcIEJ4itobeEIUlEZJMxy3DwrLl3gl1oPODCsSCcyDGnZWg3uyVJJ5E+VZXZLVCcJzxkA8tZovTvmGJ8iEQAOsW9eMiZ3QlIMxzJ40/sUVfLWyDHrT2RnVM4uFlMQPCjL0cXOpS1vaJSMIyyJVrHZWjqCK6mP1Kgc8zQEuHXfypxi+MJgyocKr7wvppkddwAndqs9iRVfZ7x6YFQSUDdi1PON1efr9ysb14ksFfgwyZtqFgwc+B1pYOtAl7X6qzoStJGKYE55anKr3ZnatFqRuS4PWScp5jlW1prXtTcwi9lW3pL6a4aSt0DUgSYEmJPAcdDUS3W0pSSByA7dDymmdRql0689fEoSsuY5bLWECJGfuoGsbAReKgBAIQoDtTNXd33mh8EDquJMONn1knmOHZVa4mL0UOCGh9gUj6dfdZqj7nHEv1CqtWBCnaRf0rg5AeVZ1ZsSThQkKUqRhJwgyeO6jTaq2Lbtbh9ZvCiU6FOWak8eyhyw3cta1KDmBAOiQOtGfdrVTMKr7GPQmMVk+2BG2WsBSoiJHXGsK4Aj6tXKLROhHadw4xVfa7KFgg5gyDS7kQ2ykpEJjgDPb20dmmFzBhJawoPMmP3sWx1QTmASrTnVhctuLqQSkAoJTlpB63xqkvG2NqQoBYKhBjQ5GrLZQjo1cScR7Zj3UdFQqswJH7U5I5hC64EjEZAAJPGADpxrHb/ALcpxxSxiIlUYpBIJkHM8OFbA8jEgjiI8axq9bCoLWkknCpQjQZSPwrQECgdYvYm9sNsAnqrBHfr8K0pFnDoUlQCgRMHSQapthtk2V2NtxSML2JzCsesBigDPI6GrS7rSOkGehKT7qxPU1xYHXjiXIQwwZGesbiCUtKMDq4FElEZZDenU1laGCh9SCCMKjkdRG6tqQ1LnfNZttw0BebpAyKGjpEkpz8xR+l2l2ZTAs+Ig5bG+vI4kfhH960dt3iplhDDBwJSPpFjJS1nUp/VG6eVC9msON1CTlniM5aDP30QOkbqe1T5IUcyK8Y+UjJaEyRJOpOZJ5k1b3e7FUbtuQk5qE+dMr2lUmcKRHEkHPsqk6O60cCA11a95zb28CFNIAyhSjwMwB7qq7ovNaIWgkKTodIil3rtN0yUpdbQSn1VjFIkyYz36GqdTyQcj4ya2tLpNlYVu0TfU+IQ3lthaHVpWtwSg4kgSEg8h7+2j+678FqYQtOkwocCBBHZNYq/apPKj70X2rEy8j9VQI7CIPnFJetUIad44Ik6Ow7sGFd93YFBLiRhcBAxJOFUbxIqnuVKhbjjUpaoRmo4lacd9Fi0gpA4UPMIi8ley392sv0a1jbsPgxnVge3CjaZsG0q7E+6h27LYlHSo3IURr3/ABNFW0NxpdeWtT60CAMKcOUDMjIk0G/MthRjcXa30JJJUVgpkjLLEimbfTHtsdj0PSQmoVVUR91wYtRCtPCoNsewZ6fGrew2K63EjBawreCpwJPgQKmPbM2RzMvgj/6Ij3UzVp3rTGRLBeM9DAYOFS58Ks1pU0A4g9YZznFWF5XZYrMCUrW64R1UpUCP+SgIA86g2VfSIhQgToPgaVZGD9eZrabUJjLKdv8AiGVxXqH2UrMA5gjmKEto7k+lUU5hXW3nMnOru5kFpGBpKlBRnQmCdYIqJbLBaTiCm1kkKTMTkZKdOBim1DETMLILCVPEudkThsjbZIC048pzjESDFQr5sZa+nQJBUOkHD+IeGdDt3XTb0JaJbV0iSrFmkHDnhkk9lEtuRbFMpShABIAclQxHLMcNaC6gsuGGYCY3ftJTt5IbQXPWJEpHGeFCD97qdW4rowVJKASEgkyCRG/Kp72z1rUACycISADjTI5RNDyLvt1nfKgw4UmARGLSYIj6wpbRac15yIbOOg5lw3a8pcwg8MpHafhQxtbbESgpUATMxllUi12O0OEn5NaArdKTBnfEVQ2rZ51az0i0Ic/VVIjlnpWpVtrfc0ovJZcKMyA/aATEzXGn5EHUVGtV3uNqwkSRvT1hnwIyNKTYHcuoZPZ7prSFq+Zm+22ekcfMjjUVsbjpuqWu73hq2avtmtjlPufTFbLcSTAk8hI31JtWcKmPaC6WVLOFtJUdwSCSe4VomwOzLtmxOOEJLoCcEGU5yCo6btKMbm2as9mT/wBOkCcir1lntV+FSLc2rAY3Z6DPTKsnW2GytkjVKBWBimjkaH2/9yV7LX3auGLR1d9UzCpvFXstfdrE9GQjUHPgxjVEbJO9ID9oFqXgtSWWsKYTCAZjPM68aCrPYG3nPpXy8pJ+sTEcQNKNPSFdiXbUsmCIQCIkgYdRQxsmhNmvFoLCVJX9GJiIc9U58CK3nf3GNYOIpTqApwRI6LGpayizWRxZE9bAAnlmuAau7n2KtziwXg3Z2x9XJa1Hj1chWl/KkJHrIA7U61QXpt7Z2lYUhx5Y1DSSrXidBVq0jG3GZYb2znMaGwDUZuLnfASB4VYXfsrZ2h6pWdZUZ8hlVEvai2u/oWUNA6dISpfcEmKcZ2QefhVqtDqp+pjKG/5UQfGpGkVTuIxBbVOw25lzbdqLIycJcTiH1UAqV4IBArl232HcRDTqAPVxRKuwA5d9PXdsrZ2c0oSVDfAnd31YKbA0HlHuo/iJVz3nBHP30sFI/wAGmkilYTQtJAnemTx8j+FRbwvNtlBUrFG4JSpRPcKfddIG8ngKpL0sT7xw9IlpBGYRJX4nIUBYw1UE8wUvj0gOuKwMgtIzBJ/SHtnT4UI2lolRJkk6kmT47606y7G2dAMpLhOqlkzPdUe0bDWdWnSJ9kj4ilnotY5mhXqKU4EALrsC33OjQROWuI/dGXfRRZ/RtGb2JfJPVT4jOr+wXGuzJKWbQpIPFto+JAk1ITabfoldmXwxIcB8jV9dIUZMWvuLH49JATcyUgJCICchIOXec6cFk/s1OfvW0ttlS0WdaholBcGnGdaH/wD9Lj17IeeY+NMbgIrtJl7YApKgBodas3kCIVAxZZ7+znWa396T31AJsrKW0/WKs19xSchTWxL1ptNuQ4+tRDSVLCQoxMYRkdfWqMrC9tsZxNAvEhhIOElOhIEkdsbqFbJaErvFSkgwUt6gj6ueRo66Sg+0Gb1X7DX3B/ffRoqjpKCxPeJ9IlvQ1bHMSgmUo5n1eGvCs+evcKUIxkynrEwQAZ6u8US+ldoG83DH1GvuChVFjJz48KSZhW5PeP0aUEbjC5q9yoeusTxOL31z5Y4DIdjjCECe2BnVa11QP804l4bx4VX+Sy9DND8dD1EfTa7Rin5Qoj9XCnD3iKsbHezoMlZnkVpHgDFVQdSatLoutb6whsSd53AczQ/k2MeZzUUquSMS5sm0ToGa1HwPvqyst/rVlKSeaSB5GoLmytob+qFDikivI2eWr11JTp+sSPCrFtcnmJOKccGElkvCR1imeUgfaipPSzpVZYbsbRqpxz2jl+NT/kyD6pKO3Smf2iRIB4MUTTah2VxQI0UlX99lJSVEHqZcf8UW0iduBiVI7aUGOJrxKtAkzvOg8TSG7MVSFk9gyH4mpzBJnC6kGB1jwGddNlccH7Mcs1fgKmM2cIyCcuXxnWnw4NN53VBM6VTN0YfrdY7yTNSmLKkTjwH2kg/CpDqSMxTb7wga0O3HMDGOk8buZP8A4mv5EUhu7WUnqtpSoiCUpCTHaOyl2JOek86ccM/0qQB1h7yRjMhOWYZ9YpO7LEOVAliszrd4rDzgcWcCsQBSMKhKUxyECtBXZMQyEds0GWxMXqofwM/cq5CZXz3kX0iWHFeDiv4W/JNDXyUAVql+7MpetC3FLIEJBSAJyEazXbPs9Z0DJpKjxX1j50k1LOxM1K9SqKO8zJmyLcMISpR5JPvq4sewdoXmrA2P4jn4JBrRG0gCBAHAZCuLtSRvk0Q0qj9pza9u3EFrDsKwn9KtayNw6g+M0SWdttlIQyEoTvyz71amkLtxOQ/vupkidc64qi/qIhbqGfqcycLQBvUT2wOWdOJdxZkxy3VB6MnlMCanJgAxBjLTfU15yfErHSIbb4Zc66Ck5HPtGVNizFXrGK58kI0M1Zk9hIJjtrskxh8N1REOEQPL/FWIbXh3dlRl2eSDEV209ZJGY44nLRRPAExPCkNApVpkdaQiUyATHjn204hWYJ/zU4HWdiScYjMHwpqASIGXZ8afSsRnPfNcS4NxFTjMLEaU8TlExyphSjvHlUzpe2vLfA510jEiJbIzz7qeYUN4NO9MDTUdhroQEcU6kacdKA7w/wB3X7DP3aMVInlxzzoMtY/1VfsM/do16wWh1bl/SKEcM9395U1JqlvjaYM3gtp3Jshvo1R6qlDrYuR3HdV0HBP9xn791VVUqjMwJOTDOVAzItsSRvPZupiKsXbOFaz3VGds0HLTf/SudTmLspM6xZZzOnbUsBKcgM6ZQkD1Z76WPOsvUa8VfGsZMcp0/GWjbpWTOkGRT9ndJmct/CvTUG970DKJyKzk2nepXAe+qK/UbN3QGWnTgd5ZuKy40kO8aEm9pX+iddhBbSAEnCoYnSQCkdY5AznyqUztKsoLi0JS22IcXMpUuIwtjeZypz81v+v9wPZB7wjLip6ppaWs8+t8Kol7RdG20pxGFbx6iZyHDGo+rlVrZnllMqGE55A4hyzFCfUQOq/3O9g+ZJUwDxFNYAFZg575gUrHzNcUqd5qP5OvwZP458x1oZQo51xSYHVE1GS6ZG/XlUhtZ3iKeouFy7llToUODGC2qZOlJ76646VTGUaTSW2CMyPCrz9yqLKBxIPLOkKI0PnrTmERO+m3WAczrULg8mTzjiNOO5QDmPGgxwf6or2WvuijRxkDSaDX0xeqtfUZ19mrR1gkxv0hCbev2W/uimtmNoiyoNOElonqk5lsnh/BO6pPpAH/AFq/Zb+7VJd1iLrgQCATvOgFZzW+05M1krD1gGagm0Jyz1EiNIOmddJmq66LGGWwjGVxxO/lyqfjrN1fqJs+NfAlKUBTnrFSBmcqh2O9A6tSUJJQnIufVJ3hI+t201bbB0xONSsMEBIVlPEiKj2e4QlpLPSK6ITiAgKVJJzUN3ZWYNmMk8y47u0mN380p/oUqxLzmB1RGsq8qavG8bNJDgDmD1oSV4e2BlUVOzxSt5aVhKnEdGiBAQNMueVNt3E58nDGJCUR9IU4sbh1PWOk85owteQd0j5SQ+bMtpuS38nOaURAJHnFOPWSyvJBxAoSRELISCn1YgxIqD8geVDSmsNmEAJQtOKN+NR1HIAV1+7VrczaKbPZxiabEAuODQk7xR7R03SDnxLC1XT0yihayWoAKQrWNJET4GrRtsCANBERpG6gN+zvvOzCm1WgYXeosJbSIPrbzlup+/bSpDiHLOlYQyktpxYocUrIYU744mi9okhd0jd9Q3pK6r9nrEpthIWSpZ6yySfWOoE6RVgBSjDacCWZ4nGT1jmMhvp5doTuUPGo1jBJJMAE5ZZxSnX0zur1ukrK1BRM2xgXJMcSsEbvGlJXinrZUhCQdw8KcLQ4Dwq5t0EYkbogTIJkbtBTraz9YfGuOdXrJHaOIpWMwSRlujhUJnGDJOO0Q8nfNBNr/wB1V7DP3aL33woRpO+g19MXqv2GfuVahyZVFekD/vV+yj7tUN2KUHkYBKpGQ38a0bbPZ4OErCeuY62cwBlWZWnZ21BXUWtPZH4UtZpmYn7j6apVULiaItkqGY99M/JVp9VS09n9azxVx206uu+P9KSdnrZ+1d8aQPpbeRJ/LXwf6mhgPD/yr7wPwpaLS6PrA9orPbJc1uaViQ86kxE5HL/kCKlBq8v3h3wR+WpHpZ7kf+SDqh2EPPnJzgmu/PEapoA+TXj+8O+CPy0oNXn+8O+Df5KMelr3xK/yfqH4v5G+PGpDd6oO+szdsN4KEKfcI7Eflpk3Jbf2rngn8tA3pKnoZI1R8TWUW1PE+dK6cHeO/wDrWTIum3DR50eH4U6mxXiNH3fs/lqr+HbswhjVDuJqi3wBrTS7xRBhWelZn0F5fvDvgj8tIRYrxBkPug66I1/loqvSCCN7CC2pBHAmr2eQKjO2MzNZwDeg/wDae+x+WldLev7094I/JW+hK9Iiyhus0mzJKczUj5QTpWVn50P/ALL32Py1wovP95e+x+WhcFjmSuFmoOPKSZkR215NqjmDqOHfwrL0t3mNLS94I+Ka6U3n+8vfY/LUMuYQwMzSHRnpA8fChK0D/VFZz1Gvu1SJTef7y99j8tEOzVyPKd6V4qWswCoxJAyGgFQqYkEz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2535" name="AutoShape 14" descr="data:image/jpeg;base64,/9j/4AAQSkZJRgABAQAAAQABAAD/2wCEAAkGBhQSERQUExQUFRQUGBUVFBgXGBQVFRgVFRgXFBQXFxgXHCYeFxkkGRQUHy8gIycpLCwsFR4xNTAqNSYrLCkBCQoKDgwOGg8PGiocHyQpKSwsLywsKSkpLCkpKSwsKSwpKSwsKSwpLCksLCwsKSkpKSwpKSksLCksKSwpKSwsLP/AABEIAMAAsAMBIgACEQEDEQH/xAAcAAABBQEBAQAAAAAAAAAAAAAGAgMEBQcBAAj/xABGEAABAwEFBAYFCAkDBQEAAAABAgMRAAQFEiExBkFRYRMicYGRoQcycrHBFBUjQqKy0dIzUlNUYpLh8PElNYIkNENEcxf/xAAaAQACAwEBAAAAAAAAAAAAAAACBAEDBQAG/8QAKxEAAgIBAwMEAgICAwAAAAAAAQIAAxEEEiExQVEFEyJhFDIVoXHRI1KR/9oADAMBAAIRAxEAPwDS76vx1t0pQRACdQCcxnnVeNpn/wBYfyimr/V9Oru91VyTSLuwYgGMqgxJt47U2lLaihScQzHVB7apLt9IdqW6gKWnCohPqJFO3q4Q0ogwY4TQNdtpOu9KpHjS9hsPyB4Ecot0yEU2Jkt0Pia4/tC8kjrD+UVOYvdwiZHgKGbQ5OE8QDVrYFSkVYLWPeLMgHGJcJvFfHyFK+Xr4+QqIilg1PuP5gFR4gdtbt7arPaFIbUgJT0eqEqPWAJzNEt1bQuuJOIiYBEADdnWZbfuTanzwU2PBAow2celKTxbB8ga07l21Ke8Xr5Yy5f2jeCoCh/KKW1tC8TmoeAqlfPWPbTrJzpFnPmMACEbV6uHU+Qp75wXx8hVWwqpQNV728ztokr5wXx8hXDeK+PkKj1w129vMjAkg3kvj5CkfOjnEeAphVNmoaxs9ZO0eJJ+dnOI8BXTernHyFQyK8o1cGPmAQJLN7OcR4CnrJfnWwKIxeGulVa1RM0KO3ifnJSQcsLfmmrUbJxAI4hBf/6ZXd7qrQasr+/TK7vdVYaUs/YxpOgkG/1fQntAoHuw9ZY45UcX22VMmBpBPYNaBLCqHTQryGEQ1jbLK3Hb/c0CyWnGy2eAjvGRq8upzKKE7nd6hTwVI7DnRHdbmdVrNa4ZbI78y/RS4ppBpwVZFjMh2rBW9aiP2keAA+FFWzjsNNewAf5aGXV4haDrLqz5mry5nQGEE7vgYpqzVF29o9BHP48V6dbweWMevq+UWdCnF7tAIxKPKgO0ek+0ky2htIG6Co9+dGO0ez3TNhwkZFQCTy30HnZrrTlE6cKoDrnmK+0x5EI9lPSl0iw3akJbxZJcTITi3BQJMTWmINfP17XcEKwjPLhl/mtl2LtxdsTClGVYMKjzSSJqGx2gEEcGX81wmuTXjQzpxVNmnFaU2dKEnmT2ia8TlXjTVpBwmNavHSV95UXvbzISkwTmeyhWwf7gqTOTef8AxqzebwqcUoyZMVUXQubco8ke6g07FrZfcu2qXXpJv5TDqgg4TAJO/TKOdA1j2ktjivoiSOKgMNFG3bCXr2LSzkENwNBKhPwqAHwhWBCch/DAyy1nOuY/M5hIu5RJV03+5j6G1JguApQtMYScsvdVE5d6kvQASQc4qZehWULMZt9dJ3gp0A5GrZF8twgkFIUkGdYJ1CuFVBmV89oF+i94f4ki77vUlJcJEQEkbwd3lV3do0NUeztuLqX0n6xKwPZEj3Vf3QJRU9JCPuQfXEv2qdAqPZjkKkbq7MiZ5fN1IZSsImFYlZknPFTF252RQ4YvIzV/tV+gb54vA5/Gqa52voFpPBfmKVD/APKc+J6ZDu0S/REsr2fAYQCYxdYa54gN/fQra7WlGqhPDOjNuxB+72wsSOjTO45CD2UEX7ZUdOcst2cZCrOrTLHBK/cgXhZukSVjM0c+jkLDS0kkoSUBA/izKiPGg9zqpyy0oi2F2rT1mSM09YREkb44mo9wDkyqxOCZoNeNNtPpUAQRHge8Us1erhhkHMSIx1nlHKmzpSydaQdKhv2ndpw1wmvV4mmVlZgVtE6WnFjCYMqB3EHPWqPZp4LtZUBE4cu6jHbInoRCSRikxnFBmy6ptZyI9XUQdKikAWYjFrbqRCnbVltq3C0LGfVBURkCgQkE7pFVlvs4KyUQUqgpI586K9qLOhxxxC0ymJJnl5UC3BaoYUCZwFQE6wTAPhSJvDWOo7GMUAhRmPJaGEySZlOZmYkVCRd5wlKuqsTAOUhXqiefGnw7KgImKKmFiIInLOfcKU1OoWtwuMxtXZVwsGtl2VtvyoQk9Q9+RjuNGN1IwlSTuJHgTVfbLAICkD1c4HjVlZnJcxfrpCvLPzp2u5bRlZl7NnAlnZqkqOR7D7jURk9aod+bRIsySFZqUFEJ35ZfGrJAXJwJ68rsS8llKiY1y7PKplluppsAJTnz+NBuy+0JftS1Lj1YgGYgxl3VdtbRAShwdGcUIJPUWN0K3HlWPqmYWHEfJcIEJ4itobeEIUlEZJMxy3DwrLl3gl1oPODCsSCcyDGnZWg3uyVJJ5E+VZXZLVCcJzxkA8tZovTvmGJ8iEQAOsW9eMiZ3QlIMxzJ40/sUVfLWyDHrT2RnVM4uFlMQPCjL0cXOpS1vaJSMIyyJVrHZWjqCK6mP1Kgc8zQEuHXfypxi+MJgyocKr7wvppkddwAndqs9iRVfZ7x6YFQSUDdi1PON1efr9ysb14ksFfgwyZtqFgwc+B1pYOtAl7X6qzoStJGKYE55anKr3ZnatFqRuS4PWScp5jlW1prXtTcwi9lW3pL6a4aSt0DUgSYEmJPAcdDUS3W0pSSByA7dDymmdRql0689fEoSsuY5bLWECJGfuoGsbAReKgBAIQoDtTNXd33mh8EDquJMONn1knmOHZVa4mL0UOCGh9gUj6dfdZqj7nHEv1CqtWBCnaRf0rg5AeVZ1ZsSThQkKUqRhJwgyeO6jTaq2Lbtbh9ZvCiU6FOWak8eyhyw3cta1KDmBAOiQOtGfdrVTMKr7GPQmMVk+2BG2WsBSoiJHXGsK4Aj6tXKLROhHadw4xVfa7KFgg5gyDS7kQ2ykpEJjgDPb20dmmFzBhJawoPMmP3sWx1QTmASrTnVhctuLqQSkAoJTlpB63xqkvG2NqQoBYKhBjQ5GrLZQjo1cScR7Zj3UdFQqswJH7U5I5hC64EjEZAAJPGADpxrHb/ALcpxxSxiIlUYpBIJkHM8OFbA8jEgjiI8axq9bCoLWkknCpQjQZSPwrQECgdYvYm9sNsAnqrBHfr8K0pFnDoUlQCgRMHSQapthtk2V2NtxSML2JzCsesBigDPI6GrS7rSOkGehKT7qxPU1xYHXjiXIQwwZGesbiCUtKMDq4FElEZZDenU1laGCh9SCCMKjkdRG6tqQ1LnfNZttw0BebpAyKGjpEkpz8xR+l2l2ZTAs+Ig5bG+vI4kfhH960dt3iplhDDBwJSPpFjJS1nUp/VG6eVC9msON1CTlniM5aDP30QOkbqe1T5IUcyK8Y+UjJaEyRJOpOZJ5k1b3e7FUbtuQk5qE+dMr2lUmcKRHEkHPsqk6O60cCA11a95zb28CFNIAyhSjwMwB7qq7ovNaIWgkKTodIil3rtN0yUpdbQSn1VjFIkyYz36GqdTyQcj4ya2tLpNlYVu0TfU+IQ3lthaHVpWtwSg4kgSEg8h7+2j+678FqYQtOkwocCBBHZNYq/apPKj70X2rEy8j9VQI7CIPnFJetUIad44Ik6Ow7sGFd93YFBLiRhcBAxJOFUbxIqnuVKhbjjUpaoRmo4lacd9Fi0gpA4UPMIi8ley392sv0a1jbsPgxnVge3CjaZsG0q7E+6h27LYlHSo3IURr3/ABNFW0NxpdeWtT60CAMKcOUDMjIk0G/MthRjcXa30JJJUVgpkjLLEimbfTHtsdj0PSQmoVVUR91wYtRCtPCoNsewZ6fGrew2K63EjBawreCpwJPgQKmPbM2RzMvgj/6Ij3UzVp3rTGRLBeM9DAYOFS58Ks1pU0A4g9YZznFWF5XZYrMCUrW64R1UpUCP+SgIA86g2VfSIhQgToPgaVZGD9eZrabUJjLKdv8AiGVxXqH2UrMA5gjmKEto7k+lUU5hXW3nMnOru5kFpGBpKlBRnQmCdYIqJbLBaTiCm1kkKTMTkZKdOBim1DETMLILCVPEudkThsjbZIC048pzjESDFQr5sZa+nQJBUOkHD+IeGdDt3XTb0JaJbV0iSrFmkHDnhkk9lEtuRbFMpShABIAclQxHLMcNaC6gsuGGYCY3ftJTt5IbQXPWJEpHGeFCD97qdW4rowVJKASEgkyCRG/Kp72z1rUACycISADjTI5RNDyLvt1nfKgw4UmARGLSYIj6wpbRac15yIbOOg5lw3a8pcwg8MpHafhQxtbbESgpUATMxllUi12O0OEn5NaArdKTBnfEVQ2rZ51az0i0Ic/VVIjlnpWpVtrfc0ovJZcKMyA/aATEzXGn5EHUVGtV3uNqwkSRvT1hnwIyNKTYHcuoZPZ7prSFq+Zm+22ekcfMjjUVsbjpuqWu73hq2avtmtjlPufTFbLcSTAk8hI31JtWcKmPaC6WVLOFtJUdwSCSe4VomwOzLtmxOOEJLoCcEGU5yCo6btKMbm2as9mT/wBOkCcir1lntV+FSLc2rAY3Z6DPTKsnW2GytkjVKBWBimjkaH2/9yV7LX3auGLR1d9UzCpvFXstfdrE9GQjUHPgxjVEbJO9ID9oFqXgtSWWsKYTCAZjPM68aCrPYG3nPpXy8pJ+sTEcQNKNPSFdiXbUsmCIQCIkgYdRQxsmhNmvFoLCVJX9GJiIc9U58CK3nf3GNYOIpTqApwRI6LGpayizWRxZE9bAAnlmuAau7n2KtziwXg3Z2x9XJa1Hj1chWl/KkJHrIA7U61QXpt7Z2lYUhx5Y1DSSrXidBVq0jG3GZYb2znMaGwDUZuLnfASB4VYXfsrZ2h6pWdZUZ8hlVEvai2u/oWUNA6dISpfcEmKcZ2QefhVqtDqp+pjKG/5UQfGpGkVTuIxBbVOw25lzbdqLIycJcTiH1UAqV4IBArl232HcRDTqAPVxRKuwA5d9PXdsrZ2c0oSVDfAnd31YKbA0HlHuo/iJVz3nBHP30sFI/wAGmkilYTQtJAnemTx8j+FRbwvNtlBUrFG4JSpRPcKfddIG8ngKpL0sT7xw9IlpBGYRJX4nIUBYw1UE8wUvj0gOuKwMgtIzBJ/SHtnT4UI2lolRJkk6kmT47606y7G2dAMpLhOqlkzPdUe0bDWdWnSJ9kj4ilnotY5mhXqKU4EALrsC33OjQROWuI/dGXfRRZ/RtGb2JfJPVT4jOr+wXGuzJKWbQpIPFto+JAk1ITabfoldmXwxIcB8jV9dIUZMWvuLH49JATcyUgJCICchIOXec6cFk/s1OfvW0ttlS0WdaholBcGnGdaH/wD9Lj17IeeY+NMbgIrtJl7YApKgBodas3kCIVAxZZ7+znWa396T31AJsrKW0/WKs19xSchTWxL1ptNuQ4+tRDSVLCQoxMYRkdfWqMrC9tsZxNAvEhhIOElOhIEkdsbqFbJaErvFSkgwUt6gj6ueRo66Sg+0Gb1X7DX3B/ffRoqjpKCxPeJ9IlvQ1bHMSgmUo5n1eGvCs+evcKUIxkynrEwQAZ6u8US+ldoG83DH1GvuChVFjJz48KSZhW5PeP0aUEbjC5q9yoeusTxOL31z5Y4DIdjjCECe2BnVa11QP804l4bx4VX+Sy9DND8dD1EfTa7Rin5Qoj9XCnD3iKsbHezoMlZnkVpHgDFVQdSatLoutb6whsSd53AczQ/k2MeZzUUquSMS5sm0ToGa1HwPvqyst/rVlKSeaSB5GoLmytob+qFDikivI2eWr11JTp+sSPCrFtcnmJOKccGElkvCR1imeUgfaipPSzpVZYbsbRqpxz2jl+NT/kyD6pKO3Smf2iRIB4MUTTah2VxQI0UlX99lJSVEHqZcf8UW0iduBiVI7aUGOJrxKtAkzvOg8TSG7MVSFk9gyH4mpzBJnC6kGB1jwGddNlccH7Mcs1fgKmM2cIyCcuXxnWnw4NN53VBM6VTN0YfrdY7yTNSmLKkTjwH2kg/CpDqSMxTb7wga0O3HMDGOk8buZP8A4mv5EUhu7WUnqtpSoiCUpCTHaOyl2JOek86ccM/0qQB1h7yRjMhOWYZ9YpO7LEOVAliszrd4rDzgcWcCsQBSMKhKUxyECtBXZMQyEds0GWxMXqofwM/cq5CZXz3kX0iWHFeDiv4W/JNDXyUAVql+7MpetC3FLIEJBSAJyEazXbPs9Z0DJpKjxX1j50k1LOxM1K9SqKO8zJmyLcMISpR5JPvq4sewdoXmrA2P4jn4JBrRG0gCBAHAZCuLtSRvk0Q0qj9pza9u3EFrDsKwn9KtayNw6g+M0SWdttlIQyEoTvyz71amkLtxOQ/vupkidc64qi/qIhbqGfqcycLQBvUT2wOWdOJdxZkxy3VB6MnlMCanJgAxBjLTfU15yfErHSIbb4Zc66Ck5HPtGVNizFXrGK58kI0M1Zk9hIJjtrskxh8N1REOEQPL/FWIbXh3dlRl2eSDEV209ZJGY44nLRRPAExPCkNApVpkdaQiUyATHjn204hWYJ/zU4HWdiScYjMHwpqASIGXZ8afSsRnPfNcS4NxFTjMLEaU8TlExyphSjvHlUzpe2vLfA510jEiJbIzz7qeYUN4NO9MDTUdhroQEcU6kacdKA7w/wB3X7DP3aMVInlxzzoMtY/1VfsM/do16wWh1bl/SKEcM9395U1JqlvjaYM3gtp3Jshvo1R6qlDrYuR3HdV0HBP9xn791VVUqjMwJOTDOVAzItsSRvPZupiKsXbOFaz3VGds0HLTf/SudTmLspM6xZZzOnbUsBKcgM6ZQkD1Z76WPOsvUa8VfGsZMcp0/GWjbpWTOkGRT9ndJmct/CvTUG970DKJyKzk2nepXAe+qK/UbN3QGWnTgd5ZuKy40kO8aEm9pX+iddhBbSAEnCoYnSQCkdY5AznyqUztKsoLi0JS22IcXMpUuIwtjeZypz81v+v9wPZB7wjLip6ppaWs8+t8Kol7RdG20pxGFbx6iZyHDGo+rlVrZnllMqGE55A4hyzFCfUQOq/3O9g+ZJUwDxFNYAFZg575gUrHzNcUqd5qP5OvwZP458x1oZQo51xSYHVE1GS6ZG/XlUhtZ3iKeouFy7llToUODGC2qZOlJ76646VTGUaTSW2CMyPCrz9yqLKBxIPLOkKI0PnrTmERO+m3WAczrULg8mTzjiNOO5QDmPGgxwf6or2WvuijRxkDSaDX0xeqtfUZ19mrR1gkxv0hCbev2W/uimtmNoiyoNOElonqk5lsnh/BO6pPpAH/AFq/Zb+7VJd1iLrgQCATvOgFZzW+05M1krD1gGagm0Jyz1EiNIOmddJmq66LGGWwjGVxxO/lyqfjrN1fqJs+NfAlKUBTnrFSBmcqh2O9A6tSUJJQnIufVJ3hI+t201bbB0xONSsMEBIVlPEiKj2e4QlpLPSK6ITiAgKVJJzUN3ZWYNmMk8y47u0mN380p/oUqxLzmB1RGsq8qavG8bNJDgDmD1oSV4e2BlUVOzxSt5aVhKnEdGiBAQNMueVNt3E58nDGJCUR9IU4sbh1PWOk85owteQd0j5SQ+bMtpuS38nOaURAJHnFOPWSyvJBxAoSRELISCn1YgxIqD8geVDSmsNmEAJQtOKN+NR1HIAV1+7VrczaKbPZxiabEAuODQk7xR7R03SDnxLC1XT0yihayWoAKQrWNJET4GrRtsCANBERpG6gN+zvvOzCm1WgYXeosJbSIPrbzlup+/bSpDiHLOlYQyktpxYocUrIYU744mi9okhd0jd9Q3pK6r9nrEpthIWSpZ6yySfWOoE6RVgBSjDacCWZ4nGT1jmMhvp5doTuUPGo1jBJJMAE5ZZxSnX0zur1ukrK1BRM2xgXJMcSsEbvGlJXinrZUhCQdw8KcLQ4Dwq5t0EYkbogTIJkbtBTraz9YfGuOdXrJHaOIpWMwSRlujhUJnGDJOO0Q8nfNBNr/wB1V7DP3aL33woRpO+g19MXqv2GfuVahyZVFekD/vV+yj7tUN2KUHkYBKpGQ38a0bbPZ4OErCeuY62cwBlWZWnZ21BXUWtPZH4UtZpmYn7j6apVULiaItkqGY99M/JVp9VS09n9azxVx206uu+P9KSdnrZ+1d8aQPpbeRJ/LXwf6mhgPD/yr7wPwpaLS6PrA9orPbJc1uaViQ86kxE5HL/kCKlBq8v3h3wR+WpHpZ7kf+SDqh2EPPnJzgmu/PEapoA+TXj+8O+CPy0oNXn+8O+Df5KMelr3xK/yfqH4v5G+PGpDd6oO+szdsN4KEKfcI7Eflpk3Jbf2rngn8tA3pKnoZI1R8TWUW1PE+dK6cHeO/wDrWTIum3DR50eH4U6mxXiNH3fs/lqr+HbswhjVDuJqi3wBrTS7xRBhWelZn0F5fvDvgj8tIRYrxBkPug66I1/loqvSCCN7CC2pBHAmr2eQKjO2MzNZwDeg/wDae+x+WldLev7094I/JW+hK9Iiyhus0mzJKczUj5QTpWVn50P/ALL32Py1wovP95e+x+WhcFjmSuFmoOPKSZkR215NqjmDqOHfwrL0t3mNLS94I+Ka6U3n+8vfY/LUMuYQwMzSHRnpA8fChK0D/VFZz1Gvu1SJTef7y99j8tEOzVyPKd6V4qWswCoxJAyGgFQqYkEz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7442637"/>
              </p:ext>
            </p:extLst>
          </p:nvPr>
        </p:nvGraphicFramePr>
        <p:xfrm>
          <a:off x="321008" y="1230957"/>
          <a:ext cx="8751872" cy="4907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aoblený obdélník 7"/>
          <p:cNvSpPr/>
          <p:nvPr/>
        </p:nvSpPr>
        <p:spPr>
          <a:xfrm>
            <a:off x="63500" y="6138426"/>
            <a:ext cx="8920862" cy="6484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 ohledem na citlivost tohoto sektoru je nutné pravidelné testovaní tohoto modelu spotřeby ropy a rop. produktů v 3-letém cyklu (první rok 2020)</a:t>
            </a:r>
            <a:endParaRPr lang="cs-CZ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539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 txBox="1">
            <a:spLocks/>
          </p:cNvSpPr>
          <p:nvPr/>
        </p:nvSpPr>
        <p:spPr bwMode="auto">
          <a:xfrm>
            <a:off x="-12700" y="163513"/>
            <a:ext cx="9156700" cy="1009650"/>
          </a:xfrm>
          <a:prstGeom prst="rect">
            <a:avLst/>
          </a:prstGeom>
          <a:solidFill>
            <a:srgbClr val="1D1F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 dirty="0" smtClean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PRVNÍ KROK… + 5 DNÍ PČDD</a:t>
            </a:r>
            <a:endParaRPr lang="cs-CZ" altLang="cs-CZ" b="1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678" name="AutoShape 12" descr="data:image/jpeg;base64,/9j/4AAQSkZJRgABAQAAAQABAAD/2wCEAAkGBhQSERQUExQUFRQUGBUVFBgXGBQVFRgVFRgXFBQXFxgXHCYeFxkkGRQUHy8gIycpLCwsFR4xNTAqNSYrLCkBCQoKDgwOGg8PGiocHyQpKSwsLywsKSkpLCkpKSwsKSwpKSwsKSwpLCksLCwsKSkpKSwpKSksLCksKSwpKSwsLP/AABEIAMAAsAMBIgACEQEDEQH/xAAcAAABBQEBAQAAAAAAAAAAAAAGAgMEBQcBAAj/xABGEAABAwEFBAYFCAkDBQEAAAABAgMRAAQFEiExBkFRYRMicYGRoQcycrHBFBUjQqKy0dIzUlNUYpLh8PElNYIkNENEcxf/xAAaAQACAwEBAAAAAAAAAAAAAAACBAEDBQAG/8QAKxEAAgIBAwMEAgICAwAAAAAAAQIAAxEEEiExQVEFEyJhFDIVoXHRI1KR/9oADAMBAAIRAxEAPwDS76vx1t0pQRACdQCcxnnVeNpn/wBYfyimr/V9Oru91VyTSLuwYgGMqgxJt47U2lLaihScQzHVB7apLt9IdqW6gKWnCohPqJFO3q4Q0ogwY4TQNdtpOu9KpHjS9hsPyB4Ecot0yEU2Jkt0Pia4/tC8kjrD+UVOYvdwiZHgKGbQ5OE8QDVrYFSkVYLWPeLMgHGJcJvFfHyFK+Xr4+QqIilg1PuP5gFR4gdtbt7arPaFIbUgJT0eqEqPWAJzNEt1bQuuJOIiYBEADdnWZbfuTanzwU2PBAow2celKTxbB8ga07l21Ke8Xr5Yy5f2jeCoCh/KKW1tC8TmoeAqlfPWPbTrJzpFnPmMACEbV6uHU+Qp75wXx8hVWwqpQNV728ztokr5wXx8hXDeK+PkKj1w129vMjAkg3kvj5CkfOjnEeAphVNmoaxs9ZO0eJJ+dnOI8BXTernHyFQyK8o1cGPmAQJLN7OcR4CnrJfnWwKIxeGulVa1RM0KO3ifnJSQcsLfmmrUbJxAI4hBf/6ZXd7qrQasr+/TK7vdVYaUs/YxpOgkG/1fQntAoHuw9ZY45UcX22VMmBpBPYNaBLCqHTQryGEQ1jbLK3Hb/c0CyWnGy2eAjvGRq8upzKKE7nd6hTwVI7DnRHdbmdVrNa4ZbI78y/RS4ppBpwVZFjMh2rBW9aiP2keAA+FFWzjsNNewAf5aGXV4haDrLqz5mry5nQGEE7vgYpqzVF29o9BHP48V6dbweWMevq+UWdCnF7tAIxKPKgO0ek+0ky2htIG6Co9+dGO0ez3TNhwkZFQCTy30HnZrrTlE6cKoDrnmK+0x5EI9lPSl0iw3akJbxZJcTITi3BQJMTWmINfP17XcEKwjPLhl/mtl2LtxdsTClGVYMKjzSSJqGx2gEEcGX81wmuTXjQzpxVNmnFaU2dKEnmT2ia8TlXjTVpBwmNavHSV95UXvbzISkwTmeyhWwf7gqTOTef8AxqzebwqcUoyZMVUXQubco8ke6g07FrZfcu2qXXpJv5TDqgg4TAJO/TKOdA1j2ktjivoiSOKgMNFG3bCXr2LSzkENwNBKhPwqAHwhWBCch/DAyy1nOuY/M5hIu5RJV03+5j6G1JguApQtMYScsvdVE5d6kvQASQc4qZehWULMZt9dJ3gp0A5GrZF8twgkFIUkGdYJ1CuFVBmV89oF+i94f4ki77vUlJcJEQEkbwd3lV3do0NUeztuLqX0n6xKwPZEj3Vf3QJRU9JCPuQfXEv2qdAqPZjkKkbq7MiZ5fN1IZSsImFYlZknPFTF252RQ4YvIzV/tV+gb54vA5/Gqa52voFpPBfmKVD/APKc+J6ZDu0S/REsr2fAYQCYxdYa54gN/fQra7WlGqhPDOjNuxB+72wsSOjTO45CD2UEX7ZUdOcst2cZCrOrTLHBK/cgXhZukSVjM0c+jkLDS0kkoSUBA/izKiPGg9zqpyy0oi2F2rT1mSM09YREkb44mo9wDkyqxOCZoNeNNtPpUAQRHge8Us1erhhkHMSIx1nlHKmzpSydaQdKhv2ndpw1wmvV4mmVlZgVtE6WnFjCYMqB3EHPWqPZp4LtZUBE4cu6jHbInoRCSRikxnFBmy6ptZyI9XUQdKikAWYjFrbqRCnbVltq3C0LGfVBURkCgQkE7pFVlvs4KyUQUqgpI586K9qLOhxxxC0ymJJnl5UC3BaoYUCZwFQE6wTAPhSJvDWOo7GMUAhRmPJaGEySZlOZmYkVCRd5wlKuqsTAOUhXqiefGnw7KgImKKmFiIInLOfcKU1OoWtwuMxtXZVwsGtl2VtvyoQk9Q9+RjuNGN1IwlSTuJHgTVfbLAICkD1c4HjVlZnJcxfrpCvLPzp2u5bRlZl7NnAlnZqkqOR7D7jURk9aod+bRIsySFZqUFEJ35ZfGrJAXJwJ68rsS8llKiY1y7PKplluppsAJTnz+NBuy+0JftS1Lj1YgGYgxl3VdtbRAShwdGcUIJPUWN0K3HlWPqmYWHEfJcIEJ4itobeEIUlEZJMxy3DwrLl3gl1oPODCsSCcyDGnZWg3uyVJJ5E+VZXZLVCcJzxkA8tZovTvmGJ8iEQAOsW9eMiZ3QlIMxzJ40/sUVfLWyDHrT2RnVM4uFlMQPCjL0cXOpS1vaJSMIyyJVrHZWjqCK6mP1Kgc8zQEuHXfypxi+MJgyocKr7wvppkddwAndqs9iRVfZ7x6YFQSUDdi1PON1efr9ysb14ksFfgwyZtqFgwc+B1pYOtAl7X6qzoStJGKYE55anKr3ZnatFqRuS4PWScp5jlW1prXtTcwi9lW3pL6a4aSt0DUgSYEmJPAcdDUS3W0pSSByA7dDymmdRql0689fEoSsuY5bLWECJGfuoGsbAReKgBAIQoDtTNXd33mh8EDquJMONn1knmOHZVa4mL0UOCGh9gUj6dfdZqj7nHEv1CqtWBCnaRf0rg5AeVZ1ZsSThQkKUqRhJwgyeO6jTaq2Lbtbh9ZvCiU6FOWak8eyhyw3cta1KDmBAOiQOtGfdrVTMKr7GPQmMVk+2BG2WsBSoiJHXGsK4Aj6tXKLROhHadw4xVfa7KFgg5gyDS7kQ2ykpEJjgDPb20dmmFzBhJawoPMmP3sWx1QTmASrTnVhctuLqQSkAoJTlpB63xqkvG2NqQoBYKhBjQ5GrLZQjo1cScR7Zj3UdFQqswJH7U5I5hC64EjEZAAJPGADpxrHb/ALcpxxSxiIlUYpBIJkHM8OFbA8jEgjiI8axq9bCoLWkknCpQjQZSPwrQECgdYvYm9sNsAnqrBHfr8K0pFnDoUlQCgRMHSQapthtk2V2NtxSML2JzCsesBigDPI6GrS7rSOkGehKT7qxPU1xYHXjiXIQwwZGesbiCUtKMDq4FElEZZDenU1laGCh9SCCMKjkdRG6tqQ1LnfNZttw0BebpAyKGjpEkpz8xR+l2l2ZTAs+Ig5bG+vI4kfhH960dt3iplhDDBwJSPpFjJS1nUp/VG6eVC9msON1CTlniM5aDP30QOkbqe1T5IUcyK8Y+UjJaEyRJOpOZJ5k1b3e7FUbtuQk5qE+dMr2lUmcKRHEkHPsqk6O60cCA11a95zb28CFNIAyhSjwMwB7qq7ovNaIWgkKTodIil3rtN0yUpdbQSn1VjFIkyYz36GqdTyQcj4ya2tLpNlYVu0TfU+IQ3lthaHVpWtwSg4kgSEg8h7+2j+678FqYQtOkwocCBBHZNYq/apPKj70X2rEy8j9VQI7CIPnFJetUIad44Ik6Ow7sGFd93YFBLiRhcBAxJOFUbxIqnuVKhbjjUpaoRmo4lacd9Fi0gpA4UPMIi8ley392sv0a1jbsPgxnVge3CjaZsG0q7E+6h27LYlHSo3IURr3/ABNFW0NxpdeWtT60CAMKcOUDMjIk0G/MthRjcXa30JJJUVgpkjLLEimbfTHtsdj0PSQmoVVUR91wYtRCtPCoNsewZ6fGrew2K63EjBawreCpwJPgQKmPbM2RzMvgj/6Ij3UzVp3rTGRLBeM9DAYOFS58Ks1pU0A4g9YZznFWF5XZYrMCUrW64R1UpUCP+SgIA86g2VfSIhQgToPgaVZGD9eZrabUJjLKdv8AiGVxXqH2UrMA5gjmKEto7k+lUU5hXW3nMnOru5kFpGBpKlBRnQmCdYIqJbLBaTiCm1kkKTMTkZKdOBim1DETMLILCVPEudkThsjbZIC048pzjESDFQr5sZa+nQJBUOkHD+IeGdDt3XTb0JaJbV0iSrFmkHDnhkk9lEtuRbFMpShABIAclQxHLMcNaC6gsuGGYCY3ftJTt5IbQXPWJEpHGeFCD97qdW4rowVJKASEgkyCRG/Kp72z1rUACycISADjTI5RNDyLvt1nfKgw4UmARGLSYIj6wpbRac15yIbOOg5lw3a8pcwg8MpHafhQxtbbESgpUATMxllUi12O0OEn5NaArdKTBnfEVQ2rZ51az0i0Ic/VVIjlnpWpVtrfc0ovJZcKMyA/aATEzXGn5EHUVGtV3uNqwkSRvT1hnwIyNKTYHcuoZPZ7prSFq+Zm+22ekcfMjjUVsbjpuqWu73hq2avtmtjlPufTFbLcSTAk8hI31JtWcKmPaC6WVLOFtJUdwSCSe4VomwOzLtmxOOEJLoCcEGU5yCo6btKMbm2as9mT/wBOkCcir1lntV+FSLc2rAY3Z6DPTKsnW2GytkjVKBWBimjkaH2/9yV7LX3auGLR1d9UzCpvFXstfdrE9GQjUHPgxjVEbJO9ID9oFqXgtSWWsKYTCAZjPM68aCrPYG3nPpXy8pJ+sTEcQNKNPSFdiXbUsmCIQCIkgYdRQxsmhNmvFoLCVJX9GJiIc9U58CK3nf3GNYOIpTqApwRI6LGpayizWRxZE9bAAnlmuAau7n2KtziwXg3Z2x9XJa1Hj1chWl/KkJHrIA7U61QXpt7Z2lYUhx5Y1DSSrXidBVq0jG3GZYb2znMaGwDUZuLnfASB4VYXfsrZ2h6pWdZUZ8hlVEvai2u/oWUNA6dISpfcEmKcZ2QefhVqtDqp+pjKG/5UQfGpGkVTuIxBbVOw25lzbdqLIycJcTiH1UAqV4IBArl232HcRDTqAPVxRKuwA5d9PXdsrZ2c0oSVDfAnd31YKbA0HlHuo/iJVz3nBHP30sFI/wAGmkilYTQtJAnemTx8j+FRbwvNtlBUrFG4JSpRPcKfddIG8ngKpL0sT7xw9IlpBGYRJX4nIUBYw1UE8wUvj0gOuKwMgtIzBJ/SHtnT4UI2lolRJkk6kmT47606y7G2dAMpLhOqlkzPdUe0bDWdWnSJ9kj4ilnotY5mhXqKU4EALrsC33OjQROWuI/dGXfRRZ/RtGb2JfJPVT4jOr+wXGuzJKWbQpIPFto+JAk1ITabfoldmXwxIcB8jV9dIUZMWvuLH49JATcyUgJCICchIOXec6cFk/s1OfvW0ttlS0WdaholBcGnGdaH/wD9Lj17IeeY+NMbgIrtJl7YApKgBodas3kCIVAxZZ7+znWa396T31AJsrKW0/WKs19xSchTWxL1ptNuQ4+tRDSVLCQoxMYRkdfWqMrC9tsZxNAvEhhIOElOhIEkdsbqFbJaErvFSkgwUt6gj6ueRo66Sg+0Gb1X7DX3B/ffRoqjpKCxPeJ9IlvQ1bHMSgmUo5n1eGvCs+evcKUIxkynrEwQAZ6u8US+ldoG83DH1GvuChVFjJz48KSZhW5PeP0aUEbjC5q9yoeusTxOL31z5Y4DIdjjCECe2BnVa11QP804l4bx4VX+Sy9DND8dD1EfTa7Rin5Qoj9XCnD3iKsbHezoMlZnkVpHgDFVQdSatLoutb6whsSd53AczQ/k2MeZzUUquSMS5sm0ToGa1HwPvqyst/rVlKSeaSB5GoLmytob+qFDikivI2eWr11JTp+sSPCrFtcnmJOKccGElkvCR1imeUgfaipPSzpVZYbsbRqpxz2jl+NT/kyD6pKO3Smf2iRIB4MUTTah2VxQI0UlX99lJSVEHqZcf8UW0iduBiVI7aUGOJrxKtAkzvOg8TSG7MVSFk9gyH4mpzBJnC6kGB1jwGddNlccH7Mcs1fgKmM2cIyCcuXxnWnw4NN53VBM6VTN0YfrdY7yTNSmLKkTjwH2kg/CpDqSMxTb7wga0O3HMDGOk8buZP8A4mv5EUhu7WUnqtpSoiCUpCTHaOyl2JOek86ccM/0qQB1h7yRjMhOWYZ9YpO7LEOVAliszrd4rDzgcWcCsQBSMKhKUxyECtBXZMQyEds0GWxMXqofwM/cq5CZXz3kX0iWHFeDiv4W/JNDXyUAVql+7MpetC3FLIEJBSAJyEazXbPs9Z0DJpKjxX1j50k1LOxM1K9SqKO8zJmyLcMISpR5JPvq4sewdoXmrA2P4jn4JBrRG0gCBAHAZCuLtSRvk0Q0qj9pza9u3EFrDsKwn9KtayNw6g+M0SWdttlIQyEoTvyz71amkLtxOQ/vupkidc64qi/qIhbqGfqcycLQBvUT2wOWdOJdxZkxy3VB6MnlMCanJgAxBjLTfU15yfErHSIbb4Zc66Ck5HPtGVNizFXrGK58kI0M1Zk9hIJjtrskxh8N1REOEQPL/FWIbXh3dlRl2eSDEV209ZJGY44nLRRPAExPCkNApVpkdaQiUyATHjn204hWYJ/zU4HWdiScYjMHwpqASIGXZ8afSsRnPfNcS4NxFTjMLEaU8TlExyphSjvHlUzpe2vLfA510jEiJbIzz7qeYUN4NO9MDTUdhroQEcU6kacdKA7w/wB3X7DP3aMVInlxzzoMtY/1VfsM/do16wWh1bl/SKEcM9395U1JqlvjaYM3gtp3Jshvo1R6qlDrYuR3HdV0HBP9xn791VVUqjMwJOTDOVAzItsSRvPZupiKsXbOFaz3VGds0HLTf/SudTmLspM6xZZzOnbUsBKcgM6ZQkD1Z76WPOsvUa8VfGsZMcp0/GWjbpWTOkGRT9ndJmct/CvTUG970DKJyKzk2nepXAe+qK/UbN3QGWnTgd5ZuKy40kO8aEm9pX+iddhBbSAEnCoYnSQCkdY5AznyqUztKsoLi0JS22IcXMpUuIwtjeZypz81v+v9wPZB7wjLip6ppaWs8+t8Kol7RdG20pxGFbx6iZyHDGo+rlVrZnllMqGE55A4hyzFCfUQOq/3O9g+ZJUwDxFNYAFZg575gUrHzNcUqd5qP5OvwZP458x1oZQo51xSYHVE1GS6ZG/XlUhtZ3iKeouFy7llToUODGC2qZOlJ76646VTGUaTSW2CMyPCrz9yqLKBxIPLOkKI0PnrTmERO+m3WAczrULg8mTzjiNOO5QDmPGgxwf6or2WvuijRxkDSaDX0xeqtfUZ19mrR1gkxv0hCbev2W/uimtmNoiyoNOElonqk5lsnh/BO6pPpAH/AFq/Zb+7VJd1iLrgQCATvOgFZzW+05M1krD1gGagm0Jyz1EiNIOmddJmq66LGGWwjGVxxO/lyqfjrN1fqJs+NfAlKUBTnrFSBmcqh2O9A6tSUJJQnIufVJ3hI+t201bbB0xONSsMEBIVlPEiKj2e4QlpLPSK6ITiAgKVJJzUN3ZWYNmMk8y47u0mN380p/oUqxLzmB1RGsq8qavG8bNJDgDmD1oSV4e2BlUVOzxSt5aVhKnEdGiBAQNMueVNt3E58nDGJCUR9IU4sbh1PWOk85owteQd0j5SQ+bMtpuS38nOaURAJHnFOPWSyvJBxAoSRELISCn1YgxIqD8geVDSmsNmEAJQtOKN+NR1HIAV1+7VrczaKbPZxiabEAuODQk7xR7R03SDnxLC1XT0yihayWoAKQrWNJET4GrRtsCANBERpG6gN+zvvOzCm1WgYXeosJbSIPrbzlup+/bSpDiHLOlYQyktpxYocUrIYU744mi9okhd0jd9Q3pK6r9nrEpthIWSpZ6yySfWOoE6RVgBSjDacCWZ4nGT1jmMhvp5doTuUPGo1jBJJMAE5ZZxSnX0zur1ukrK1BRM2xgXJMcSsEbvGlJXinrZUhCQdw8KcLQ4Dwq5t0EYkbogTIJkbtBTraz9YfGuOdXrJHaOIpWMwSRlujhUJnGDJOO0Q8nfNBNr/wB1V7DP3aL33woRpO+g19MXqv2GfuVahyZVFekD/vV+yj7tUN2KUHkYBKpGQ38a0bbPZ4OErCeuY62cwBlWZWnZ21BXUWtPZH4UtZpmYn7j6apVULiaItkqGY99M/JVp9VS09n9azxVx206uu+P9KSdnrZ+1d8aQPpbeRJ/LXwf6mhgPD/yr7wPwpaLS6PrA9orPbJc1uaViQ86kxE5HL/kCKlBq8v3h3wR+WpHpZ7kf+SDqh2EPPnJzgmu/PEapoA+TXj+8O+CPy0oNXn+8O+Df5KMelr3xK/yfqH4v5G+PGpDd6oO+szdsN4KEKfcI7Eflpk3Jbf2rngn8tA3pKnoZI1R8TWUW1PE+dK6cHeO/wDrWTIum3DR50eH4U6mxXiNH3fs/lqr+HbswhjVDuJqi3wBrTS7xRBhWelZn0F5fvDvgj8tIRYrxBkPug66I1/loqvSCCN7CC2pBHAmr2eQKjO2MzNZwDeg/wDae+x+WldLev7094I/JW+hK9Iiyhus0mzJKczUj5QTpWVn50P/ALL32Py1wovP95e+x+WhcFjmSuFmoOPKSZkR215NqjmDqOHfwrL0t3mNLS94I+Ka6U3n+8vfY/LUMuYQwMzSHRnpA8fChK0D/VFZz1Gvu1SJTef7y99j8tEOzVyPKd6V4qWswCoxJAyGgFQqYkEz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8679" name="AutoShape 14" descr="data:image/jpeg;base64,/9j/4AAQSkZJRgABAQAAAQABAAD/2wCEAAkGBhQSERQUExQUFRQUGBUVFBgXGBQVFRgVFRgXFBQXFxgXHCYeFxkkGRQUHy8gIycpLCwsFR4xNTAqNSYrLCkBCQoKDgwOGg8PGiocHyQpKSwsLywsKSkpLCkpKSwsKSwpKSwsKSwpLCksLCwsKSkpKSwpKSksLCksKSwpKSwsLP/AABEIAMAAsAMBIgACEQEDEQH/xAAcAAABBQEBAQAAAAAAAAAAAAAGAgMEBQcBAAj/xABGEAABAwEFBAYFCAkDBQEAAAABAgMRAAQFEiExBkFRYRMicYGRoQcycrHBFBUjQqKy0dIzUlNUYpLh8PElNYIkNENEcxf/xAAaAQACAwEBAAAAAAAAAAAAAAACBAEDBQAG/8QAKxEAAgIBAwMEAgICAwAAAAAAAQIAAxEEEiExQVEFEyJhFDIVoXHRI1KR/9oADAMBAAIRAxEAPwDS76vx1t0pQRACdQCcxnnVeNpn/wBYfyimr/V9Oru91VyTSLuwYgGMqgxJt47U2lLaihScQzHVB7apLt9IdqW6gKWnCohPqJFO3q4Q0ogwY4TQNdtpOu9KpHjS9hsPyB4Ecot0yEU2Jkt0Pia4/tC8kjrD+UVOYvdwiZHgKGbQ5OE8QDVrYFSkVYLWPeLMgHGJcJvFfHyFK+Xr4+QqIilg1PuP5gFR4gdtbt7arPaFIbUgJT0eqEqPWAJzNEt1bQuuJOIiYBEADdnWZbfuTanzwU2PBAow2celKTxbB8ga07l21Ke8Xr5Yy5f2jeCoCh/KKW1tC8TmoeAqlfPWPbTrJzpFnPmMACEbV6uHU+Qp75wXx8hVWwqpQNV728ztokr5wXx8hXDeK+PkKj1w129vMjAkg3kvj5CkfOjnEeAphVNmoaxs9ZO0eJJ+dnOI8BXTernHyFQyK8o1cGPmAQJLN7OcR4CnrJfnWwKIxeGulVa1RM0KO3ifnJSQcsLfmmrUbJxAI4hBf/6ZXd7qrQasr+/TK7vdVYaUs/YxpOgkG/1fQntAoHuw9ZY45UcX22VMmBpBPYNaBLCqHTQryGEQ1jbLK3Hb/c0CyWnGy2eAjvGRq8upzKKE7nd6hTwVI7DnRHdbmdVrNa4ZbI78y/RS4ppBpwVZFjMh2rBW9aiP2keAA+FFWzjsNNewAf5aGXV4haDrLqz5mry5nQGEE7vgYpqzVF29o9BHP48V6dbweWMevq+UWdCnF7tAIxKPKgO0ek+0ky2htIG6Co9+dGO0ez3TNhwkZFQCTy30HnZrrTlE6cKoDrnmK+0x5EI9lPSl0iw3akJbxZJcTITi3BQJMTWmINfP17XcEKwjPLhl/mtl2LtxdsTClGVYMKjzSSJqGx2gEEcGX81wmuTXjQzpxVNmnFaU2dKEnmT2ia8TlXjTVpBwmNavHSV95UXvbzISkwTmeyhWwf7gqTOTef8AxqzebwqcUoyZMVUXQubco8ke6g07FrZfcu2qXXpJv5TDqgg4TAJO/TKOdA1j2ktjivoiSOKgMNFG3bCXr2LSzkENwNBKhPwqAHwhWBCch/DAyy1nOuY/M5hIu5RJV03+5j6G1JguApQtMYScsvdVE5d6kvQASQc4qZehWULMZt9dJ3gp0A5GrZF8twgkFIUkGdYJ1CuFVBmV89oF+i94f4ki77vUlJcJEQEkbwd3lV3do0NUeztuLqX0n6xKwPZEj3Vf3QJRU9JCPuQfXEv2qdAqPZjkKkbq7MiZ5fN1IZSsImFYlZknPFTF252RQ4YvIzV/tV+gb54vA5/Gqa52voFpPBfmKVD/APKc+J6ZDu0S/REsr2fAYQCYxdYa54gN/fQra7WlGqhPDOjNuxB+72wsSOjTO45CD2UEX7ZUdOcst2cZCrOrTLHBK/cgXhZukSVjM0c+jkLDS0kkoSUBA/izKiPGg9zqpyy0oi2F2rT1mSM09YREkb44mo9wDkyqxOCZoNeNNtPpUAQRHge8Us1erhhkHMSIx1nlHKmzpSydaQdKhv2ndpw1wmvV4mmVlZgVtE6WnFjCYMqB3EHPWqPZp4LtZUBE4cu6jHbInoRCSRikxnFBmy6ptZyI9XUQdKikAWYjFrbqRCnbVltq3C0LGfVBURkCgQkE7pFVlvs4KyUQUqgpI586K9qLOhxxxC0ymJJnl5UC3BaoYUCZwFQE6wTAPhSJvDWOo7GMUAhRmPJaGEySZlOZmYkVCRd5wlKuqsTAOUhXqiefGnw7KgImKKmFiIInLOfcKU1OoWtwuMxtXZVwsGtl2VtvyoQk9Q9+RjuNGN1IwlSTuJHgTVfbLAICkD1c4HjVlZnJcxfrpCvLPzp2u5bRlZl7NnAlnZqkqOR7D7jURk9aod+bRIsySFZqUFEJ35ZfGrJAXJwJ68rsS8llKiY1y7PKplluppsAJTnz+NBuy+0JftS1Lj1YgGYgxl3VdtbRAShwdGcUIJPUWN0K3HlWPqmYWHEfJcIEJ4itobeEIUlEZJMxy3DwrLl3gl1oPODCsSCcyDGnZWg3uyVJJ5E+VZXZLVCcJzxkA8tZovTvmGJ8iEQAOsW9eMiZ3QlIMxzJ40/sUVfLWyDHrT2RnVM4uFlMQPCjL0cXOpS1vaJSMIyyJVrHZWjqCK6mP1Kgc8zQEuHXfypxi+MJgyocKr7wvppkddwAndqs9iRVfZ7x6YFQSUDdi1PON1efr9ysb14ksFfgwyZtqFgwc+B1pYOtAl7X6qzoStJGKYE55anKr3ZnatFqRuS4PWScp5jlW1prXtTcwi9lW3pL6a4aSt0DUgSYEmJPAcdDUS3W0pSSByA7dDymmdRql0689fEoSsuY5bLWECJGfuoGsbAReKgBAIQoDtTNXd33mh8EDquJMONn1knmOHZVa4mL0UOCGh9gUj6dfdZqj7nHEv1CqtWBCnaRf0rg5AeVZ1ZsSThQkKUqRhJwgyeO6jTaq2Lbtbh9ZvCiU6FOWak8eyhyw3cta1KDmBAOiQOtGfdrVTMKr7GPQmMVk+2BG2WsBSoiJHXGsK4Aj6tXKLROhHadw4xVfa7KFgg5gyDS7kQ2ykpEJjgDPb20dmmFzBhJawoPMmP3sWx1QTmASrTnVhctuLqQSkAoJTlpB63xqkvG2NqQoBYKhBjQ5GrLZQjo1cScR7Zj3UdFQqswJH7U5I5hC64EjEZAAJPGADpxrHb/ALcpxxSxiIlUYpBIJkHM8OFbA8jEgjiI8axq9bCoLWkknCpQjQZSPwrQECgdYvYm9sNsAnqrBHfr8K0pFnDoUlQCgRMHSQapthtk2V2NtxSML2JzCsesBigDPI6GrS7rSOkGehKT7qxPU1xYHXjiXIQwwZGesbiCUtKMDq4FElEZZDenU1laGCh9SCCMKjkdRG6tqQ1LnfNZttw0BebpAyKGjpEkpz8xR+l2l2ZTAs+Ig5bG+vI4kfhH960dt3iplhDDBwJSPpFjJS1nUp/VG6eVC9msON1CTlniM5aDP30QOkbqe1T5IUcyK8Y+UjJaEyRJOpOZJ5k1b3e7FUbtuQk5qE+dMr2lUmcKRHEkHPsqk6O60cCA11a95zb28CFNIAyhSjwMwB7qq7ovNaIWgkKTodIil3rtN0yUpdbQSn1VjFIkyYz36GqdTyQcj4ya2tLpNlYVu0TfU+IQ3lthaHVpWtwSg4kgSEg8h7+2j+678FqYQtOkwocCBBHZNYq/apPKj70X2rEy8j9VQI7CIPnFJetUIad44Ik6Ow7sGFd93YFBLiRhcBAxJOFUbxIqnuVKhbjjUpaoRmo4lacd9Fi0gpA4UPMIi8ley392sv0a1jbsPgxnVge3CjaZsG0q7E+6h27LYlHSo3IURr3/ABNFW0NxpdeWtT60CAMKcOUDMjIk0G/MthRjcXa30JJJUVgpkjLLEimbfTHtsdj0PSQmoVVUR91wYtRCtPCoNsewZ6fGrew2K63EjBawreCpwJPgQKmPbM2RzMvgj/6Ij3UzVp3rTGRLBeM9DAYOFS58Ks1pU0A4g9YZznFWF5XZYrMCUrW64R1UpUCP+SgIA86g2VfSIhQgToPgaVZGD9eZrabUJjLKdv8AiGVxXqH2UrMA5gjmKEto7k+lUU5hXW3nMnOru5kFpGBpKlBRnQmCdYIqJbLBaTiCm1kkKTMTkZKdOBim1DETMLILCVPEudkThsjbZIC048pzjESDFQr5sZa+nQJBUOkHD+IeGdDt3XTb0JaJbV0iSrFmkHDnhkk9lEtuRbFMpShABIAclQxHLMcNaC6gsuGGYCY3ftJTt5IbQXPWJEpHGeFCD97qdW4rowVJKASEgkyCRG/Kp72z1rUACycISADjTI5RNDyLvt1nfKgw4UmARGLSYIj6wpbRac15yIbOOg5lw3a8pcwg8MpHafhQxtbbESgpUATMxllUi12O0OEn5NaArdKTBnfEVQ2rZ51az0i0Ic/VVIjlnpWpVtrfc0ovJZcKMyA/aATEzXGn5EHUVGtV3uNqwkSRvT1hnwIyNKTYHcuoZPZ7prSFq+Zm+22ekcfMjjUVsbjpuqWu73hq2avtmtjlPufTFbLcSTAk8hI31JtWcKmPaC6WVLOFtJUdwSCSe4VomwOzLtmxOOEJLoCcEGU5yCo6btKMbm2as9mT/wBOkCcir1lntV+FSLc2rAY3Z6DPTKsnW2GytkjVKBWBimjkaH2/9yV7LX3auGLR1d9UzCpvFXstfdrE9GQjUHPgxjVEbJO9ID9oFqXgtSWWsKYTCAZjPM68aCrPYG3nPpXy8pJ+sTEcQNKNPSFdiXbUsmCIQCIkgYdRQxsmhNmvFoLCVJX9GJiIc9U58CK3nf3GNYOIpTqApwRI6LGpayizWRxZE9bAAnlmuAau7n2KtziwXg3Z2x9XJa1Hj1chWl/KkJHrIA7U61QXpt7Z2lYUhx5Y1DSSrXidBVq0jG3GZYb2znMaGwDUZuLnfASB4VYXfsrZ2h6pWdZUZ8hlVEvai2u/oWUNA6dISpfcEmKcZ2QefhVqtDqp+pjKG/5UQfGpGkVTuIxBbVOw25lzbdqLIycJcTiH1UAqV4IBArl232HcRDTqAPVxRKuwA5d9PXdsrZ2c0oSVDfAnd31YKbA0HlHuo/iJVz3nBHP30sFI/wAGmkilYTQtJAnemTx8j+FRbwvNtlBUrFG4JSpRPcKfddIG8ngKpL0sT7xw9IlpBGYRJX4nIUBYw1UE8wUvj0gOuKwMgtIzBJ/SHtnT4UI2lolRJkk6kmT47606y7G2dAMpLhOqlkzPdUe0bDWdWnSJ9kj4ilnotY5mhXqKU4EALrsC33OjQROWuI/dGXfRRZ/RtGb2JfJPVT4jOr+wXGuzJKWbQpIPFto+JAk1ITabfoldmXwxIcB8jV9dIUZMWvuLH49JATcyUgJCICchIOXec6cFk/s1OfvW0ttlS0WdaholBcGnGdaH/wD9Lj17IeeY+NMbgIrtJl7YApKgBodas3kCIVAxZZ7+znWa396T31AJsrKW0/WKs19xSchTWxL1ptNuQ4+tRDSVLCQoxMYRkdfWqMrC9tsZxNAvEhhIOElOhIEkdsbqFbJaErvFSkgwUt6gj6ueRo66Sg+0Gb1X7DX3B/ffRoqjpKCxPeJ9IlvQ1bHMSgmUo5n1eGvCs+evcKUIxkynrEwQAZ6u8US+ldoG83DH1GvuChVFjJz48KSZhW5PeP0aUEbjC5q9yoeusTxOL31z5Y4DIdjjCECe2BnVa11QP804l4bx4VX+Sy9DND8dD1EfTa7Rin5Qoj9XCnD3iKsbHezoMlZnkVpHgDFVQdSatLoutb6whsSd53AczQ/k2MeZzUUquSMS5sm0ToGa1HwPvqyst/rVlKSeaSB5GoLmytob+qFDikivI2eWr11JTp+sSPCrFtcnmJOKccGElkvCR1imeUgfaipPSzpVZYbsbRqpxz2jl+NT/kyD6pKO3Smf2iRIB4MUTTah2VxQI0UlX99lJSVEHqZcf8UW0iduBiVI7aUGOJrxKtAkzvOg8TSG7MVSFk9gyH4mpzBJnC6kGB1jwGddNlccH7Mcs1fgKmM2cIyCcuXxnWnw4NN53VBM6VTN0YfrdY7yTNSmLKkTjwH2kg/CpDqSMxTb7wga0O3HMDGOk8buZP8A4mv5EUhu7WUnqtpSoiCUpCTHaOyl2JOek86ccM/0qQB1h7yRjMhOWYZ9YpO7LEOVAliszrd4rDzgcWcCsQBSMKhKUxyECtBXZMQyEds0GWxMXqofwM/cq5CZXz3kX0iWHFeDiv4W/JNDXyUAVql+7MpetC3FLIEJBSAJyEazXbPs9Z0DJpKjxX1j50k1LOxM1K9SqKO8zJmyLcMISpR5JPvq4sewdoXmrA2P4jn4JBrRG0gCBAHAZCuLtSRvk0Q0qj9pza9u3EFrDsKwn9KtayNw6g+M0SWdttlIQyEoTvyz71amkLtxOQ/vupkidc64qi/qIhbqGfqcycLQBvUT2wOWdOJdxZkxy3VB6MnlMCanJgAxBjLTfU15yfErHSIbb4Zc66Ck5HPtGVNizFXrGK58kI0M1Zk9hIJjtrskxh8N1REOEQPL/FWIbXh3dlRl2eSDEV209ZJGY44nLRRPAExPCkNApVpkdaQiUyATHjn204hWYJ/zU4HWdiScYjMHwpqASIGXZ8afSsRnPfNcS4NxFTjMLEaU8TlExyphSjvHlUzpe2vLfA510jEiJbIzz7qeYUN4NO9MDTUdhroQEcU6kacdKA7w/wB3X7DP3aMVInlxzzoMtY/1VfsM/do16wWh1bl/SKEcM9395U1JqlvjaYM3gtp3Jshvo1R6qlDrYuR3HdV0HBP9xn791VVUqjMwJOTDOVAzItsSRvPZupiKsXbOFaz3VGds0HLTf/SudTmLspM6xZZzOnbUsBKcgM6ZQkD1Z76WPOsvUa8VfGsZMcp0/GWjbpWTOkGRT9ndJmct/CvTUG970DKJyKzk2nepXAe+qK/UbN3QGWnTgd5ZuKy40kO8aEm9pX+iddhBbSAEnCoYnSQCkdY5AznyqUztKsoLi0JS22IcXMpUuIwtjeZypz81v+v9wPZB7wjLip6ppaWs8+t8Kol7RdG20pxGFbx6iZyHDGo+rlVrZnllMqGE55A4hyzFCfUQOq/3O9g+ZJUwDxFNYAFZg575gUrHzNcUqd5qP5OvwZP458x1oZQo51xSYHVE1GS6ZG/XlUhtZ3iKeouFy7llToUODGC2qZOlJ76646VTGUaTSW2CMyPCrz9yqLKBxIPLOkKI0PnrTmERO+m3WAczrULg8mTzjiNOO5QDmPGgxwf6or2WvuijRxkDSaDX0xeqtfUZ19mrR1gkxv0hCbev2W/uimtmNoiyoNOElonqk5lsnh/BO6pPpAH/AFq/Zb+7VJd1iLrgQCATvOgFZzW+05M1krD1gGagm0Jyz1EiNIOmddJmq66LGGWwjGVxxO/lyqfjrN1fqJs+NfAlKUBTnrFSBmcqh2O9A6tSUJJQnIufVJ3hI+t201bbB0xONSsMEBIVlPEiKj2e4QlpLPSK6ITiAgKVJJzUN3ZWYNmMk8y47u0mN380p/oUqxLzmB1RGsq8qavG8bNJDgDmD1oSV4e2BlUVOzxSt5aVhKnEdGiBAQNMueVNt3E58nDGJCUR9IU4sbh1PWOk85owteQd0j5SQ+bMtpuS38nOaURAJHnFOPWSyvJBxAoSRELISCn1YgxIqD8geVDSmsNmEAJQtOKN+NR1HIAV1+7VrczaKbPZxiabEAuODQk7xR7R03SDnxLC1XT0yihayWoAKQrWNJET4GrRtsCANBERpG6gN+zvvOzCm1WgYXeosJbSIPrbzlup+/bSpDiHLOlYQyktpxYocUrIYU744mi9okhd0jd9Q3pK6r9nrEpthIWSpZ6yySfWOoE6RVgBSjDacCWZ4nGT1jmMhvp5doTuUPGo1jBJJMAE5ZZxSnX0zur1ukrK1BRM2xgXJMcSsEbvGlJXinrZUhCQdw8KcLQ4Dwq5t0EYkbogTIJkbtBTraz9YfGuOdXrJHaOIpWMwSRlujhUJnGDJOO0Q8nfNBNr/wB1V7DP3aL33woRpO+g19MXqv2GfuVahyZVFekD/vV+yj7tUN2KUHkYBKpGQ38a0bbPZ4OErCeuY62cwBlWZWnZ21BXUWtPZH4UtZpmYn7j6apVULiaItkqGY99M/JVp9VS09n9azxVx206uu+P9KSdnrZ+1d8aQPpbeRJ/LXwf6mhgPD/yr7wPwpaLS6PrA9orPbJc1uaViQ86kxE5HL/kCKlBq8v3h3wR+WpHpZ7kf+SDqh2EPPnJzgmu/PEapoA+TXj+8O+CPy0oNXn+8O+Df5KMelr3xK/yfqH4v5G+PGpDd6oO+szdsN4KEKfcI7Eflpk3Jbf2rngn8tA3pKnoZI1R8TWUW1PE+dK6cHeO/wDrWTIum3DR50eH4U6mxXiNH3fs/lqr+HbswhjVDuJqi3wBrTS7xRBhWelZn0F5fvDvgj8tIRYrxBkPug66I1/loqvSCCN7CC2pBHAmr2eQKjO2MzNZwDeg/wDae+x+WldLev7094I/JW+hK9Iiyhus0mzJKczUj5QTpWVn50P/ALL32Py1wovP95e+x+WhcFjmSuFmoOPKSZkR215NqjmDqOHfwrL0t3mNLS94I+Ka6U3n+8vfY/LUMuYQwMzSHRnpA8fChK0D/VFZz1Gvu1SJTef7y99j8tEOzVyPKd6V4qWswCoxJAyGgFQqYkEz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53793138"/>
              </p:ext>
            </p:extLst>
          </p:nvPr>
        </p:nvGraphicFramePr>
        <p:xfrm>
          <a:off x="1043354" y="1173163"/>
          <a:ext cx="8100646" cy="529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Šipka doleva a nahoru 5"/>
          <p:cNvSpPr/>
          <p:nvPr/>
        </p:nvSpPr>
        <p:spPr>
          <a:xfrm rot="7810119">
            <a:off x="1964411" y="3510203"/>
            <a:ext cx="867507" cy="835470"/>
          </a:xfrm>
          <a:prstGeom prst="leftUpArrow">
            <a:avLst/>
          </a:prstGeo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4352" y="3141743"/>
            <a:ext cx="2101948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tx2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ROK 2017 = 85 DNŮ </a:t>
            </a:r>
            <a:r>
              <a:rPr lang="cs-CZ" sz="2000" b="1" dirty="0" smtClean="0">
                <a:solidFill>
                  <a:schemeClr val="tx2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PČDD</a:t>
            </a:r>
            <a:endParaRPr lang="cs-CZ" sz="2000" b="1" dirty="0">
              <a:solidFill>
                <a:schemeClr val="tx2">
                  <a:lumMod val="1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3500" y="3849629"/>
            <a:ext cx="2101948" cy="7971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2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MAX. NÁKLADY 50 MIL. USD</a:t>
            </a:r>
            <a:endParaRPr lang="cs-CZ" sz="2000" b="1" dirty="0">
              <a:solidFill>
                <a:schemeClr val="tx2">
                  <a:lumMod val="1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750524" y="1513826"/>
            <a:ext cx="607739" cy="23083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cs-CZ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</a:t>
            </a:r>
          </a:p>
          <a:p>
            <a:r>
              <a:rPr lang="cs-CZ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</a:t>
            </a:r>
          </a:p>
          <a:p>
            <a:r>
              <a:rPr lang="cs-CZ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</a:t>
            </a:r>
          </a:p>
          <a:p>
            <a:r>
              <a:rPr lang="cs-CZ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630880" y="4501367"/>
            <a:ext cx="423514" cy="221599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cs-CZ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</a:t>
            </a:r>
          </a:p>
          <a:p>
            <a:r>
              <a:rPr lang="cs-CZ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</a:t>
            </a:r>
          </a:p>
          <a:p>
            <a:r>
              <a:rPr lang="cs-CZ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</a:t>
            </a:r>
          </a:p>
          <a:p>
            <a:r>
              <a:rPr lang="cs-CZ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</a:p>
          <a:p>
            <a:r>
              <a:rPr lang="cs-CZ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É</a:t>
            </a:r>
            <a:endParaRPr lang="cs-CZ" sz="2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152350" y="4162813"/>
            <a:ext cx="385042" cy="255454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cs-CZ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</a:t>
            </a:r>
          </a:p>
          <a:p>
            <a:r>
              <a:rPr lang="cs-CZ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</a:t>
            </a:r>
          </a:p>
          <a:p>
            <a:r>
              <a:rPr lang="cs-CZ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</a:t>
            </a:r>
          </a:p>
          <a:p>
            <a:r>
              <a:rPr lang="cs-CZ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</a:t>
            </a:r>
          </a:p>
          <a:p>
            <a:r>
              <a:rPr lang="cs-CZ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</a:t>
            </a:r>
          </a:p>
          <a:p>
            <a:r>
              <a:rPr lang="cs-CZ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</a:p>
          <a:p>
            <a:r>
              <a:rPr lang="cs-CZ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</a:p>
          <a:p>
            <a:r>
              <a:rPr lang="cs-CZ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</a:t>
            </a:r>
            <a:endParaRPr lang="cs-CZ" sz="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798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4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 txBox="1">
            <a:spLocks/>
          </p:cNvSpPr>
          <p:nvPr/>
        </p:nvSpPr>
        <p:spPr bwMode="auto">
          <a:xfrm>
            <a:off x="-12700" y="163513"/>
            <a:ext cx="9156700" cy="1009650"/>
          </a:xfrm>
          <a:prstGeom prst="rect">
            <a:avLst/>
          </a:prstGeom>
          <a:solidFill>
            <a:srgbClr val="1D1F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 dirty="0" smtClean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DRUHÝ KROK… + 7 DNÍ PČDD </a:t>
            </a:r>
            <a:endParaRPr lang="cs-CZ" altLang="cs-CZ" b="1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630949" y="6009288"/>
            <a:ext cx="4022774" cy="76487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Nastupuje </a:t>
            </a:r>
            <a:r>
              <a:rPr lang="cs-CZ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Dlouhodobá strategie</a:t>
            </a:r>
            <a:r>
              <a:rPr lang="cs-CZ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cs-CZ" sz="20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cs-CZ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2020+</a:t>
            </a:r>
            <a:endParaRPr lang="cs-CZ" sz="20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Šipka dolů 12"/>
          <p:cNvSpPr/>
          <p:nvPr/>
        </p:nvSpPr>
        <p:spPr>
          <a:xfrm>
            <a:off x="4243753" y="5574125"/>
            <a:ext cx="844061" cy="542699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678" name="AutoShape 12" descr="data:image/jpeg;base64,/9j/4AAQSkZJRgABAQAAAQABAAD/2wCEAAkGBhQSERQUExQUFRQUGBUVFBgXGBQVFRgVFRgXFBQXFxgXHCYeFxkkGRQUHy8gIycpLCwsFR4xNTAqNSYrLCkBCQoKDgwOGg8PGiocHyQpKSwsLywsKSkpLCkpKSwsKSwpKSwsKSwpLCksLCwsKSkpKSwpKSksLCksKSwpKSwsLP/AABEIAMAAsAMBIgACEQEDEQH/xAAcAAABBQEBAQAAAAAAAAAAAAAGAgMEBQcBAAj/xABGEAABAwEFBAYFCAkDBQEAAAABAgMRAAQFEiExBkFRYRMicYGRoQcycrHBFBUjQqKy0dIzUlNUYpLh8PElNYIkNENEcxf/xAAaAQACAwEBAAAAAAAAAAAAAAACBAEDBQAG/8QAKxEAAgIBAwMEAgICAwAAAAAAAQIAAxEEEiExQVEFEyJhFDIVoXHRI1KR/9oADAMBAAIRAxEAPwDS76vx1t0pQRACdQCcxnnVeNpn/wBYfyimr/V9Oru91VyTSLuwYgGMqgxJt47U2lLaihScQzHVB7apLt9IdqW6gKWnCohPqJFO3q4Q0ogwY4TQNdtpOu9KpHjS9hsPyB4Ecot0yEU2Jkt0Pia4/tC8kjrD+UVOYvdwiZHgKGbQ5OE8QDVrYFSkVYLWPeLMgHGJcJvFfHyFK+Xr4+QqIilg1PuP5gFR4gdtbt7arPaFIbUgJT0eqEqPWAJzNEt1bQuuJOIiYBEADdnWZbfuTanzwU2PBAow2celKTxbB8ga07l21Ke8Xr5Yy5f2jeCoCh/KKW1tC8TmoeAqlfPWPbTrJzpFnPmMACEbV6uHU+Qp75wXx8hVWwqpQNV728ztokr5wXx8hXDeK+PkKj1w129vMjAkg3kvj5CkfOjnEeAphVNmoaxs9ZO0eJJ+dnOI8BXTernHyFQyK8o1cGPmAQJLN7OcR4CnrJfnWwKIxeGulVa1RM0KO3ifnJSQcsLfmmrUbJxAI4hBf/6ZXd7qrQasr+/TK7vdVYaUs/YxpOgkG/1fQntAoHuw9ZY45UcX22VMmBpBPYNaBLCqHTQryGEQ1jbLK3Hb/c0CyWnGy2eAjvGRq8upzKKE7nd6hTwVI7DnRHdbmdVrNa4ZbI78y/RS4ppBpwVZFjMh2rBW9aiP2keAA+FFWzjsNNewAf5aGXV4haDrLqz5mry5nQGEE7vgYpqzVF29o9BHP48V6dbweWMevq+UWdCnF7tAIxKPKgO0ek+0ky2htIG6Co9+dGO0ez3TNhwkZFQCTy30HnZrrTlE6cKoDrnmK+0x5EI9lPSl0iw3akJbxZJcTITi3BQJMTWmINfP17XcEKwjPLhl/mtl2LtxdsTClGVYMKjzSSJqGx2gEEcGX81wmuTXjQzpxVNmnFaU2dKEnmT2ia8TlXjTVpBwmNavHSV95UXvbzISkwTmeyhWwf7gqTOTef8AxqzebwqcUoyZMVUXQubco8ke6g07FrZfcu2qXXpJv5TDqgg4TAJO/TKOdA1j2ktjivoiSOKgMNFG3bCXr2LSzkENwNBKhPwqAHwhWBCch/DAyy1nOuY/M5hIu5RJV03+5j6G1JguApQtMYScsvdVE5d6kvQASQc4qZehWULMZt9dJ3gp0A5GrZF8twgkFIUkGdYJ1CuFVBmV89oF+i94f4ki77vUlJcJEQEkbwd3lV3do0NUeztuLqX0n6xKwPZEj3Vf3QJRU9JCPuQfXEv2qdAqPZjkKkbq7MiZ5fN1IZSsImFYlZknPFTF252RQ4YvIzV/tV+gb54vA5/Gqa52voFpPBfmKVD/APKc+J6ZDu0S/REsr2fAYQCYxdYa54gN/fQra7WlGqhPDOjNuxB+72wsSOjTO45CD2UEX7ZUdOcst2cZCrOrTLHBK/cgXhZukSVjM0c+jkLDS0kkoSUBA/izKiPGg9zqpyy0oi2F2rT1mSM09YREkb44mo9wDkyqxOCZoNeNNtPpUAQRHge8Us1erhhkHMSIx1nlHKmzpSydaQdKhv2ndpw1wmvV4mmVlZgVtE6WnFjCYMqB3EHPWqPZp4LtZUBE4cu6jHbInoRCSRikxnFBmy6ptZyI9XUQdKikAWYjFrbqRCnbVltq3C0LGfVBURkCgQkE7pFVlvs4KyUQUqgpI586K9qLOhxxxC0ymJJnl5UC3BaoYUCZwFQE6wTAPhSJvDWOo7GMUAhRmPJaGEySZlOZmYkVCRd5wlKuqsTAOUhXqiefGnw7KgImKKmFiIInLOfcKU1OoWtwuMxtXZVwsGtl2VtvyoQk9Q9+RjuNGN1IwlSTuJHgTVfbLAICkD1c4HjVlZnJcxfrpCvLPzp2u5bRlZl7NnAlnZqkqOR7D7jURk9aod+bRIsySFZqUFEJ35ZfGrJAXJwJ68rsS8llKiY1y7PKplluppsAJTnz+NBuy+0JftS1Lj1YgGYgxl3VdtbRAShwdGcUIJPUWN0K3HlWPqmYWHEfJcIEJ4itobeEIUlEZJMxy3DwrLl3gl1oPODCsSCcyDGnZWg3uyVJJ5E+VZXZLVCcJzxkA8tZovTvmGJ8iEQAOsW9eMiZ3QlIMxzJ40/sUVfLWyDHrT2RnVM4uFlMQPCjL0cXOpS1vaJSMIyyJVrHZWjqCK6mP1Kgc8zQEuHXfypxi+MJgyocKr7wvppkddwAndqs9iRVfZ7x6YFQSUDdi1PON1efr9ysb14ksFfgwyZtqFgwc+B1pYOtAl7X6qzoStJGKYE55anKr3ZnatFqRuS4PWScp5jlW1prXtTcwi9lW3pL6a4aSt0DUgSYEmJPAcdDUS3W0pSSByA7dDymmdRql0689fEoSsuY5bLWECJGfuoGsbAReKgBAIQoDtTNXd33mh8EDquJMONn1knmOHZVa4mL0UOCGh9gUj6dfdZqj7nHEv1CqtWBCnaRf0rg5AeVZ1ZsSThQkKUqRhJwgyeO6jTaq2Lbtbh9ZvCiU6FOWak8eyhyw3cta1KDmBAOiQOtGfdrVTMKr7GPQmMVk+2BG2WsBSoiJHXGsK4Aj6tXKLROhHadw4xVfa7KFgg5gyDS7kQ2ykpEJjgDPb20dmmFzBhJawoPMmP3sWx1QTmASrTnVhctuLqQSkAoJTlpB63xqkvG2NqQoBYKhBjQ5GrLZQjo1cScR7Zj3UdFQqswJH7U5I5hC64EjEZAAJPGADpxrHb/ALcpxxSxiIlUYpBIJkHM8OFbA8jEgjiI8axq9bCoLWkknCpQjQZSPwrQECgdYvYm9sNsAnqrBHfr8K0pFnDoUlQCgRMHSQapthtk2V2NtxSML2JzCsesBigDPI6GrS7rSOkGehKT7qxPU1xYHXjiXIQwwZGesbiCUtKMDq4FElEZZDenU1laGCh9SCCMKjkdRG6tqQ1LnfNZttw0BebpAyKGjpEkpz8xR+l2l2ZTAs+Ig5bG+vI4kfhH960dt3iplhDDBwJSPpFjJS1nUp/VG6eVC9msON1CTlniM5aDP30QOkbqe1T5IUcyK8Y+UjJaEyRJOpOZJ5k1b3e7FUbtuQk5qE+dMr2lUmcKRHEkHPsqk6O60cCA11a95zb28CFNIAyhSjwMwB7qq7ovNaIWgkKTodIil3rtN0yUpdbQSn1VjFIkyYz36GqdTyQcj4ya2tLpNlYVu0TfU+IQ3lthaHVpWtwSg4kgSEg8h7+2j+678FqYQtOkwocCBBHZNYq/apPKj70X2rEy8j9VQI7CIPnFJetUIad44Ik6Ow7sGFd93YFBLiRhcBAxJOFUbxIqnuVKhbjjUpaoRmo4lacd9Fi0gpA4UPMIi8ley392sv0a1jbsPgxnVge3CjaZsG0q7E+6h27LYlHSo3IURr3/ABNFW0NxpdeWtT60CAMKcOUDMjIk0G/MthRjcXa30JJJUVgpkjLLEimbfTHtsdj0PSQmoVVUR91wYtRCtPCoNsewZ6fGrew2K63EjBawreCpwJPgQKmPbM2RzMvgj/6Ij3UzVp3rTGRLBeM9DAYOFS58Ks1pU0A4g9YZznFWF5XZYrMCUrW64R1UpUCP+SgIA86g2VfSIhQgToPgaVZGD9eZrabUJjLKdv8AiGVxXqH2UrMA5gjmKEto7k+lUU5hXW3nMnOru5kFpGBpKlBRnQmCdYIqJbLBaTiCm1kkKTMTkZKdOBim1DETMLILCVPEudkThsjbZIC048pzjESDFQr5sZa+nQJBUOkHD+IeGdDt3XTb0JaJbV0iSrFmkHDnhkk9lEtuRbFMpShABIAclQxHLMcNaC6gsuGGYCY3ftJTt5IbQXPWJEpHGeFCD97qdW4rowVJKASEgkyCRG/Kp72z1rUACycISADjTI5RNDyLvt1nfKgw4UmARGLSYIj6wpbRac15yIbOOg5lw3a8pcwg8MpHafhQxtbbESgpUATMxllUi12O0OEn5NaArdKTBnfEVQ2rZ51az0i0Ic/VVIjlnpWpVtrfc0ovJZcKMyA/aATEzXGn5EHUVGtV3uNqwkSRvT1hnwIyNKTYHcuoZPZ7prSFq+Zm+22ekcfMjjUVsbjpuqWu73hq2avtmtjlPufTFbLcSTAk8hI31JtWcKmPaC6WVLOFtJUdwSCSe4VomwOzLtmxOOEJLoCcEGU5yCo6btKMbm2as9mT/wBOkCcir1lntV+FSLc2rAY3Z6DPTKsnW2GytkjVKBWBimjkaH2/9yV7LX3auGLR1d9UzCpvFXstfdrE9GQjUHPgxjVEbJO9ID9oFqXgtSWWsKYTCAZjPM68aCrPYG3nPpXy8pJ+sTEcQNKNPSFdiXbUsmCIQCIkgYdRQxsmhNmvFoLCVJX9GJiIc9U58CK3nf3GNYOIpTqApwRI6LGpayizWRxZE9bAAnlmuAau7n2KtziwXg3Z2x9XJa1Hj1chWl/KkJHrIA7U61QXpt7Z2lYUhx5Y1DSSrXidBVq0jG3GZYb2znMaGwDUZuLnfASB4VYXfsrZ2h6pWdZUZ8hlVEvai2u/oWUNA6dISpfcEmKcZ2QefhVqtDqp+pjKG/5UQfGpGkVTuIxBbVOw25lzbdqLIycJcTiH1UAqV4IBArl232HcRDTqAPVxRKuwA5d9PXdsrZ2c0oSVDfAnd31YKbA0HlHuo/iJVz3nBHP30sFI/wAGmkilYTQtJAnemTx8j+FRbwvNtlBUrFG4JSpRPcKfddIG8ngKpL0sT7xw9IlpBGYRJX4nIUBYw1UE8wUvj0gOuKwMgtIzBJ/SHtnT4UI2lolRJkk6kmT47606y7G2dAMpLhOqlkzPdUe0bDWdWnSJ9kj4ilnotY5mhXqKU4EALrsC33OjQROWuI/dGXfRRZ/RtGb2JfJPVT4jOr+wXGuzJKWbQpIPFto+JAk1ITabfoldmXwxIcB8jV9dIUZMWvuLH49JATcyUgJCICchIOXec6cFk/s1OfvW0ttlS0WdaholBcGnGdaH/wD9Lj17IeeY+NMbgIrtJl7YApKgBodas3kCIVAxZZ7+znWa396T31AJsrKW0/WKs19xSchTWxL1ptNuQ4+tRDSVLCQoxMYRkdfWqMrC9tsZxNAvEhhIOElOhIEkdsbqFbJaErvFSkgwUt6gj6ueRo66Sg+0Gb1X7DX3B/ffRoqjpKCxPeJ9IlvQ1bHMSgmUo5n1eGvCs+evcKUIxkynrEwQAZ6u8US+ldoG83DH1GvuChVFjJz48KSZhW5PeP0aUEbjC5q9yoeusTxOL31z5Y4DIdjjCECe2BnVa11QP804l4bx4VX+Sy9DND8dD1EfTa7Rin5Qoj9XCnD3iKsbHezoMlZnkVpHgDFVQdSatLoutb6whsSd53AczQ/k2MeZzUUquSMS5sm0ToGa1HwPvqyst/rVlKSeaSB5GoLmytob+qFDikivI2eWr11JTp+sSPCrFtcnmJOKccGElkvCR1imeUgfaipPSzpVZYbsbRqpxz2jl+NT/kyD6pKO3Smf2iRIB4MUTTah2VxQI0UlX99lJSVEHqZcf8UW0iduBiVI7aUGOJrxKtAkzvOg8TSG7MVSFk9gyH4mpzBJnC6kGB1jwGddNlccH7Mcs1fgKmM2cIyCcuXxnWnw4NN53VBM6VTN0YfrdY7yTNSmLKkTjwH2kg/CpDqSMxTb7wga0O3HMDGOk8buZP8A4mv5EUhu7WUnqtpSoiCUpCTHaOyl2JOek86ccM/0qQB1h7yRjMhOWYZ9YpO7LEOVAliszrd4rDzgcWcCsQBSMKhKUxyECtBXZMQyEds0GWxMXqofwM/cq5CZXz3kX0iWHFeDiv4W/JNDXyUAVql+7MpetC3FLIEJBSAJyEazXbPs9Z0DJpKjxX1j50k1LOxM1K9SqKO8zJmyLcMISpR5JPvq4sewdoXmrA2P4jn4JBrRG0gCBAHAZCuLtSRvk0Q0qj9pza9u3EFrDsKwn9KtayNw6g+M0SWdttlIQyEoTvyz71amkLtxOQ/vupkidc64qi/qIhbqGfqcycLQBvUT2wOWdOJdxZkxy3VB6MnlMCanJgAxBjLTfU15yfErHSIbb4Zc66Ck5HPtGVNizFXrGK58kI0M1Zk9hIJjtrskxh8N1REOEQPL/FWIbXh3dlRl2eSDEV209ZJGY44nLRRPAExPCkNApVpkdaQiUyATHjn204hWYJ/zU4HWdiScYjMHwpqASIGXZ8afSsRnPfNcS4NxFTjMLEaU8TlExyphSjvHlUzpe2vLfA510jEiJbIzz7qeYUN4NO9MDTUdhroQEcU6kacdKA7w/wB3X7DP3aMVInlxzzoMtY/1VfsM/do16wWh1bl/SKEcM9395U1JqlvjaYM3gtp3Jshvo1R6qlDrYuR3HdV0HBP9xn791VVUqjMwJOTDOVAzItsSRvPZupiKsXbOFaz3VGds0HLTf/SudTmLspM6xZZzOnbUsBKcgM6ZQkD1Z76WPOsvUa8VfGsZMcp0/GWjbpWTOkGRT9ndJmct/CvTUG970DKJyKzk2nepXAe+qK/UbN3QGWnTgd5ZuKy40kO8aEm9pX+iddhBbSAEnCoYnSQCkdY5AznyqUztKsoLi0JS22IcXMpUuIwtjeZypz81v+v9wPZB7wjLip6ppaWs8+t8Kol7RdG20pxGFbx6iZyHDGo+rlVrZnllMqGE55A4hyzFCfUQOq/3O9g+ZJUwDxFNYAFZg575gUrHzNcUqd5qP5OvwZP458x1oZQo51xSYHVE1GS6ZG/XlUhtZ3iKeouFy7llToUODGC2qZOlJ76646VTGUaTSW2CMyPCrz9yqLKBxIPLOkKI0PnrTmERO+m3WAczrULg8mTzjiNOO5QDmPGgxwf6or2WvuijRxkDSaDX0xeqtfUZ19mrR1gkxv0hCbev2W/uimtmNoiyoNOElonqk5lsnh/BO6pPpAH/AFq/Zb+7VJd1iLrgQCATvOgFZzW+05M1krD1gGagm0Jyz1EiNIOmddJmq66LGGWwjGVxxO/lyqfjrN1fqJs+NfAlKUBTnrFSBmcqh2O9A6tSUJJQnIufVJ3hI+t201bbB0xONSsMEBIVlPEiKj2e4QlpLPSK6ITiAgKVJJzUN3ZWYNmMk8y47u0mN380p/oUqxLzmB1RGsq8qavG8bNJDgDmD1oSV4e2BlUVOzxSt5aVhKnEdGiBAQNMueVNt3E58nDGJCUR9IU4sbh1PWOk85owteQd0j5SQ+bMtpuS38nOaURAJHnFOPWSyvJBxAoSRELISCn1YgxIqD8geVDSmsNmEAJQtOKN+NR1HIAV1+7VrczaKbPZxiabEAuODQk7xR7R03SDnxLC1XT0yihayWoAKQrWNJET4GrRtsCANBERpG6gN+zvvOzCm1WgYXeosJbSIPrbzlup+/bSpDiHLOlYQyktpxYocUrIYU744mi9okhd0jd9Q3pK6r9nrEpthIWSpZ6yySfWOoE6RVgBSjDacCWZ4nGT1jmMhvp5doTuUPGo1jBJJMAE5ZZxSnX0zur1ukrK1BRM2xgXJMcSsEbvGlJXinrZUhCQdw8KcLQ4Dwq5t0EYkbogTIJkbtBTraz9YfGuOdXrJHaOIpWMwSRlujhUJnGDJOO0Q8nfNBNr/wB1V7DP3aL33woRpO+g19MXqv2GfuVahyZVFekD/vV+yj7tUN2KUHkYBKpGQ38a0bbPZ4OErCeuY62cwBlWZWnZ21BXUWtPZH4UtZpmYn7j6apVULiaItkqGY99M/JVp9VS09n9azxVx206uu+P9KSdnrZ+1d8aQPpbeRJ/LXwf6mhgPD/yr7wPwpaLS6PrA9orPbJc1uaViQ86kxE5HL/kCKlBq8v3h3wR+WpHpZ7kf+SDqh2EPPnJzgmu/PEapoA+TXj+8O+CPy0oNXn+8O+Df5KMelr3xK/yfqH4v5G+PGpDd6oO+szdsN4KEKfcI7Eflpk3Jbf2rngn8tA3pKnoZI1R8TWUW1PE+dK6cHeO/wDrWTIum3DR50eH4U6mxXiNH3fs/lqr+HbswhjVDuJqi3wBrTS7xRBhWelZn0F5fvDvgj8tIRYrxBkPug66I1/loqvSCCN7CC2pBHAmr2eQKjO2MzNZwDeg/wDae+x+WldLev7094I/JW+hK9Iiyhus0mzJKczUj5QTpWVn50P/ALL32Py1wovP95e+x+WhcFjmSuFmoOPKSZkR215NqjmDqOHfwrL0t3mNLS94I+Ka6U3n+8vfY/LUMuYQwMzSHRnpA8fChK0D/VFZz1Gvu1SJTef7y99j8tEOzVyPKd6V4qWswCoxJAyGgFQqYkEz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227385" y="4751584"/>
            <a:ext cx="4876800" cy="8481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 konci roku 2019 minimální nouzová zásoba </a:t>
            </a:r>
            <a:r>
              <a:rPr lang="cs-CZ" sz="20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97 dní </a:t>
            </a:r>
            <a:r>
              <a:rPr lang="cs-CZ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PČDD</a:t>
            </a:r>
          </a:p>
          <a:p>
            <a:pPr algn="ctr"/>
            <a:endParaRPr lang="cs-CZ" dirty="0"/>
          </a:p>
        </p:txBody>
      </p:sp>
      <p:sp>
        <p:nvSpPr>
          <p:cNvPr id="11" name="Šipka dolů 10"/>
          <p:cNvSpPr/>
          <p:nvPr/>
        </p:nvSpPr>
        <p:spPr>
          <a:xfrm>
            <a:off x="4220306" y="4251340"/>
            <a:ext cx="844061" cy="630265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679" name="AutoShape 14" descr="data:image/jpeg;base64,/9j/4AAQSkZJRgABAQAAAQABAAD/2wCEAAkGBhQSERQUExQUFRQUGBUVFBgXGBQVFRgVFRgXFBQXFxgXHCYeFxkkGRQUHy8gIycpLCwsFR4xNTAqNSYrLCkBCQoKDgwOGg8PGiocHyQpKSwsLywsKSkpLCkpKSwsKSwpKSwsKSwpLCksLCwsKSkpKSwpKSksLCksKSwpKSwsLP/AABEIAMAAsAMBIgACEQEDEQH/xAAcAAABBQEBAQAAAAAAAAAAAAAGAgMEBQcBAAj/xABGEAABAwEFBAYFCAkDBQEAAAABAgMRAAQFEiExBkFRYRMicYGRoQcycrHBFBUjQqKy0dIzUlNUYpLh8PElNYIkNENEcxf/xAAaAQACAwEBAAAAAAAAAAAAAAACBAEDBQAG/8QAKxEAAgIBAwMEAgICAwAAAAAAAQIAAxEEEiExQVEFEyJhFDIVoXHRI1KR/9oADAMBAAIRAxEAPwDS76vx1t0pQRACdQCcxnnVeNpn/wBYfyimr/V9Oru91VyTSLuwYgGMqgxJt47U2lLaihScQzHVB7apLt9IdqW6gKWnCohPqJFO3q4Q0ogwY4TQNdtpOu9KpHjS9hsPyB4Ecot0yEU2Jkt0Pia4/tC8kjrD+UVOYvdwiZHgKGbQ5OE8QDVrYFSkVYLWPeLMgHGJcJvFfHyFK+Xr4+QqIilg1PuP5gFR4gdtbt7arPaFIbUgJT0eqEqPWAJzNEt1bQuuJOIiYBEADdnWZbfuTanzwU2PBAow2celKTxbB8ga07l21Ke8Xr5Yy5f2jeCoCh/KKW1tC8TmoeAqlfPWPbTrJzpFnPmMACEbV6uHU+Qp75wXx8hVWwqpQNV728ztokr5wXx8hXDeK+PkKj1w129vMjAkg3kvj5CkfOjnEeAphVNmoaxs9ZO0eJJ+dnOI8BXTernHyFQyK8o1cGPmAQJLN7OcR4CnrJfnWwKIxeGulVa1RM0KO3ifnJSQcsLfmmrUbJxAI4hBf/6ZXd7qrQasr+/TK7vdVYaUs/YxpOgkG/1fQntAoHuw9ZY45UcX22VMmBpBPYNaBLCqHTQryGEQ1jbLK3Hb/c0CyWnGy2eAjvGRq8upzKKE7nd6hTwVI7DnRHdbmdVrNa4ZbI78y/RS4ppBpwVZFjMh2rBW9aiP2keAA+FFWzjsNNewAf5aGXV4haDrLqz5mry5nQGEE7vgYpqzVF29o9BHP48V6dbweWMevq+UWdCnF7tAIxKPKgO0ek+0ky2htIG6Co9+dGO0ez3TNhwkZFQCTy30HnZrrTlE6cKoDrnmK+0x5EI9lPSl0iw3akJbxZJcTITi3BQJMTWmINfP17XcEKwjPLhl/mtl2LtxdsTClGVYMKjzSSJqGx2gEEcGX81wmuTXjQzpxVNmnFaU2dKEnmT2ia8TlXjTVpBwmNavHSV95UXvbzISkwTmeyhWwf7gqTOTef8AxqzebwqcUoyZMVUXQubco8ke6g07FrZfcu2qXXpJv5TDqgg4TAJO/TKOdA1j2ktjivoiSOKgMNFG3bCXr2LSzkENwNBKhPwqAHwhWBCch/DAyy1nOuY/M5hIu5RJV03+5j6G1JguApQtMYScsvdVE5d6kvQASQc4qZehWULMZt9dJ3gp0A5GrZF8twgkFIUkGdYJ1CuFVBmV89oF+i94f4ki77vUlJcJEQEkbwd3lV3do0NUeztuLqX0n6xKwPZEj3Vf3QJRU9JCPuQfXEv2qdAqPZjkKkbq7MiZ5fN1IZSsImFYlZknPFTF252RQ4YvIzV/tV+gb54vA5/Gqa52voFpPBfmKVD/APKc+J6ZDu0S/REsr2fAYQCYxdYa54gN/fQra7WlGqhPDOjNuxB+72wsSOjTO45CD2UEX7ZUdOcst2cZCrOrTLHBK/cgXhZukSVjM0c+jkLDS0kkoSUBA/izKiPGg9zqpyy0oi2F2rT1mSM09YREkb44mo9wDkyqxOCZoNeNNtPpUAQRHge8Us1erhhkHMSIx1nlHKmzpSydaQdKhv2ndpw1wmvV4mmVlZgVtE6WnFjCYMqB3EHPWqPZp4LtZUBE4cu6jHbInoRCSRikxnFBmy6ptZyI9XUQdKikAWYjFrbqRCnbVltq3C0LGfVBURkCgQkE7pFVlvs4KyUQUqgpI586K9qLOhxxxC0ymJJnl5UC3BaoYUCZwFQE6wTAPhSJvDWOo7GMUAhRmPJaGEySZlOZmYkVCRd5wlKuqsTAOUhXqiefGnw7KgImKKmFiIInLOfcKU1OoWtwuMxtXZVwsGtl2VtvyoQk9Q9+RjuNGN1IwlSTuJHgTVfbLAICkD1c4HjVlZnJcxfrpCvLPzp2u5bRlZl7NnAlnZqkqOR7D7jURk9aod+bRIsySFZqUFEJ35ZfGrJAXJwJ68rsS8llKiY1y7PKplluppsAJTnz+NBuy+0JftS1Lj1YgGYgxl3VdtbRAShwdGcUIJPUWN0K3HlWPqmYWHEfJcIEJ4itobeEIUlEZJMxy3DwrLl3gl1oPODCsSCcyDGnZWg3uyVJJ5E+VZXZLVCcJzxkA8tZovTvmGJ8iEQAOsW9eMiZ3QlIMxzJ40/sUVfLWyDHrT2RnVM4uFlMQPCjL0cXOpS1vaJSMIyyJVrHZWjqCK6mP1Kgc8zQEuHXfypxi+MJgyocKr7wvppkddwAndqs9iRVfZ7x6YFQSUDdi1PON1efr9ysb14ksFfgwyZtqFgwc+B1pYOtAl7X6qzoStJGKYE55anKr3ZnatFqRuS4PWScp5jlW1prXtTcwi9lW3pL6a4aSt0DUgSYEmJPAcdDUS3W0pSSByA7dDymmdRql0689fEoSsuY5bLWECJGfuoGsbAReKgBAIQoDtTNXd33mh8EDquJMONn1knmOHZVa4mL0UOCGh9gUj6dfdZqj7nHEv1CqtWBCnaRf0rg5AeVZ1ZsSThQkKUqRhJwgyeO6jTaq2Lbtbh9ZvCiU6FOWak8eyhyw3cta1KDmBAOiQOtGfdrVTMKr7GPQmMVk+2BG2WsBSoiJHXGsK4Aj6tXKLROhHadw4xVfa7KFgg5gyDS7kQ2ykpEJjgDPb20dmmFzBhJawoPMmP3sWx1QTmASrTnVhctuLqQSkAoJTlpB63xqkvG2NqQoBYKhBjQ5GrLZQjo1cScR7Zj3UdFQqswJH7U5I5hC64EjEZAAJPGADpxrHb/ALcpxxSxiIlUYpBIJkHM8OFbA8jEgjiI8axq9bCoLWkknCpQjQZSPwrQECgdYvYm9sNsAnqrBHfr8K0pFnDoUlQCgRMHSQapthtk2V2NtxSML2JzCsesBigDPI6GrS7rSOkGehKT7qxPU1xYHXjiXIQwwZGesbiCUtKMDq4FElEZZDenU1laGCh9SCCMKjkdRG6tqQ1LnfNZttw0BebpAyKGjpEkpz8xR+l2l2ZTAs+Ig5bG+vI4kfhH960dt3iplhDDBwJSPpFjJS1nUp/VG6eVC9msON1CTlniM5aDP30QOkbqe1T5IUcyK8Y+UjJaEyRJOpOZJ5k1b3e7FUbtuQk5qE+dMr2lUmcKRHEkHPsqk6O60cCA11a95zb28CFNIAyhSjwMwB7qq7ovNaIWgkKTodIil3rtN0yUpdbQSn1VjFIkyYz36GqdTyQcj4ya2tLpNlYVu0TfU+IQ3lthaHVpWtwSg4kgSEg8h7+2j+678FqYQtOkwocCBBHZNYq/apPKj70X2rEy8j9VQI7CIPnFJetUIad44Ik6Ow7sGFd93YFBLiRhcBAxJOFUbxIqnuVKhbjjUpaoRmo4lacd9Fi0gpA4UPMIi8ley392sv0a1jbsPgxnVge3CjaZsG0q7E+6h27LYlHSo3IURr3/ABNFW0NxpdeWtT60CAMKcOUDMjIk0G/MthRjcXa30JJJUVgpkjLLEimbfTHtsdj0PSQmoVVUR91wYtRCtPCoNsewZ6fGrew2K63EjBawreCpwJPgQKmPbM2RzMvgj/6Ij3UzVp3rTGRLBeM9DAYOFS58Ks1pU0A4g9YZznFWF5XZYrMCUrW64R1UpUCP+SgIA86g2VfSIhQgToPgaVZGD9eZrabUJjLKdv8AiGVxXqH2UrMA5gjmKEto7k+lUU5hXW3nMnOru5kFpGBpKlBRnQmCdYIqJbLBaTiCm1kkKTMTkZKdOBim1DETMLILCVPEudkThsjbZIC048pzjESDFQr5sZa+nQJBUOkHD+IeGdDt3XTb0JaJbV0iSrFmkHDnhkk9lEtuRbFMpShABIAclQxHLMcNaC6gsuGGYCY3ftJTt5IbQXPWJEpHGeFCD97qdW4rowVJKASEgkyCRG/Kp72z1rUACycISADjTI5RNDyLvt1nfKgw4UmARGLSYIj6wpbRac15yIbOOg5lw3a8pcwg8MpHafhQxtbbESgpUATMxllUi12O0OEn5NaArdKTBnfEVQ2rZ51az0i0Ic/VVIjlnpWpVtrfc0ovJZcKMyA/aATEzXGn5EHUVGtV3uNqwkSRvT1hnwIyNKTYHcuoZPZ7prSFq+Zm+22ekcfMjjUVsbjpuqWu73hq2avtmtjlPufTFbLcSTAk8hI31JtWcKmPaC6WVLOFtJUdwSCSe4VomwOzLtmxOOEJLoCcEGU5yCo6btKMbm2as9mT/wBOkCcir1lntV+FSLc2rAY3Z6DPTKsnW2GytkjVKBWBimjkaH2/9yV7LX3auGLR1d9UzCpvFXstfdrE9GQjUHPgxjVEbJO9ID9oFqXgtSWWsKYTCAZjPM68aCrPYG3nPpXy8pJ+sTEcQNKNPSFdiXbUsmCIQCIkgYdRQxsmhNmvFoLCVJX9GJiIc9U58CK3nf3GNYOIpTqApwRI6LGpayizWRxZE9bAAnlmuAau7n2KtziwXg3Z2x9XJa1Hj1chWl/KkJHrIA7U61QXpt7Z2lYUhx5Y1DSSrXidBVq0jG3GZYb2znMaGwDUZuLnfASB4VYXfsrZ2h6pWdZUZ8hlVEvai2u/oWUNA6dISpfcEmKcZ2QefhVqtDqp+pjKG/5UQfGpGkVTuIxBbVOw25lzbdqLIycJcTiH1UAqV4IBArl232HcRDTqAPVxRKuwA5d9PXdsrZ2c0oSVDfAnd31YKbA0HlHuo/iJVz3nBHP30sFI/wAGmkilYTQtJAnemTx8j+FRbwvNtlBUrFG4JSpRPcKfddIG8ngKpL0sT7xw9IlpBGYRJX4nIUBYw1UE8wUvj0gOuKwMgtIzBJ/SHtnT4UI2lolRJkk6kmT47606y7G2dAMpLhOqlkzPdUe0bDWdWnSJ9kj4ilnotY5mhXqKU4EALrsC33OjQROWuI/dGXfRRZ/RtGb2JfJPVT4jOr+wXGuzJKWbQpIPFto+JAk1ITabfoldmXwxIcB8jV9dIUZMWvuLH49JATcyUgJCICchIOXec6cFk/s1OfvW0ttlS0WdaholBcGnGdaH/wD9Lj17IeeY+NMbgIrtJl7YApKgBodas3kCIVAxZZ7+znWa396T31AJsrKW0/WKs19xSchTWxL1ptNuQ4+tRDSVLCQoxMYRkdfWqMrC9tsZxNAvEhhIOElOhIEkdsbqFbJaErvFSkgwUt6gj6ueRo66Sg+0Gb1X7DX3B/ffRoqjpKCxPeJ9IlvQ1bHMSgmUo5n1eGvCs+evcKUIxkynrEwQAZ6u8US+ldoG83DH1GvuChVFjJz48KSZhW5PeP0aUEbjC5q9yoeusTxOL31z5Y4DIdjjCECe2BnVa11QP804l4bx4VX+Sy9DND8dD1EfTa7Rin5Qoj9XCnD3iKsbHezoMlZnkVpHgDFVQdSatLoutb6whsSd53AczQ/k2MeZzUUquSMS5sm0ToGa1HwPvqyst/rVlKSeaSB5GoLmytob+qFDikivI2eWr11JTp+sSPCrFtcnmJOKccGElkvCR1imeUgfaipPSzpVZYbsbRqpxz2jl+NT/kyD6pKO3Smf2iRIB4MUTTah2VxQI0UlX99lJSVEHqZcf8UW0iduBiVI7aUGOJrxKtAkzvOg8TSG7MVSFk9gyH4mpzBJnC6kGB1jwGddNlccH7Mcs1fgKmM2cIyCcuXxnWnw4NN53VBM6VTN0YfrdY7yTNSmLKkTjwH2kg/CpDqSMxTb7wga0O3HMDGOk8buZP8A4mv5EUhu7WUnqtpSoiCUpCTHaOyl2JOek86ccM/0qQB1h7yRjMhOWYZ9YpO7LEOVAliszrd4rDzgcWcCsQBSMKhKUxyECtBXZMQyEds0GWxMXqofwM/cq5CZXz3kX0iWHFeDiv4W/JNDXyUAVql+7MpetC3FLIEJBSAJyEazXbPs9Z0DJpKjxX1j50k1LOxM1K9SqKO8zJmyLcMISpR5JPvq4sewdoXmrA2P4jn4JBrRG0gCBAHAZCuLtSRvk0Q0qj9pza9u3EFrDsKwn9KtayNw6g+M0SWdttlIQyEoTvyz71amkLtxOQ/vupkidc64qi/qIhbqGfqcycLQBvUT2wOWdOJdxZkxy3VB6MnlMCanJgAxBjLTfU15yfErHSIbb4Zc66Ck5HPtGVNizFXrGK58kI0M1Zk9hIJjtrskxh8N1REOEQPL/FWIbXh3dlRl2eSDEV209ZJGY44nLRRPAExPCkNApVpkdaQiUyATHjn204hWYJ/zU4HWdiScYjMHwpqASIGXZ8afSsRnPfNcS4NxFTjMLEaU8TlExyphSjvHlUzpe2vLfA510jEiJbIzz7qeYUN4NO9MDTUdhroQEcU6kacdKA7w/wB3X7DP3aMVInlxzzoMtY/1VfsM/do16wWh1bl/SKEcM9395U1JqlvjaYM3gtp3Jshvo1R6qlDrYuR3HdV0HBP9xn791VVUqjMwJOTDOVAzItsSRvPZupiKsXbOFaz3VGds0HLTf/SudTmLspM6xZZzOnbUsBKcgM6ZQkD1Z76WPOsvUa8VfGsZMcp0/GWjbpWTOkGRT9ndJmct/CvTUG970DKJyKzk2nepXAe+qK/UbN3QGWnTgd5ZuKy40kO8aEm9pX+iddhBbSAEnCoYnSQCkdY5AznyqUztKsoLi0JS22IcXMpUuIwtjeZypz81v+v9wPZB7wjLip6ppaWs8+t8Kol7RdG20pxGFbx6iZyHDGo+rlVrZnllMqGE55A4hyzFCfUQOq/3O9g+ZJUwDxFNYAFZg575gUrHzNcUqd5qP5OvwZP458x1oZQo51xSYHVE1GS6ZG/XlUhtZ3iKeouFy7llToUODGC2qZOlJ76646VTGUaTSW2CMyPCrz9yqLKBxIPLOkKI0PnrTmERO+m3WAczrULg8mTzjiNOO5QDmPGgxwf6or2WvuijRxkDSaDX0xeqtfUZ19mrR1gkxv0hCbev2W/uimtmNoiyoNOElonqk5lsnh/BO6pPpAH/AFq/Zb+7VJd1iLrgQCATvOgFZzW+05M1krD1gGagm0Jyz1EiNIOmddJmq66LGGWwjGVxxO/lyqfjrN1fqJs+NfAlKUBTnrFSBmcqh2O9A6tSUJJQnIufVJ3hI+t201bbB0xONSsMEBIVlPEiKj2e4QlpLPSK6ITiAgKVJJzUN3ZWYNmMk8y47u0mN380p/oUqxLzmB1RGsq8qavG8bNJDgDmD1oSV4e2BlUVOzxSt5aVhKnEdGiBAQNMueVNt3E58nDGJCUR9IU4sbh1PWOk85owteQd0j5SQ+bMtpuS38nOaURAJHnFOPWSyvJBxAoSRELISCn1YgxIqD8geVDSmsNmEAJQtOKN+NR1HIAV1+7VrczaKbPZxiabEAuODQk7xR7R03SDnxLC1XT0yihayWoAKQrWNJET4GrRtsCANBERpG6gN+zvvOzCm1WgYXeosJbSIPrbzlup+/bSpDiHLOlYQyktpxYocUrIYU744mi9okhd0jd9Q3pK6r9nrEpthIWSpZ6yySfWOoE6RVgBSjDacCWZ4nGT1jmMhvp5doTuUPGo1jBJJMAE5ZZxSnX0zur1ukrK1BRM2xgXJMcSsEbvGlJXinrZUhCQdw8KcLQ4Dwq5t0EYkbogTIJkbtBTraz9YfGuOdXrJHaOIpWMwSRlujhUJnGDJOO0Q8nfNBNr/wB1V7DP3aL33woRpO+g19MXqv2GfuVahyZVFekD/vV+yj7tUN2KUHkYBKpGQ38a0bbPZ4OErCeuY62cwBlWZWnZ21BXUWtPZH4UtZpmYn7j6apVULiaItkqGY99M/JVp9VS09n9azxVx206uu+P9KSdnrZ+1d8aQPpbeRJ/LXwf6mhgPD/yr7wPwpaLS6PrA9orPbJc1uaViQ86kxE5HL/kCKlBq8v3h3wR+WpHpZ7kf+SDqh2EPPnJzgmu/PEapoA+TXj+8O+CPy0oNXn+8O+Df5KMelr3xK/yfqH4v5G+PGpDd6oO+szdsN4KEKfcI7Eflpk3Jbf2rngn8tA3pKnoZI1R8TWUW1PE+dK6cHeO/wDrWTIum3DR50eH4U6mxXiNH3fs/lqr+HbswhjVDuJqi3wBrTS7xRBhWelZn0F5fvDvgj8tIRYrxBkPug66I1/loqvSCCN7CC2pBHAmr2eQKjO2MzNZwDeg/wDae+x+WldLev7094I/JW+hK9Iiyhus0mzJKczUj5QTpWVn50P/ALL32Py1wovP95e+x+WhcFjmSuFmoOPKSZkR215NqjmDqOHfwrL0t3mNLS94I+Ka6U3n+8vfY/LUMuYQwMzSHRnpA8fChK0D/VFZz1Gvu1SJTef7y99j8tEOzVyPKd6V4qWswCoxJAyGgFQqYkEz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1881554" y="2363371"/>
            <a:ext cx="5568461" cy="202054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Nákup produktů – zejména NM, BA</a:t>
            </a:r>
          </a:p>
          <a:p>
            <a:pPr algn="ctr"/>
            <a:r>
              <a:rPr lang="cs-CZ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Hodnota max. 300 mil. Kč za rok</a:t>
            </a:r>
          </a:p>
          <a:p>
            <a:pPr algn="ctr"/>
            <a:r>
              <a:rPr lang="cs-CZ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Náklady na ochraňování + 20 mil. Kč za rok</a:t>
            </a:r>
          </a:p>
          <a:p>
            <a:pPr algn="ctr"/>
            <a:r>
              <a:rPr lang="cs-CZ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Potřeba navýšit rozpočet kapitoly SSHR</a:t>
            </a:r>
            <a:endParaRPr lang="cs-CZ" sz="20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Šipka dolů 1"/>
          <p:cNvSpPr/>
          <p:nvPr/>
        </p:nvSpPr>
        <p:spPr>
          <a:xfrm>
            <a:off x="4220306" y="1995704"/>
            <a:ext cx="844061" cy="630265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591364" y="1287818"/>
            <a:ext cx="210194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tx2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 ROKU 2020</a:t>
            </a:r>
            <a:endParaRPr lang="cs-CZ" sz="2000" b="1" dirty="0">
              <a:solidFill>
                <a:schemeClr val="tx2">
                  <a:lumMod val="1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493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9000">
              <a:srgbClr val="777777"/>
            </a:gs>
            <a:gs pos="77000">
              <a:srgbClr val="676767"/>
            </a:gs>
            <a:gs pos="42000">
              <a:schemeClr val="bg2">
                <a:tint val="97000"/>
                <a:hueMod val="92000"/>
                <a:satMod val="169000"/>
                <a:lumMod val="164000"/>
              </a:schemeClr>
            </a:gs>
            <a:gs pos="93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-12700" y="163513"/>
            <a:ext cx="9156700" cy="1009650"/>
          </a:xfrm>
          <a:prstGeom prst="rect">
            <a:avLst/>
          </a:prstGeom>
          <a:solidFill>
            <a:srgbClr val="1D1F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 dirty="0" smtClean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PETROL </a:t>
            </a:r>
            <a:r>
              <a:rPr lang="cs-CZ" altLang="cs-CZ" b="1" dirty="0" smtClean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SUMMIT </a:t>
            </a:r>
            <a:endParaRPr lang="cs-CZ" altLang="cs-CZ" b="1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ovéPole 3"/>
          <p:cNvSpPr txBox="1"/>
          <p:nvPr/>
        </p:nvSpPr>
        <p:spPr>
          <a:xfrm flipH="1">
            <a:off x="427053" y="3144795"/>
            <a:ext cx="8405446" cy="5788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DĚKUJI ZA POZORNOST</a:t>
            </a:r>
            <a:endParaRPr lang="cs-CZ" sz="28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2700" y="6274191"/>
            <a:ext cx="9156700" cy="596509"/>
          </a:xfrm>
          <a:prstGeom prst="rect">
            <a:avLst/>
          </a:prstGeom>
          <a:solidFill>
            <a:srgbClr val="1D1F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000" dirty="0">
                <a:solidFill>
                  <a:srgbClr val="FFFFFF"/>
                </a:solidFill>
                <a:latin typeface="Arial" panose="020B0604020202020204" pitchFamily="34" charset="0"/>
              </a:rPr>
              <a:t> Správa státních hmotných rezerv ČR, ústředí: </a:t>
            </a:r>
            <a:r>
              <a:rPr lang="cs-CZ" altLang="cs-CZ" sz="1000" dirty="0">
                <a:latin typeface="Arial" panose="020B0604020202020204" pitchFamily="34" charset="0"/>
              </a:rPr>
              <a:t>Šeříková 616/1, 150 85 Praha 5–Malá Strana, e-mail:  posta@sshr.cz,  www.sshr.cz</a:t>
            </a:r>
          </a:p>
        </p:txBody>
      </p:sp>
    </p:spTree>
    <p:extLst>
      <p:ext uri="{BB962C8B-B14F-4D97-AF65-F5344CB8AC3E}">
        <p14:creationId xmlns:p14="http://schemas.microsoft.com/office/powerpoint/2010/main" val="280316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/>
          </p:cNvSpPr>
          <p:nvPr/>
        </p:nvSpPr>
        <p:spPr bwMode="auto">
          <a:xfrm>
            <a:off x="16740" y="168275"/>
            <a:ext cx="9156700" cy="1009650"/>
          </a:xfrm>
          <a:prstGeom prst="rect">
            <a:avLst/>
          </a:prstGeom>
          <a:solidFill>
            <a:srgbClr val="1D1F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1" dirty="0" smtClean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PETROL SUMMIT</a:t>
            </a:r>
            <a:endParaRPr lang="cs-CZ" altLang="cs-CZ" sz="4000" b="1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3500" y="1438275"/>
            <a:ext cx="8966200" cy="47466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23875" lvl="1" indent="-342900" eaLnBrk="1" hangingPunct="1">
              <a:lnSpc>
                <a:spcPct val="114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Ø"/>
              <a:defRPr/>
            </a:pPr>
            <a:endParaRPr lang="cs-CZ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1950" lvl="1" indent="-180975" algn="just" eaLnBrk="1" hangingPunct="1">
              <a:lnSpc>
                <a:spcPct val="114000"/>
              </a:lnSpc>
              <a:spcBef>
                <a:spcPts val="600"/>
              </a:spcBef>
              <a:buClr>
                <a:srgbClr val="FF0000"/>
              </a:buClr>
              <a:buSzPct val="80000"/>
              <a:defRPr/>
            </a:pPr>
            <a:endParaRPr lang="cs-CZ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38175" lvl="2" algn="just" eaLnBrk="1" hangingPunct="1">
              <a:lnSpc>
                <a:spcPct val="114000"/>
              </a:lnSpc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•"/>
              <a:defRPr/>
            </a:pPr>
            <a:endParaRPr lang="cs-CZ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80975" lvl="1" eaLnBrk="1" hangingPunct="1">
              <a:lnSpc>
                <a:spcPct val="114000"/>
              </a:lnSpc>
              <a:spcBef>
                <a:spcPts val="600"/>
              </a:spcBef>
              <a:buClr>
                <a:srgbClr val="FF0000"/>
              </a:buClr>
              <a:buSzPct val="80000"/>
              <a:defRPr/>
            </a:pPr>
            <a:endParaRPr lang="cs-CZ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 2"/>
              <a:buChar char=""/>
              <a:defRPr/>
            </a:pPr>
            <a:endParaRPr lang="cs-CZ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50" name="AutoShape 12" descr="data:image/jpeg;base64,/9j/4AAQSkZJRgABAQAAAQABAAD/2wCEAAkGBhQSERQUExQUFRQUGBUVFBgXGBQVFRgVFRgXFBQXFxgXHCYeFxkkGRQUHy8gIycpLCwsFR4xNTAqNSYrLCkBCQoKDgwOGg8PGiocHyQpKSwsLywsKSkpLCkpKSwsKSwpKSwsKSwpLCksLCwsKSkpKSwpKSksLCksKSwpKSwsLP/AABEIAMAAsAMBIgACEQEDEQH/xAAcAAABBQEBAQAAAAAAAAAAAAAGAgMEBQcBAAj/xABGEAABAwEFBAYFCAkDBQEAAAABAgMRAAQFEiExBkFRYRMicYGRoQcycrHBFBUjQqKy0dIzUlNUYpLh8PElNYIkNENEcxf/xAAaAQACAwEBAAAAAAAAAAAAAAACBAEDBQAG/8QAKxEAAgIBAwMEAgICAwAAAAAAAQIAAxEEEiExQVEFEyJhFDIVoXHRI1KR/9oADAMBAAIRAxEAPwDS76vx1t0pQRACdQCcxnnVeNpn/wBYfyimr/V9Oru91VyTSLuwYgGMqgxJt47U2lLaihScQzHVB7apLt9IdqW6gKWnCohPqJFO3q4Q0ogwY4TQNdtpOu9KpHjS9hsPyB4Ecot0yEU2Jkt0Pia4/tC8kjrD+UVOYvdwiZHgKGbQ5OE8QDVrYFSkVYLWPeLMgHGJcJvFfHyFK+Xr4+QqIilg1PuP5gFR4gdtbt7arPaFIbUgJT0eqEqPWAJzNEt1bQuuJOIiYBEADdnWZbfuTanzwU2PBAow2celKTxbB8ga07l21Ke8Xr5Yy5f2jeCoCh/KKW1tC8TmoeAqlfPWPbTrJzpFnPmMACEbV6uHU+Qp75wXx8hVWwqpQNV728ztokr5wXx8hXDeK+PkKj1w129vMjAkg3kvj5CkfOjnEeAphVNmoaxs9ZO0eJJ+dnOI8BXTernHyFQyK8o1cGPmAQJLN7OcR4CnrJfnWwKIxeGulVa1RM0KO3ifnJSQcsLfmmrUbJxAI4hBf/6ZXd7qrQasr+/TK7vdVYaUs/YxpOgkG/1fQntAoHuw9ZY45UcX22VMmBpBPYNaBLCqHTQryGEQ1jbLK3Hb/c0CyWnGy2eAjvGRq8upzKKE7nd6hTwVI7DnRHdbmdVrNa4ZbI78y/RS4ppBpwVZFjMh2rBW9aiP2keAA+FFWzjsNNewAf5aGXV4haDrLqz5mry5nQGEE7vgYpqzVF29o9BHP48V6dbweWMevq+UWdCnF7tAIxKPKgO0ek+0ky2htIG6Co9+dGO0ez3TNhwkZFQCTy30HnZrrTlE6cKoDrnmK+0x5EI9lPSl0iw3akJbxZJcTITi3BQJMTWmINfP17XcEKwjPLhl/mtl2LtxdsTClGVYMKjzSSJqGx2gEEcGX81wmuTXjQzpxVNmnFaU2dKEnmT2ia8TlXjTVpBwmNavHSV95UXvbzISkwTmeyhWwf7gqTOTef8AxqzebwqcUoyZMVUXQubco8ke6g07FrZfcu2qXXpJv5TDqgg4TAJO/TKOdA1j2ktjivoiSOKgMNFG3bCXr2LSzkENwNBKhPwqAHwhWBCch/DAyy1nOuY/M5hIu5RJV03+5j6G1JguApQtMYScsvdVE5d6kvQASQc4qZehWULMZt9dJ3gp0A5GrZF8twgkFIUkGdYJ1CuFVBmV89oF+i94f4ki77vUlJcJEQEkbwd3lV3do0NUeztuLqX0n6xKwPZEj3Vf3QJRU9JCPuQfXEv2qdAqPZjkKkbq7MiZ5fN1IZSsImFYlZknPFTF252RQ4YvIzV/tV+gb54vA5/Gqa52voFpPBfmKVD/APKc+J6ZDu0S/REsr2fAYQCYxdYa54gN/fQra7WlGqhPDOjNuxB+72wsSOjTO45CD2UEX7ZUdOcst2cZCrOrTLHBK/cgXhZukSVjM0c+jkLDS0kkoSUBA/izKiPGg9zqpyy0oi2F2rT1mSM09YREkb44mo9wDkyqxOCZoNeNNtPpUAQRHge8Us1erhhkHMSIx1nlHKmzpSydaQdKhv2ndpw1wmvV4mmVlZgVtE6WnFjCYMqB3EHPWqPZp4LtZUBE4cu6jHbInoRCSRikxnFBmy6ptZyI9XUQdKikAWYjFrbqRCnbVltq3C0LGfVBURkCgQkE7pFVlvs4KyUQUqgpI586K9qLOhxxxC0ymJJnl5UC3BaoYUCZwFQE6wTAPhSJvDWOo7GMUAhRmPJaGEySZlOZmYkVCRd5wlKuqsTAOUhXqiefGnw7KgImKKmFiIInLOfcKU1OoWtwuMxtXZVwsGtl2VtvyoQk9Q9+RjuNGN1IwlSTuJHgTVfbLAICkD1c4HjVlZnJcxfrpCvLPzp2u5bRlZl7NnAlnZqkqOR7D7jURk9aod+bRIsySFZqUFEJ35ZfGrJAXJwJ68rsS8llKiY1y7PKplluppsAJTnz+NBuy+0JftS1Lj1YgGYgxl3VdtbRAShwdGcUIJPUWN0K3HlWPqmYWHEfJcIEJ4itobeEIUlEZJMxy3DwrLl3gl1oPODCsSCcyDGnZWg3uyVJJ5E+VZXZLVCcJzxkA8tZovTvmGJ8iEQAOsW9eMiZ3QlIMxzJ40/sUVfLWyDHrT2RnVM4uFlMQPCjL0cXOpS1vaJSMIyyJVrHZWjqCK6mP1Kgc8zQEuHXfypxi+MJgyocKr7wvppkddwAndqs9iRVfZ7x6YFQSUDdi1PON1efr9ysb14ksFfgwyZtqFgwc+B1pYOtAl7X6qzoStJGKYE55anKr3ZnatFqRuS4PWScp5jlW1prXtTcwi9lW3pL6a4aSt0DUgSYEmJPAcdDUS3W0pSSByA7dDymmdRql0689fEoSsuY5bLWECJGfuoGsbAReKgBAIQoDtTNXd33mh8EDquJMONn1knmOHZVa4mL0UOCGh9gUj6dfdZqj7nHEv1CqtWBCnaRf0rg5AeVZ1ZsSThQkKUqRhJwgyeO6jTaq2Lbtbh9ZvCiU6FOWak8eyhyw3cta1KDmBAOiQOtGfdrVTMKr7GPQmMVk+2BG2WsBSoiJHXGsK4Aj6tXKLROhHadw4xVfa7KFgg5gyDS7kQ2ykpEJjgDPb20dmmFzBhJawoPMmP3sWx1QTmASrTnVhctuLqQSkAoJTlpB63xqkvG2NqQoBYKhBjQ5GrLZQjo1cScR7Zj3UdFQqswJH7U5I5hC64EjEZAAJPGADpxrHb/ALcpxxSxiIlUYpBIJkHM8OFbA8jEgjiI8axq9bCoLWkknCpQjQZSPwrQECgdYvYm9sNsAnqrBHfr8K0pFnDoUlQCgRMHSQapthtk2V2NtxSML2JzCsesBigDPI6GrS7rSOkGehKT7qxPU1xYHXjiXIQwwZGesbiCUtKMDq4FElEZZDenU1laGCh9SCCMKjkdRG6tqQ1LnfNZttw0BebpAyKGjpEkpz8xR+l2l2ZTAs+Ig5bG+vI4kfhH960dt3iplhDDBwJSPpFjJS1nUp/VG6eVC9msON1CTlniM5aDP30QOkbqe1T5IUcyK8Y+UjJaEyRJOpOZJ5k1b3e7FUbtuQk5qE+dMr2lUmcKRHEkHPsqk6O60cCA11a95zb28CFNIAyhSjwMwB7qq7ovNaIWgkKTodIil3rtN0yUpdbQSn1VjFIkyYz36GqdTyQcj4ya2tLpNlYVu0TfU+IQ3lthaHVpWtwSg4kgSEg8h7+2j+678FqYQtOkwocCBBHZNYq/apPKj70X2rEy8j9VQI7CIPnFJetUIad44Ik6Ow7sGFd93YFBLiRhcBAxJOFUbxIqnuVKhbjjUpaoRmo4lacd9Fi0gpA4UPMIi8ley392sv0a1jbsPgxnVge3CjaZsG0q7E+6h27LYlHSo3IURr3/ABNFW0NxpdeWtT60CAMKcOUDMjIk0G/MthRjcXa30JJJUVgpkjLLEimbfTHtsdj0PSQmoVVUR91wYtRCtPCoNsewZ6fGrew2K63EjBawreCpwJPgQKmPbM2RzMvgj/6Ij3UzVp3rTGRLBeM9DAYOFS58Ks1pU0A4g9YZznFWF5XZYrMCUrW64R1UpUCP+SgIA86g2VfSIhQgToPgaVZGD9eZrabUJjLKdv8AiGVxXqH2UrMA5gjmKEto7k+lUU5hXW3nMnOru5kFpGBpKlBRnQmCdYIqJbLBaTiCm1kkKTMTkZKdOBim1DETMLILCVPEudkThsjbZIC048pzjESDFQr5sZa+nQJBUOkHD+IeGdDt3XTb0JaJbV0iSrFmkHDnhkk9lEtuRbFMpShABIAclQxHLMcNaC6gsuGGYCY3ftJTt5IbQXPWJEpHGeFCD97qdW4rowVJKASEgkyCRG/Kp72z1rUACycISADjTI5RNDyLvt1nfKgw4UmARGLSYIj6wpbRac15yIbOOg5lw3a8pcwg8MpHafhQxtbbESgpUATMxllUi12O0OEn5NaArdKTBnfEVQ2rZ51az0i0Ic/VVIjlnpWpVtrfc0ovJZcKMyA/aATEzXGn5EHUVGtV3uNqwkSRvT1hnwIyNKTYHcuoZPZ7prSFq+Zm+22ekcfMjjUVsbjpuqWu73hq2avtmtjlPufTFbLcSTAk8hI31JtWcKmPaC6WVLOFtJUdwSCSe4VomwOzLtmxOOEJLoCcEGU5yCo6btKMbm2as9mT/wBOkCcir1lntV+FSLc2rAY3Z6DPTKsnW2GytkjVKBWBimjkaH2/9yV7LX3auGLR1d9UzCpvFXstfdrE9GQjUHPgxjVEbJO9ID9oFqXgtSWWsKYTCAZjPM68aCrPYG3nPpXy8pJ+sTEcQNKNPSFdiXbUsmCIQCIkgYdRQxsmhNmvFoLCVJX9GJiIc9U58CK3nf3GNYOIpTqApwRI6LGpayizWRxZE9bAAnlmuAau7n2KtziwXg3Z2x9XJa1Hj1chWl/KkJHrIA7U61QXpt7Z2lYUhx5Y1DSSrXidBVq0jG3GZYb2znMaGwDUZuLnfASB4VYXfsrZ2h6pWdZUZ8hlVEvai2u/oWUNA6dISpfcEmKcZ2QefhVqtDqp+pjKG/5UQfGpGkVTuIxBbVOw25lzbdqLIycJcTiH1UAqV4IBArl232HcRDTqAPVxRKuwA5d9PXdsrZ2c0oSVDfAnd31YKbA0HlHuo/iJVz3nBHP30sFI/wAGmkilYTQtJAnemTx8j+FRbwvNtlBUrFG4JSpRPcKfddIG8ngKpL0sT7xw9IlpBGYRJX4nIUBYw1UE8wUvj0gOuKwMgtIzBJ/SHtnT4UI2lolRJkk6kmT47606y7G2dAMpLhOqlkzPdUe0bDWdWnSJ9kj4ilnotY5mhXqKU4EALrsC33OjQROWuI/dGXfRRZ/RtGb2JfJPVT4jOr+wXGuzJKWbQpIPFto+JAk1ITabfoldmXwxIcB8jV9dIUZMWvuLH49JATcyUgJCICchIOXec6cFk/s1OfvW0ttlS0WdaholBcGnGdaH/wD9Lj17IeeY+NMbgIrtJl7YApKgBodas3kCIVAxZZ7+znWa396T31AJsrKW0/WKs19xSchTWxL1ptNuQ4+tRDSVLCQoxMYRkdfWqMrC9tsZxNAvEhhIOElOhIEkdsbqFbJaErvFSkgwUt6gj6ueRo66Sg+0Gb1X7DX3B/ffRoqjpKCxPeJ9IlvQ1bHMSgmUo5n1eGvCs+evcKUIxkynrEwQAZ6u8US+ldoG83DH1GvuChVFjJz48KSZhW5PeP0aUEbjC5q9yoeusTxOL31z5Y4DIdjjCECe2BnVa11QP804l4bx4VX+Sy9DND8dD1EfTa7Rin5Qoj9XCnD3iKsbHezoMlZnkVpHgDFVQdSatLoutb6whsSd53AczQ/k2MeZzUUquSMS5sm0ToGa1HwPvqyst/rVlKSeaSB5GoLmytob+qFDikivI2eWr11JTp+sSPCrFtcnmJOKccGElkvCR1imeUgfaipPSzpVZYbsbRqpxz2jl+NT/kyD6pKO3Smf2iRIB4MUTTah2VxQI0UlX99lJSVEHqZcf8UW0iduBiVI7aUGOJrxKtAkzvOg8TSG7MVSFk9gyH4mpzBJnC6kGB1jwGddNlccH7Mcs1fgKmM2cIyCcuXxnWnw4NN53VBM6VTN0YfrdY7yTNSmLKkTjwH2kg/CpDqSMxTb7wga0O3HMDGOk8buZP8A4mv5EUhu7WUnqtpSoiCUpCTHaOyl2JOek86ccM/0qQB1h7yRjMhOWYZ9YpO7LEOVAliszrd4rDzgcWcCsQBSMKhKUxyECtBXZMQyEds0GWxMXqofwM/cq5CZXz3kX0iWHFeDiv4W/JNDXyUAVql+7MpetC3FLIEJBSAJyEazXbPs9Z0DJpKjxX1j50k1LOxM1K9SqKO8zJmyLcMISpR5JPvq4sewdoXmrA2P4jn4JBrRG0gCBAHAZCuLtSRvk0Q0qj9pza9u3EFrDsKwn9KtayNw6g+M0SWdttlIQyEoTvyz71amkLtxOQ/vupkidc64qi/qIhbqGfqcycLQBvUT2wOWdOJdxZkxy3VB6MnlMCanJgAxBjLTfU15yfErHSIbb4Zc66Ck5HPtGVNizFXrGK58kI0M1Zk9hIJjtrskxh8N1REOEQPL/FWIbXh3dlRl2eSDEV209ZJGY44nLRRPAExPCkNApVpkdaQiUyATHjn204hWYJ/zU4HWdiScYjMHwpqASIGXZ8afSsRnPfNcS4NxFTjMLEaU8TlExyphSjvHlUzpe2vLfA510jEiJbIzz7qeYUN4NO9MDTUdhroQEcU6kacdKA7w/wB3X7DP3aMVInlxzzoMtY/1VfsM/do16wWh1bl/SKEcM9395U1JqlvjaYM3gtp3Jshvo1R6qlDrYuR3HdV0HBP9xn791VVUqjMwJOTDOVAzItsSRvPZupiKsXbOFaz3VGds0HLTf/SudTmLspM6xZZzOnbUsBKcgM6ZQkD1Z76WPOsvUa8VfGsZMcp0/GWjbpWTOkGRT9ndJmct/CvTUG970DKJyKzk2nepXAe+qK/UbN3QGWnTgd5ZuKy40kO8aEm9pX+iddhBbSAEnCoYnSQCkdY5AznyqUztKsoLi0JS22IcXMpUuIwtjeZypz81v+v9wPZB7wjLip6ppaWs8+t8Kol7RdG20pxGFbx6iZyHDGo+rlVrZnllMqGE55A4hyzFCfUQOq/3O9g+ZJUwDxFNYAFZg575gUrHzNcUqd5qP5OvwZP458x1oZQo51xSYHVE1GS6ZG/XlUhtZ3iKeouFy7llToUODGC2qZOlJ76646VTGUaTSW2CMyPCrz9yqLKBxIPLOkKI0PnrTmERO+m3WAczrULg8mTzjiNOO5QDmPGgxwf6or2WvuijRxkDSaDX0xeqtfUZ19mrR1gkxv0hCbev2W/uimtmNoiyoNOElonqk5lsnh/BO6pPpAH/AFq/Zb+7VJd1iLrgQCATvOgFZzW+05M1krD1gGagm0Jyz1EiNIOmddJmq66LGGWwjGVxxO/lyqfjrN1fqJs+NfAlKUBTnrFSBmcqh2O9A6tSUJJQnIufVJ3hI+t201bbB0xONSsMEBIVlPEiKj2e4QlpLPSK6ITiAgKVJJzUN3ZWYNmMk8y47u0mN380p/oUqxLzmB1RGsq8qavG8bNJDgDmD1oSV4e2BlUVOzxSt5aVhKnEdGiBAQNMueVNt3E58nDGJCUR9IU4sbh1PWOk85owteQd0j5SQ+bMtpuS38nOaURAJHnFOPWSyvJBxAoSRELISCn1YgxIqD8geVDSmsNmEAJQtOKN+NR1HIAV1+7VrczaKbPZxiabEAuODQk7xR7R03SDnxLC1XT0yihayWoAKQrWNJET4GrRtsCANBERpG6gN+zvvOzCm1WgYXeosJbSIPrbzlup+/bSpDiHLOlYQyktpxYocUrIYU744mi9okhd0jd9Q3pK6r9nrEpthIWSpZ6yySfWOoE6RVgBSjDacCWZ4nGT1jmMhvp5doTuUPGo1jBJJMAE5ZZxSnX0zur1ukrK1BRM2xgXJMcSsEbvGlJXinrZUhCQdw8KcLQ4Dwq5t0EYkbogTIJkbtBTraz9YfGuOdXrJHaOIpWMwSRlujhUJnGDJOO0Q8nfNBNr/wB1V7DP3aL33woRpO+g19MXqv2GfuVahyZVFekD/vV+yj7tUN2KUHkYBKpGQ38a0bbPZ4OErCeuY62cwBlWZWnZ21BXUWtPZH4UtZpmYn7j6apVULiaItkqGY99M/JVp9VS09n9azxVx206uu+P9KSdnrZ+1d8aQPpbeRJ/LXwf6mhgPD/yr7wPwpaLS6PrA9orPbJc1uaViQ86kxE5HL/kCKlBq8v3h3wR+WpHpZ7kf+SDqh2EPPnJzgmu/PEapoA+TXj+8O+CPy0oNXn+8O+Df5KMelr3xK/yfqH4v5G+PGpDd6oO+szdsN4KEKfcI7Eflpk3Jbf2rngn8tA3pKnoZI1R8TWUW1PE+dK6cHeO/wDrWTIum3DR50eH4U6mxXiNH3fs/lqr+HbswhjVDuJqi3wBrTS7xRBhWelZn0F5fvDvgj8tIRYrxBkPug66I1/loqvSCCN7CC2pBHAmr2eQKjO2MzNZwDeg/wDae+x+WldLev7094I/JW+hK9Iiyhus0mzJKczUj5QTpWVn50P/ALL32Py1wovP95e+x+WhcFjmSuFmoOPKSZkR215NqjmDqOHfwrL0t3mNLS94I+Ka6U3n+8vfY/LUMuYQwMzSHRnpA8fChK0D/VFZz1Gvu1SJTef7y99j8tEOzVyPKd6V4qWswCoxJAyGgFQqYkEz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6151" name="AutoShape 14" descr="data:image/jpeg;base64,/9j/4AAQSkZJRgABAQAAAQABAAD/2wCEAAkGBhQSERQUExQUFRQUGBUVFBgXGBQVFRgVFRgXFBQXFxgXHCYeFxkkGRQUHy8gIycpLCwsFR4xNTAqNSYrLCkBCQoKDgwOGg8PGiocHyQpKSwsLywsKSkpLCkpKSwsKSwpKSwsKSwpLCksLCwsKSkpKSwpKSksLCksKSwpKSwsLP/AABEIAMAAsAMBIgACEQEDEQH/xAAcAAABBQEBAQAAAAAAAAAAAAAGAgMEBQcBAAj/xABGEAABAwEFBAYFCAkDBQEAAAABAgMRAAQFEiExBkFRYRMicYGRoQcycrHBFBUjQqKy0dIzUlNUYpLh8PElNYIkNENEcxf/xAAaAQACAwEBAAAAAAAAAAAAAAACBAEDBQAG/8QAKxEAAgIBAwMEAgICAwAAAAAAAQIAAxEEEiExQVEFEyJhFDIVoXHRI1KR/9oADAMBAAIRAxEAPwDS76vx1t0pQRACdQCcxnnVeNpn/wBYfyimr/V9Oru91VyTSLuwYgGMqgxJt47U2lLaihScQzHVB7apLt9IdqW6gKWnCohPqJFO3q4Q0ogwY4TQNdtpOu9KpHjS9hsPyB4Ecot0yEU2Jkt0Pia4/tC8kjrD+UVOYvdwiZHgKGbQ5OE8QDVrYFSkVYLWPeLMgHGJcJvFfHyFK+Xr4+QqIilg1PuP5gFR4gdtbt7arPaFIbUgJT0eqEqPWAJzNEt1bQuuJOIiYBEADdnWZbfuTanzwU2PBAow2celKTxbB8ga07l21Ke8Xr5Yy5f2jeCoCh/KKW1tC8TmoeAqlfPWPbTrJzpFnPmMACEbV6uHU+Qp75wXx8hVWwqpQNV728ztokr5wXx8hXDeK+PkKj1w129vMjAkg3kvj5CkfOjnEeAphVNmoaxs9ZO0eJJ+dnOI8BXTernHyFQyK8o1cGPmAQJLN7OcR4CnrJfnWwKIxeGulVa1RM0KO3ifnJSQcsLfmmrUbJxAI4hBf/6ZXd7qrQasr+/TK7vdVYaUs/YxpOgkG/1fQntAoHuw9ZY45UcX22VMmBpBPYNaBLCqHTQryGEQ1jbLK3Hb/c0CyWnGy2eAjvGRq8upzKKE7nd6hTwVI7DnRHdbmdVrNa4ZbI78y/RS4ppBpwVZFjMh2rBW9aiP2keAA+FFWzjsNNewAf5aGXV4haDrLqz5mry5nQGEE7vgYpqzVF29o9BHP48V6dbweWMevq+UWdCnF7tAIxKPKgO0ek+0ky2htIG6Co9+dGO0ez3TNhwkZFQCTy30HnZrrTlE6cKoDrnmK+0x5EI9lPSl0iw3akJbxZJcTITi3BQJMTWmINfP17XcEKwjPLhl/mtl2LtxdsTClGVYMKjzSSJqGx2gEEcGX81wmuTXjQzpxVNmnFaU2dKEnmT2ia8TlXjTVpBwmNavHSV95UXvbzISkwTmeyhWwf7gqTOTef8AxqzebwqcUoyZMVUXQubco8ke6g07FrZfcu2qXXpJv5TDqgg4TAJO/TKOdA1j2ktjivoiSOKgMNFG3bCXr2LSzkENwNBKhPwqAHwhWBCch/DAyy1nOuY/M5hIu5RJV03+5j6G1JguApQtMYScsvdVE5d6kvQASQc4qZehWULMZt9dJ3gp0A5GrZF8twgkFIUkGdYJ1CuFVBmV89oF+i94f4ki77vUlJcJEQEkbwd3lV3do0NUeztuLqX0n6xKwPZEj3Vf3QJRU9JCPuQfXEv2qdAqPZjkKkbq7MiZ5fN1IZSsImFYlZknPFTF252RQ4YvIzV/tV+gb54vA5/Gqa52voFpPBfmKVD/APKc+J6ZDu0S/REsr2fAYQCYxdYa54gN/fQra7WlGqhPDOjNuxB+72wsSOjTO45CD2UEX7ZUdOcst2cZCrOrTLHBK/cgXhZukSVjM0c+jkLDS0kkoSUBA/izKiPGg9zqpyy0oi2F2rT1mSM09YREkb44mo9wDkyqxOCZoNeNNtPpUAQRHge8Us1erhhkHMSIx1nlHKmzpSydaQdKhv2ndpw1wmvV4mmVlZgVtE6WnFjCYMqB3EHPWqPZp4LtZUBE4cu6jHbInoRCSRikxnFBmy6ptZyI9XUQdKikAWYjFrbqRCnbVltq3C0LGfVBURkCgQkE7pFVlvs4KyUQUqgpI586K9qLOhxxxC0ymJJnl5UC3BaoYUCZwFQE6wTAPhSJvDWOo7GMUAhRmPJaGEySZlOZmYkVCRd5wlKuqsTAOUhXqiefGnw7KgImKKmFiIInLOfcKU1OoWtwuMxtXZVwsGtl2VtvyoQk9Q9+RjuNGN1IwlSTuJHgTVfbLAICkD1c4HjVlZnJcxfrpCvLPzp2u5bRlZl7NnAlnZqkqOR7D7jURk9aod+bRIsySFZqUFEJ35ZfGrJAXJwJ68rsS8llKiY1y7PKplluppsAJTnz+NBuy+0JftS1Lj1YgGYgxl3VdtbRAShwdGcUIJPUWN0K3HlWPqmYWHEfJcIEJ4itobeEIUlEZJMxy3DwrLl3gl1oPODCsSCcyDGnZWg3uyVJJ5E+VZXZLVCcJzxkA8tZovTvmGJ8iEQAOsW9eMiZ3QlIMxzJ40/sUVfLWyDHrT2RnVM4uFlMQPCjL0cXOpS1vaJSMIyyJVrHZWjqCK6mP1Kgc8zQEuHXfypxi+MJgyocKr7wvppkddwAndqs9iRVfZ7x6YFQSUDdi1PON1efr9ysb14ksFfgwyZtqFgwc+B1pYOtAl7X6qzoStJGKYE55anKr3ZnatFqRuS4PWScp5jlW1prXtTcwi9lW3pL6a4aSt0DUgSYEmJPAcdDUS3W0pSSByA7dDymmdRql0689fEoSsuY5bLWECJGfuoGsbAReKgBAIQoDtTNXd33mh8EDquJMONn1knmOHZVa4mL0UOCGh9gUj6dfdZqj7nHEv1CqtWBCnaRf0rg5AeVZ1ZsSThQkKUqRhJwgyeO6jTaq2Lbtbh9ZvCiU6FOWak8eyhyw3cta1KDmBAOiQOtGfdrVTMKr7GPQmMVk+2BG2WsBSoiJHXGsK4Aj6tXKLROhHadw4xVfa7KFgg5gyDS7kQ2ykpEJjgDPb20dmmFzBhJawoPMmP3sWx1QTmASrTnVhctuLqQSkAoJTlpB63xqkvG2NqQoBYKhBjQ5GrLZQjo1cScR7Zj3UdFQqswJH7U5I5hC64EjEZAAJPGADpxrHb/ALcpxxSxiIlUYpBIJkHM8OFbA8jEgjiI8axq9bCoLWkknCpQjQZSPwrQECgdYvYm9sNsAnqrBHfr8K0pFnDoUlQCgRMHSQapthtk2V2NtxSML2JzCsesBigDPI6GrS7rSOkGehKT7qxPU1xYHXjiXIQwwZGesbiCUtKMDq4FElEZZDenU1laGCh9SCCMKjkdRG6tqQ1LnfNZttw0BebpAyKGjpEkpz8xR+l2l2ZTAs+Ig5bG+vI4kfhH960dt3iplhDDBwJSPpFjJS1nUp/VG6eVC9msON1CTlniM5aDP30QOkbqe1T5IUcyK8Y+UjJaEyRJOpOZJ5k1b3e7FUbtuQk5qE+dMr2lUmcKRHEkHPsqk6O60cCA11a95zb28CFNIAyhSjwMwB7qq7ovNaIWgkKTodIil3rtN0yUpdbQSn1VjFIkyYz36GqdTyQcj4ya2tLpNlYVu0TfU+IQ3lthaHVpWtwSg4kgSEg8h7+2j+678FqYQtOkwocCBBHZNYq/apPKj70X2rEy8j9VQI7CIPnFJetUIad44Ik6Ow7sGFd93YFBLiRhcBAxJOFUbxIqnuVKhbjjUpaoRmo4lacd9Fi0gpA4UPMIi8ley392sv0a1jbsPgxnVge3CjaZsG0q7E+6h27LYlHSo3IURr3/ABNFW0NxpdeWtT60CAMKcOUDMjIk0G/MthRjcXa30JJJUVgpkjLLEimbfTHtsdj0PSQmoVVUR91wYtRCtPCoNsewZ6fGrew2K63EjBawreCpwJPgQKmPbM2RzMvgj/6Ij3UzVp3rTGRLBeM9DAYOFS58Ks1pU0A4g9YZznFWF5XZYrMCUrW64R1UpUCP+SgIA86g2VfSIhQgToPgaVZGD9eZrabUJjLKdv8AiGVxXqH2UrMA5gjmKEto7k+lUU5hXW3nMnOru5kFpGBpKlBRnQmCdYIqJbLBaTiCm1kkKTMTkZKdOBim1DETMLILCVPEudkThsjbZIC048pzjESDFQr5sZa+nQJBUOkHD+IeGdDt3XTb0JaJbV0iSrFmkHDnhkk9lEtuRbFMpShABIAclQxHLMcNaC6gsuGGYCY3ftJTt5IbQXPWJEpHGeFCD97qdW4rowVJKASEgkyCRG/Kp72z1rUACycISADjTI5RNDyLvt1nfKgw4UmARGLSYIj6wpbRac15yIbOOg5lw3a8pcwg8MpHafhQxtbbESgpUATMxllUi12O0OEn5NaArdKTBnfEVQ2rZ51az0i0Ic/VVIjlnpWpVtrfc0ovJZcKMyA/aATEzXGn5EHUVGtV3uNqwkSRvT1hnwIyNKTYHcuoZPZ7prSFq+Zm+22ekcfMjjUVsbjpuqWu73hq2avtmtjlPufTFbLcSTAk8hI31JtWcKmPaC6WVLOFtJUdwSCSe4VomwOzLtmxOOEJLoCcEGU5yCo6btKMbm2as9mT/wBOkCcir1lntV+FSLc2rAY3Z6DPTKsnW2GytkjVKBWBimjkaH2/9yV7LX3auGLR1d9UzCpvFXstfdrE9GQjUHPgxjVEbJO9ID9oFqXgtSWWsKYTCAZjPM68aCrPYG3nPpXy8pJ+sTEcQNKNPSFdiXbUsmCIQCIkgYdRQxsmhNmvFoLCVJX9GJiIc9U58CK3nf3GNYOIpTqApwRI6LGpayizWRxZE9bAAnlmuAau7n2KtziwXg3Z2x9XJa1Hj1chWl/KkJHrIA7U61QXpt7Z2lYUhx5Y1DSSrXidBVq0jG3GZYb2znMaGwDUZuLnfASB4VYXfsrZ2h6pWdZUZ8hlVEvai2u/oWUNA6dISpfcEmKcZ2QefhVqtDqp+pjKG/5UQfGpGkVTuIxBbVOw25lzbdqLIycJcTiH1UAqV4IBArl232HcRDTqAPVxRKuwA5d9PXdsrZ2c0oSVDfAnd31YKbA0HlHuo/iJVz3nBHP30sFI/wAGmkilYTQtJAnemTx8j+FRbwvNtlBUrFG4JSpRPcKfddIG8ngKpL0sT7xw9IlpBGYRJX4nIUBYw1UE8wUvj0gOuKwMgtIzBJ/SHtnT4UI2lolRJkk6kmT47606y7G2dAMpLhOqlkzPdUe0bDWdWnSJ9kj4ilnotY5mhXqKU4EALrsC33OjQROWuI/dGXfRRZ/RtGb2JfJPVT4jOr+wXGuzJKWbQpIPFto+JAk1ITabfoldmXwxIcB8jV9dIUZMWvuLH49JATcyUgJCICchIOXec6cFk/s1OfvW0ttlS0WdaholBcGnGdaH/wD9Lj17IeeY+NMbgIrtJl7YApKgBodas3kCIVAxZZ7+znWa396T31AJsrKW0/WKs19xSchTWxL1ptNuQ4+tRDSVLCQoxMYRkdfWqMrC9tsZxNAvEhhIOElOhIEkdsbqFbJaErvFSkgwUt6gj6ueRo66Sg+0Gb1X7DX3B/ffRoqjpKCxPeJ9IlvQ1bHMSgmUo5n1eGvCs+evcKUIxkynrEwQAZ6u8US+ldoG83DH1GvuChVFjJz48KSZhW5PeP0aUEbjC5q9yoeusTxOL31z5Y4DIdjjCECe2BnVa11QP804l4bx4VX+Sy9DND8dD1EfTa7Rin5Qoj9XCnD3iKsbHezoMlZnkVpHgDFVQdSatLoutb6whsSd53AczQ/k2MeZzUUquSMS5sm0ToGa1HwPvqyst/rVlKSeaSB5GoLmytob+qFDikivI2eWr11JTp+sSPCrFtcnmJOKccGElkvCR1imeUgfaipPSzpVZYbsbRqpxz2jl+NT/kyD6pKO3Smf2iRIB4MUTTah2VxQI0UlX99lJSVEHqZcf8UW0iduBiVI7aUGOJrxKtAkzvOg8TSG7MVSFk9gyH4mpzBJnC6kGB1jwGddNlccH7Mcs1fgKmM2cIyCcuXxnWnw4NN53VBM6VTN0YfrdY7yTNSmLKkTjwH2kg/CpDqSMxTb7wga0O3HMDGOk8buZP8A4mv5EUhu7WUnqtpSoiCUpCTHaOyl2JOek86ccM/0qQB1h7yRjMhOWYZ9YpO7LEOVAliszrd4rDzgcWcCsQBSMKhKUxyECtBXZMQyEds0GWxMXqofwM/cq5CZXz3kX0iWHFeDiv4W/JNDXyUAVql+7MpetC3FLIEJBSAJyEazXbPs9Z0DJpKjxX1j50k1LOxM1K9SqKO8zJmyLcMISpR5JPvq4sewdoXmrA2P4jn4JBrRG0gCBAHAZCuLtSRvk0Q0qj9pza9u3EFrDsKwn9KtayNw6g+M0SWdttlIQyEoTvyz71amkLtxOQ/vupkidc64qi/qIhbqGfqcycLQBvUT2wOWdOJdxZkxy3VB6MnlMCanJgAxBjLTfU15yfErHSIbb4Zc66Ck5HPtGVNizFXrGK58kI0M1Zk9hIJjtrskxh8N1REOEQPL/FWIbXh3dlRl2eSDEV209ZJGY44nLRRPAExPCkNApVpkdaQiUyATHjn204hWYJ/zU4HWdiScYjMHwpqASIGXZ8afSsRnPfNcS4NxFTjMLEaU8TlExyphSjvHlUzpe2vLfA510jEiJbIzz7qeYUN4NO9MDTUdhroQEcU6kacdKA7w/wB3X7DP3aMVInlxzzoMtY/1VfsM/do16wWh1bl/SKEcM9395U1JqlvjaYM3gtp3Jshvo1R6qlDrYuR3HdV0HBP9xn791VVUqjMwJOTDOVAzItsSRvPZupiKsXbOFaz3VGds0HLTf/SudTmLspM6xZZzOnbUsBKcgM6ZQkD1Z76WPOsvUa8VfGsZMcp0/GWjbpWTOkGRT9ndJmct/CvTUG970DKJyKzk2nepXAe+qK/UbN3QGWnTgd5ZuKy40kO8aEm9pX+iddhBbSAEnCoYnSQCkdY5AznyqUztKsoLi0JS22IcXMpUuIwtjeZypz81v+v9wPZB7wjLip6ppaWs8+t8Kol7RdG20pxGFbx6iZyHDGo+rlVrZnllMqGE55A4hyzFCfUQOq/3O9g+ZJUwDxFNYAFZg575gUrHzNcUqd5qP5OvwZP458x1oZQo51xSYHVE1GS6ZG/XlUhtZ3iKeouFy7llToUODGC2qZOlJ76646VTGUaTSW2CMyPCrz9yqLKBxIPLOkKI0PnrTmERO+m3WAczrULg8mTzjiNOO5QDmPGgxwf6or2WvuijRxkDSaDX0xeqtfUZ19mrR1gkxv0hCbev2W/uimtmNoiyoNOElonqk5lsnh/BO6pPpAH/AFq/Zb+7VJd1iLrgQCATvOgFZzW+05M1krD1gGagm0Jyz1EiNIOmddJmq66LGGWwjGVxxO/lyqfjrN1fqJs+NfAlKUBTnrFSBmcqh2O9A6tSUJJQnIufVJ3hI+t201bbB0xONSsMEBIVlPEiKj2e4QlpLPSK6ITiAgKVJJzUN3ZWYNmMk8y47u0mN380p/oUqxLzmB1RGsq8qavG8bNJDgDmD1oSV4e2BlUVOzxSt5aVhKnEdGiBAQNMueVNt3E58nDGJCUR9IU4sbh1PWOk85owteQd0j5SQ+bMtpuS38nOaURAJHnFOPWSyvJBxAoSRELISCn1YgxIqD8geVDSmsNmEAJQtOKN+NR1HIAV1+7VrczaKbPZxiabEAuODQk7xR7R03SDnxLC1XT0yihayWoAKQrWNJET4GrRtsCANBERpG6gN+zvvOzCm1WgYXeosJbSIPrbzlup+/bSpDiHLOlYQyktpxYocUrIYU744mi9okhd0jd9Q3pK6r9nrEpthIWSpZ6yySfWOoE6RVgBSjDacCWZ4nGT1jmMhvp5doTuUPGo1jBJJMAE5ZZxSnX0zur1ukrK1BRM2xgXJMcSsEbvGlJXinrZUhCQdw8KcLQ4Dwq5t0EYkbogTIJkbtBTraz9YfGuOdXrJHaOIpWMwSRlujhUJnGDJOO0Q8nfNBNr/wB1V7DP3aL33woRpO+g19MXqv2GfuVahyZVFekD/vV+yj7tUN2KUHkYBKpGQ38a0bbPZ4OErCeuY62cwBlWZWnZ21BXUWtPZH4UtZpmYn7j6apVULiaItkqGY99M/JVp9VS09n9azxVx206uu+P9KSdnrZ+1d8aQPpbeRJ/LXwf6mhgPD/yr7wPwpaLS6PrA9orPbJc1uaViQ86kxE5HL/kCKlBq8v3h3wR+WpHpZ7kf+SDqh2EPPnJzgmu/PEapoA+TXj+8O+CPy0oNXn+8O+Df5KMelr3xK/yfqH4v5G+PGpDd6oO+szdsN4KEKfcI7Eflpk3Jbf2rngn8tA3pKnoZI1R8TWUW1PE+dK6cHeO/wDrWTIum3DR50eH4U6mxXiNH3fs/lqr+HbswhjVDuJqi3wBrTS7xRBhWelZn0F5fvDvgj8tIRYrxBkPug66I1/loqvSCCN7CC2pBHAmr2eQKjO2MzNZwDeg/wDae+x+WldLev7094I/JW+hK9Iiyhus0mzJKczUj5QTpWVn50P/ALL32Py1wovP95e+x+WhcFjmSuFmoOPKSZkR215NqjmDqOHfwrL0t3mNLS94I+Ka6U3n+8vfY/LUMuYQwMzSHRnpA8fChK0D/VFZz1Gvu1SJTef7y99j8tEOzVyPKd6V4qWswCoxJAyGgFQqYkEz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2574474" y="4393598"/>
            <a:ext cx="1075810" cy="728761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5410439" y="4393598"/>
            <a:ext cx="1028525" cy="728761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412240" y="5086875"/>
            <a:ext cx="67157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ROPA                                 ROPNÉ </a:t>
            </a:r>
            <a:r>
              <a:rPr lang="cs-CZ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PRODUKTY</a:t>
            </a:r>
          </a:p>
          <a:p>
            <a:pPr algn="ctr"/>
            <a:endParaRPr lang="cs-CZ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Zkosené hrany 12"/>
          <p:cNvSpPr/>
          <p:nvPr/>
        </p:nvSpPr>
        <p:spPr>
          <a:xfrm>
            <a:off x="2106264" y="2869720"/>
            <a:ext cx="4828946" cy="1501760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!!!!!!! ČAS ROZHODNOUT !!!!!!!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329159" y="1395735"/>
            <a:ext cx="3139440" cy="119888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říjen 2017:</a:t>
            </a:r>
          </a:p>
          <a:p>
            <a:pPr algn="ctr"/>
            <a:r>
              <a:rPr lang="cs-CZ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stav nouzových zásob </a:t>
            </a:r>
          </a:p>
          <a:p>
            <a:pPr algn="ctr"/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85 dní </a:t>
            </a: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PČDD</a:t>
            </a:r>
            <a:endParaRPr lang="cs-CZ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10844" y="1395735"/>
            <a:ext cx="3139440" cy="1198880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červenec 2016:</a:t>
            </a:r>
          </a:p>
          <a:p>
            <a:pPr algn="ctr"/>
            <a:r>
              <a:rPr lang="cs-CZ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stav nouzových zásob </a:t>
            </a: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91,72 dní </a:t>
            </a: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PČDD</a:t>
            </a:r>
            <a:endParaRPr lang="cs-CZ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8" name="Přímá spojnice se šipkou 7"/>
          <p:cNvCxnSpPr>
            <a:stCxn id="15" idx="3"/>
            <a:endCxn id="2" idx="1"/>
          </p:cNvCxnSpPr>
          <p:nvPr/>
        </p:nvCxnSpPr>
        <p:spPr>
          <a:xfrm>
            <a:off x="3650284" y="1995175"/>
            <a:ext cx="1678875" cy="0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100286" y="6051619"/>
            <a:ext cx="889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Debata o pořízení nouzových zásob ropy a ropných produktů probíhá od roku 2012 </a:t>
            </a:r>
          </a:p>
          <a:p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usnesením BRS č.8 z 18.6.2012.</a:t>
            </a:r>
            <a:endParaRPr lang="cs-CZ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308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42000">
              <a:schemeClr val="bg2">
                <a:tint val="97000"/>
                <a:hueMod val="92000"/>
                <a:satMod val="169000"/>
                <a:lumMod val="164000"/>
              </a:schemeClr>
            </a:gs>
            <a:gs pos="83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6740" y="168275"/>
            <a:ext cx="9156700" cy="1009650"/>
          </a:xfrm>
          <a:prstGeom prst="rect">
            <a:avLst/>
          </a:prstGeom>
          <a:solidFill>
            <a:srgbClr val="1D1F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1" dirty="0" smtClean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Legislativa</a:t>
            </a:r>
            <a:endParaRPr lang="cs-CZ" altLang="cs-CZ" sz="4000" b="1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1182726"/>
              </p:ext>
            </p:extLst>
          </p:nvPr>
        </p:nvGraphicFramePr>
        <p:xfrm>
          <a:off x="381000" y="1315617"/>
          <a:ext cx="8318500" cy="5215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165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6740" y="168275"/>
            <a:ext cx="9156700" cy="1009650"/>
          </a:xfrm>
          <a:prstGeom prst="rect">
            <a:avLst/>
          </a:prstGeom>
          <a:solidFill>
            <a:srgbClr val="1D1F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cs-CZ" altLang="cs-CZ" sz="2800" b="1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Zákon č. 189/1999 Sb., o nouzových zásobách ropy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7186" y="1170725"/>
            <a:ext cx="2715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Výtah ze zákona : </a:t>
            </a:r>
            <a:endParaRPr lang="cs-CZ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64123" y="1632390"/>
            <a:ext cx="8865577" cy="4990797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2">
                <a:lumMod val="2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5750" lvl="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600" baseline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Stav ropné nouze vyhlašuje </a:t>
            </a:r>
            <a:r>
              <a:rPr lang="cs-CZ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</a:t>
            </a:r>
            <a:r>
              <a:rPr lang="cs-CZ" sz="1600" baseline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láda nařízením.</a:t>
            </a:r>
            <a:endParaRPr lang="cs-CZ" sz="1600" baseline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lvl="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Vláda je oprávněna stanovit regulační opatření pro čerpání zásob ropy a ropných produktů u rozhodujících dodavatelů, zavést přídělový systém, nebo dočasně omezit nebo zakázat vývozy ropy a ropných produktů.</a:t>
            </a:r>
            <a:endParaRPr lang="cs-CZ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lvl="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Za stavu ropné nouze mohou být nouzové zásoby použity pouze se souhlasem vlády, která současně stanoví termín zpětného doplnění použitých zásob.</a:t>
            </a:r>
            <a:endParaRPr lang="cs-CZ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lvl="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Návrh na použití nouzových zásob předkládá vládě předseda Správy.</a:t>
            </a:r>
            <a:endParaRPr lang="cs-CZ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lvl="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 době hrozícího stavu ropné nouze, za stavu ropné nouze jsou dovozci, zpracovatelé, skladovatelé, ochraňovatelé a distributoři ropy a ropných produktů a subjekty, ktreé na území České republiky provádějí dobývání ložisek ropy, povinni předávat SSHR relevantní informace.</a:t>
            </a:r>
            <a:endParaRPr lang="cs-CZ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lvl="0" indent="-285750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SSHR  je jediným ústředním správcem zásob v České republice a  zajišťuje vytváření, udržování a použití nouzových zásob.</a:t>
            </a:r>
            <a:endParaRPr lang="cs-CZ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165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1000">
              <a:schemeClr val="tx2"/>
            </a:gs>
            <a:gs pos="88000">
              <a:schemeClr val="bg2">
                <a:lumMod val="75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/>
          </p:cNvSpPr>
          <p:nvPr/>
        </p:nvSpPr>
        <p:spPr bwMode="auto">
          <a:xfrm>
            <a:off x="-12700" y="163513"/>
            <a:ext cx="9156700" cy="1009650"/>
          </a:xfrm>
          <a:prstGeom prst="rect">
            <a:avLst/>
          </a:prstGeom>
          <a:solidFill>
            <a:srgbClr val="1D1F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1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Koncepční dokumenty</a:t>
            </a:r>
          </a:p>
        </p:txBody>
      </p:sp>
      <p:sp>
        <p:nvSpPr>
          <p:cNvPr id="14342" name="AutoShape 12" descr="data:image/jpeg;base64,/9j/4AAQSkZJRgABAQAAAQABAAD/2wCEAAkGBhQSERQUExQUFRQUGBUVFBgXGBQVFRgVFRgXFBQXFxgXHCYeFxkkGRQUHy8gIycpLCwsFR4xNTAqNSYrLCkBCQoKDgwOGg8PGiocHyQpKSwsLywsKSkpLCkpKSwsKSwpKSwsKSwpLCksLCwsKSkpKSwpKSksLCksKSwpKSwsLP/AABEIAMAAsAMBIgACEQEDEQH/xAAcAAABBQEBAQAAAAAAAAAAAAAGAgMEBQcBAAj/xABGEAABAwEFBAYFCAkDBQEAAAABAgMRAAQFEiExBkFRYRMicYGRoQcycrHBFBUjQqKy0dIzUlNUYpLh8PElNYIkNENEcxf/xAAaAQACAwEBAAAAAAAAAAAAAAACBAEDBQAG/8QAKxEAAgIBAwMEAgICAwAAAAAAAQIAAxEEEiExQVEFEyJhFDIVoXHRI1KR/9oADAMBAAIRAxEAPwDS76vx1t0pQRACdQCcxnnVeNpn/wBYfyimr/V9Oru91VyTSLuwYgGMqgxJt47U2lLaihScQzHVB7apLt9IdqW6gKWnCohPqJFO3q4Q0ogwY4TQNdtpOu9KpHjS9hsPyB4Ecot0yEU2Jkt0Pia4/tC8kjrD+UVOYvdwiZHgKGbQ5OE8QDVrYFSkVYLWPeLMgHGJcJvFfHyFK+Xr4+QqIilg1PuP5gFR4gdtbt7arPaFIbUgJT0eqEqPWAJzNEt1bQuuJOIiYBEADdnWZbfuTanzwU2PBAow2celKTxbB8ga07l21Ke8Xr5Yy5f2jeCoCh/KKW1tC8TmoeAqlfPWPbTrJzpFnPmMACEbV6uHU+Qp75wXx8hVWwqpQNV728ztokr5wXx8hXDeK+PkKj1w129vMjAkg3kvj5CkfOjnEeAphVNmoaxs9ZO0eJJ+dnOI8BXTernHyFQyK8o1cGPmAQJLN7OcR4CnrJfnWwKIxeGulVa1RM0KO3ifnJSQcsLfmmrUbJxAI4hBf/6ZXd7qrQasr+/TK7vdVYaUs/YxpOgkG/1fQntAoHuw9ZY45UcX22VMmBpBPYNaBLCqHTQryGEQ1jbLK3Hb/c0CyWnGy2eAjvGRq8upzKKE7nd6hTwVI7DnRHdbmdVrNa4ZbI78y/RS4ppBpwVZFjMh2rBW9aiP2keAA+FFWzjsNNewAf5aGXV4haDrLqz5mry5nQGEE7vgYpqzVF29o9BHP48V6dbweWMevq+UWdCnF7tAIxKPKgO0ek+0ky2htIG6Co9+dGO0ez3TNhwkZFQCTy30HnZrrTlE6cKoDrnmK+0x5EI9lPSl0iw3akJbxZJcTITi3BQJMTWmINfP17XcEKwjPLhl/mtl2LtxdsTClGVYMKjzSSJqGx2gEEcGX81wmuTXjQzpxVNmnFaU2dKEnmT2ia8TlXjTVpBwmNavHSV95UXvbzISkwTmeyhWwf7gqTOTef8AxqzebwqcUoyZMVUXQubco8ke6g07FrZfcu2qXXpJv5TDqgg4TAJO/TKOdA1j2ktjivoiSOKgMNFG3bCXr2LSzkENwNBKhPwqAHwhWBCch/DAyy1nOuY/M5hIu5RJV03+5j6G1JguApQtMYScsvdVE5d6kvQASQc4qZehWULMZt9dJ3gp0A5GrZF8twgkFIUkGdYJ1CuFVBmV89oF+i94f4ki77vUlJcJEQEkbwd3lV3do0NUeztuLqX0n6xKwPZEj3Vf3QJRU9JCPuQfXEv2qdAqPZjkKkbq7MiZ5fN1IZSsImFYlZknPFTF252RQ4YvIzV/tV+gb54vA5/Gqa52voFpPBfmKVD/APKc+J6ZDu0S/REsr2fAYQCYxdYa54gN/fQra7WlGqhPDOjNuxB+72wsSOjTO45CD2UEX7ZUdOcst2cZCrOrTLHBK/cgXhZukSVjM0c+jkLDS0kkoSUBA/izKiPGg9zqpyy0oi2F2rT1mSM09YREkb44mo9wDkyqxOCZoNeNNtPpUAQRHge8Us1erhhkHMSIx1nlHKmzpSydaQdKhv2ndpw1wmvV4mmVlZgVtE6WnFjCYMqB3EHPWqPZp4LtZUBE4cu6jHbInoRCSRikxnFBmy6ptZyI9XUQdKikAWYjFrbqRCnbVltq3C0LGfVBURkCgQkE7pFVlvs4KyUQUqgpI586K9qLOhxxxC0ymJJnl5UC3BaoYUCZwFQE6wTAPhSJvDWOo7GMUAhRmPJaGEySZlOZmYkVCRd5wlKuqsTAOUhXqiefGnw7KgImKKmFiIInLOfcKU1OoWtwuMxtXZVwsGtl2VtvyoQk9Q9+RjuNGN1IwlSTuJHgTVfbLAICkD1c4HjVlZnJcxfrpCvLPzp2u5bRlZl7NnAlnZqkqOR7D7jURk9aod+bRIsySFZqUFEJ35ZfGrJAXJwJ68rsS8llKiY1y7PKplluppsAJTnz+NBuy+0JftS1Lj1YgGYgxl3VdtbRAShwdGcUIJPUWN0K3HlWPqmYWHEfJcIEJ4itobeEIUlEZJMxy3DwrLl3gl1oPODCsSCcyDGnZWg3uyVJJ5E+VZXZLVCcJzxkA8tZovTvmGJ8iEQAOsW9eMiZ3QlIMxzJ40/sUVfLWyDHrT2RnVM4uFlMQPCjL0cXOpS1vaJSMIyyJVrHZWjqCK6mP1Kgc8zQEuHXfypxi+MJgyocKr7wvppkddwAndqs9iRVfZ7x6YFQSUDdi1PON1efr9ysb14ksFfgwyZtqFgwc+B1pYOtAl7X6qzoStJGKYE55anKr3ZnatFqRuS4PWScp5jlW1prXtTcwi9lW3pL6a4aSt0DUgSYEmJPAcdDUS3W0pSSByA7dDymmdRql0689fEoSsuY5bLWECJGfuoGsbAReKgBAIQoDtTNXd33mh8EDquJMONn1knmOHZVa4mL0UOCGh9gUj6dfdZqj7nHEv1CqtWBCnaRf0rg5AeVZ1ZsSThQkKUqRhJwgyeO6jTaq2Lbtbh9ZvCiU6FOWak8eyhyw3cta1KDmBAOiQOtGfdrVTMKr7GPQmMVk+2BG2WsBSoiJHXGsK4Aj6tXKLROhHadw4xVfa7KFgg5gyDS7kQ2ykpEJjgDPb20dmmFzBhJawoPMmP3sWx1QTmASrTnVhctuLqQSkAoJTlpB63xqkvG2NqQoBYKhBjQ5GrLZQjo1cScR7Zj3UdFQqswJH7U5I5hC64EjEZAAJPGADpxrHb/ALcpxxSxiIlUYpBIJkHM8OFbA8jEgjiI8axq9bCoLWkknCpQjQZSPwrQECgdYvYm9sNsAnqrBHfr8K0pFnDoUlQCgRMHSQapthtk2V2NtxSML2JzCsesBigDPI6GrS7rSOkGehKT7qxPU1xYHXjiXIQwwZGesbiCUtKMDq4FElEZZDenU1laGCh9SCCMKjkdRG6tqQ1LnfNZttw0BebpAyKGjpEkpz8xR+l2l2ZTAs+Ig5bG+vI4kfhH960dt3iplhDDBwJSPpFjJS1nUp/VG6eVC9msON1CTlniM5aDP30QOkbqe1T5IUcyK8Y+UjJaEyRJOpOZJ5k1b3e7FUbtuQk5qE+dMr2lUmcKRHEkHPsqk6O60cCA11a95zb28CFNIAyhSjwMwB7qq7ovNaIWgkKTodIil3rtN0yUpdbQSn1VjFIkyYz36GqdTyQcj4ya2tLpNlYVu0TfU+IQ3lthaHVpWtwSg4kgSEg8h7+2j+678FqYQtOkwocCBBHZNYq/apPKj70X2rEy8j9VQI7CIPnFJetUIad44Ik6Ow7sGFd93YFBLiRhcBAxJOFUbxIqnuVKhbjjUpaoRmo4lacd9Fi0gpA4UPMIi8ley392sv0a1jbsPgxnVge3CjaZsG0q7E+6h27LYlHSo3IURr3/ABNFW0NxpdeWtT60CAMKcOUDMjIk0G/MthRjcXa30JJJUVgpkjLLEimbfTHtsdj0PSQmoVVUR91wYtRCtPCoNsewZ6fGrew2K63EjBawreCpwJPgQKmPbM2RzMvgj/6Ij3UzVp3rTGRLBeM9DAYOFS58Ks1pU0A4g9YZznFWF5XZYrMCUrW64R1UpUCP+SgIA86g2VfSIhQgToPgaVZGD9eZrabUJjLKdv8AiGVxXqH2UrMA5gjmKEto7k+lUU5hXW3nMnOru5kFpGBpKlBRnQmCdYIqJbLBaTiCm1kkKTMTkZKdOBim1DETMLILCVPEudkThsjbZIC048pzjESDFQr5sZa+nQJBUOkHD+IeGdDt3XTb0JaJbV0iSrFmkHDnhkk9lEtuRbFMpShABIAclQxHLMcNaC6gsuGGYCY3ftJTt5IbQXPWJEpHGeFCD97qdW4rowVJKASEgkyCRG/Kp72z1rUACycISADjTI5RNDyLvt1nfKgw4UmARGLSYIj6wpbRac15yIbOOg5lw3a8pcwg8MpHafhQxtbbESgpUATMxllUi12O0OEn5NaArdKTBnfEVQ2rZ51az0i0Ic/VVIjlnpWpVtrfc0ovJZcKMyA/aATEzXGn5EHUVGtV3uNqwkSRvT1hnwIyNKTYHcuoZPZ7prSFq+Zm+22ekcfMjjUVsbjpuqWu73hq2avtmtjlPufTFbLcSTAk8hI31JtWcKmPaC6WVLOFtJUdwSCSe4VomwOzLtmxOOEJLoCcEGU5yCo6btKMbm2as9mT/wBOkCcir1lntV+FSLc2rAY3Z6DPTKsnW2GytkjVKBWBimjkaH2/9yV7LX3auGLR1d9UzCpvFXstfdrE9GQjUHPgxjVEbJO9ID9oFqXgtSWWsKYTCAZjPM68aCrPYG3nPpXy8pJ+sTEcQNKNPSFdiXbUsmCIQCIkgYdRQxsmhNmvFoLCVJX9GJiIc9U58CK3nf3GNYOIpTqApwRI6LGpayizWRxZE9bAAnlmuAau7n2KtziwXg3Z2x9XJa1Hj1chWl/KkJHrIA7U61QXpt7Z2lYUhx5Y1DSSrXidBVq0jG3GZYb2znMaGwDUZuLnfASB4VYXfsrZ2h6pWdZUZ8hlVEvai2u/oWUNA6dISpfcEmKcZ2QefhVqtDqp+pjKG/5UQfGpGkVTuIxBbVOw25lzbdqLIycJcTiH1UAqV4IBArl232HcRDTqAPVxRKuwA5d9PXdsrZ2c0oSVDfAnd31YKbA0HlHuo/iJVz3nBHP30sFI/wAGmkilYTQtJAnemTx8j+FRbwvNtlBUrFG4JSpRPcKfddIG8ngKpL0sT7xw9IlpBGYRJX4nIUBYw1UE8wUvj0gOuKwMgtIzBJ/SHtnT4UI2lolRJkk6kmT47606y7G2dAMpLhOqlkzPdUe0bDWdWnSJ9kj4ilnotY5mhXqKU4EALrsC33OjQROWuI/dGXfRRZ/RtGb2JfJPVT4jOr+wXGuzJKWbQpIPFto+JAk1ITabfoldmXwxIcB8jV9dIUZMWvuLH49JATcyUgJCICchIOXec6cFk/s1OfvW0ttlS0WdaholBcGnGdaH/wD9Lj17IeeY+NMbgIrtJl7YApKgBodas3kCIVAxZZ7+znWa396T31AJsrKW0/WKs19xSchTWxL1ptNuQ4+tRDSVLCQoxMYRkdfWqMrC9tsZxNAvEhhIOElOhIEkdsbqFbJaErvFSkgwUt6gj6ueRo66Sg+0Gb1X7DX3B/ffRoqjpKCxPeJ9IlvQ1bHMSgmUo5n1eGvCs+evcKUIxkynrEwQAZ6u8US+ldoG83DH1GvuChVFjJz48KSZhW5PeP0aUEbjC5q9yoeusTxOL31z5Y4DIdjjCECe2BnVa11QP804l4bx4VX+Sy9DND8dD1EfTa7Rin5Qoj9XCnD3iKsbHezoMlZnkVpHgDFVQdSatLoutb6whsSd53AczQ/k2MeZzUUquSMS5sm0ToGa1HwPvqyst/rVlKSeaSB5GoLmytob+qFDikivI2eWr11JTp+sSPCrFtcnmJOKccGElkvCR1imeUgfaipPSzpVZYbsbRqpxz2jl+NT/kyD6pKO3Smf2iRIB4MUTTah2VxQI0UlX99lJSVEHqZcf8UW0iduBiVI7aUGOJrxKtAkzvOg8TSG7MVSFk9gyH4mpzBJnC6kGB1jwGddNlccH7Mcs1fgKmM2cIyCcuXxnWnw4NN53VBM6VTN0YfrdY7yTNSmLKkTjwH2kg/CpDqSMxTb7wga0O3HMDGOk8buZP8A4mv5EUhu7WUnqtpSoiCUpCTHaOyl2JOek86ccM/0qQB1h7yRjMhOWYZ9YpO7LEOVAliszrd4rDzgcWcCsQBSMKhKUxyECtBXZMQyEds0GWxMXqofwM/cq5CZXz3kX0iWHFeDiv4W/JNDXyUAVql+7MpetC3FLIEJBSAJyEazXbPs9Z0DJpKjxX1j50k1LOxM1K9SqKO8zJmyLcMISpR5JPvq4sewdoXmrA2P4jn4JBrRG0gCBAHAZCuLtSRvk0Q0qj9pza9u3EFrDsKwn9KtayNw6g+M0SWdttlIQyEoTvyz71amkLtxOQ/vupkidc64qi/qIhbqGfqcycLQBvUT2wOWdOJdxZkxy3VB6MnlMCanJgAxBjLTfU15yfErHSIbb4Zc66Ck5HPtGVNizFXrGK58kI0M1Zk9hIJjtrskxh8N1REOEQPL/FWIbXh3dlRl2eSDEV209ZJGY44nLRRPAExPCkNApVpkdaQiUyATHjn204hWYJ/zU4HWdiScYjMHwpqASIGXZ8afSsRnPfNcS4NxFTjMLEaU8TlExyphSjvHlUzpe2vLfA510jEiJbIzz7qeYUN4NO9MDTUdhroQEcU6kacdKA7w/wB3X7DP3aMVInlxzzoMtY/1VfsM/do16wWh1bl/SKEcM9395U1JqlvjaYM3gtp3Jshvo1R6qlDrYuR3HdV0HBP9xn791VVUqjMwJOTDOVAzItsSRvPZupiKsXbOFaz3VGds0HLTf/SudTmLspM6xZZzOnbUsBKcgM6ZQkD1Z76WPOsvUa8VfGsZMcp0/GWjbpWTOkGRT9ndJmct/CvTUG970DKJyKzk2nepXAe+qK/UbN3QGWnTgd5ZuKy40kO8aEm9pX+iddhBbSAEnCoYnSQCkdY5AznyqUztKsoLi0JS22IcXMpUuIwtjeZypz81v+v9wPZB7wjLip6ppaWs8+t8Kol7RdG20pxGFbx6iZyHDGo+rlVrZnllMqGE55A4hyzFCfUQOq/3O9g+ZJUwDxFNYAFZg575gUrHzNcUqd5qP5OvwZP458x1oZQo51xSYHVE1GS6ZG/XlUhtZ3iKeouFy7llToUODGC2qZOlJ76646VTGUaTSW2CMyPCrz9yqLKBxIPLOkKI0PnrTmERO+m3WAczrULg8mTzjiNOO5QDmPGgxwf6or2WvuijRxkDSaDX0xeqtfUZ19mrR1gkxv0hCbev2W/uimtmNoiyoNOElonqk5lsnh/BO6pPpAH/AFq/Zb+7VJd1iLrgQCATvOgFZzW+05M1krD1gGagm0Jyz1EiNIOmddJmq66LGGWwjGVxxO/lyqfjrN1fqJs+NfAlKUBTnrFSBmcqh2O9A6tSUJJQnIufVJ3hI+t201bbB0xONSsMEBIVlPEiKj2e4QlpLPSK6ITiAgKVJJzUN3ZWYNmMk8y47u0mN380p/oUqxLzmB1RGsq8qavG8bNJDgDmD1oSV4e2BlUVOzxSt5aVhKnEdGiBAQNMueVNt3E58nDGJCUR9IU4sbh1PWOk85owteQd0j5SQ+bMtpuS38nOaURAJHnFOPWSyvJBxAoSRELISCn1YgxIqD8geVDSmsNmEAJQtOKN+NR1HIAV1+7VrczaKbPZxiabEAuODQk7xR7R03SDnxLC1XT0yihayWoAKQrWNJET4GrRtsCANBERpG6gN+zvvOzCm1WgYXeosJbSIPrbzlup+/bSpDiHLOlYQyktpxYocUrIYU744mi9okhd0jd9Q3pK6r9nrEpthIWSpZ6yySfWOoE6RVgBSjDacCWZ4nGT1jmMhvp5doTuUPGo1jBJJMAE5ZZxSnX0zur1ukrK1BRM2xgXJMcSsEbvGlJXinrZUhCQdw8KcLQ4Dwq5t0EYkbogTIJkbtBTraz9YfGuOdXrJHaOIpWMwSRlujhUJnGDJOO0Q8nfNBNr/wB1V7DP3aL33woRpO+g19MXqv2GfuVahyZVFekD/vV+yj7tUN2KUHkYBKpGQ38a0bbPZ4OErCeuY62cwBlWZWnZ21BXUWtPZH4UtZpmYn7j6apVULiaItkqGY99M/JVp9VS09n9azxVx206uu+P9KSdnrZ+1d8aQPpbeRJ/LXwf6mhgPD/yr7wPwpaLS6PrA9orPbJc1uaViQ86kxE5HL/kCKlBq8v3h3wR+WpHpZ7kf+SDqh2EPPnJzgmu/PEapoA+TXj+8O+CPy0oNXn+8O+Df5KMelr3xK/yfqH4v5G+PGpDd6oO+szdsN4KEKfcI7Eflpk3Jbf2rngn8tA3pKnoZI1R8TWUW1PE+dK6cHeO/wDrWTIum3DR50eH4U6mxXiNH3fs/lqr+HbswhjVDuJqi3wBrTS7xRBhWelZn0F5fvDvgj8tIRYrxBkPug66I1/loqvSCCN7CC2pBHAmr2eQKjO2MzNZwDeg/wDae+x+WldLev7094I/JW+hK9Iiyhus0mzJKczUj5QTpWVn50P/ALL32Py1wovP95e+x+WhcFjmSuFmoOPKSZkR215NqjmDqOHfwrL0t3mNLS94I+Ka6U3n+8vfY/LUMuYQwMzSHRnpA8fChK0D/VFZz1Gvu1SJTef7y99j8tEOzVyPKd6V4qWswCoxJAyGgFQqYkEz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4343" name="AutoShape 14" descr="data:image/jpeg;base64,/9j/4AAQSkZJRgABAQAAAQABAAD/2wCEAAkGBhQSERQUExQUFRQUGBUVFBgXGBQVFRgVFRgXFBQXFxgXHCYeFxkkGRQUHy8gIycpLCwsFR4xNTAqNSYrLCkBCQoKDgwOGg8PGiocHyQpKSwsLywsKSkpLCkpKSwsKSwpKSwsKSwpLCksLCwsKSkpKSwpKSksLCksKSwpKSwsLP/AABEIAMAAsAMBIgACEQEDEQH/xAAcAAABBQEBAQAAAAAAAAAAAAAGAgMEBQcBAAj/xABGEAABAwEFBAYFCAkDBQEAAAABAgMRAAQFEiExBkFRYRMicYGRoQcycrHBFBUjQqKy0dIzUlNUYpLh8PElNYIkNENEcxf/xAAaAQACAwEBAAAAAAAAAAAAAAACBAEDBQAG/8QAKxEAAgIBAwMEAgICAwAAAAAAAQIAAxEEEiExQVEFEyJhFDIVoXHRI1KR/9oADAMBAAIRAxEAPwDS76vx1t0pQRACdQCcxnnVeNpn/wBYfyimr/V9Oru91VyTSLuwYgGMqgxJt47U2lLaihScQzHVB7apLt9IdqW6gKWnCohPqJFO3q4Q0ogwY4TQNdtpOu9KpHjS9hsPyB4Ecot0yEU2Jkt0Pia4/tC8kjrD+UVOYvdwiZHgKGbQ5OE8QDVrYFSkVYLWPeLMgHGJcJvFfHyFK+Xr4+QqIilg1PuP5gFR4gdtbt7arPaFIbUgJT0eqEqPWAJzNEt1bQuuJOIiYBEADdnWZbfuTanzwU2PBAow2celKTxbB8ga07l21Ke8Xr5Yy5f2jeCoCh/KKW1tC8TmoeAqlfPWPbTrJzpFnPmMACEbV6uHU+Qp75wXx8hVWwqpQNV728ztokr5wXx8hXDeK+PkKj1w129vMjAkg3kvj5CkfOjnEeAphVNmoaxs9ZO0eJJ+dnOI8BXTernHyFQyK8o1cGPmAQJLN7OcR4CnrJfnWwKIxeGulVa1RM0KO3ifnJSQcsLfmmrUbJxAI4hBf/6ZXd7qrQasr+/TK7vdVYaUs/YxpOgkG/1fQntAoHuw9ZY45UcX22VMmBpBPYNaBLCqHTQryGEQ1jbLK3Hb/c0CyWnGy2eAjvGRq8upzKKE7nd6hTwVI7DnRHdbmdVrNa4ZbI78y/RS4ppBpwVZFjMh2rBW9aiP2keAA+FFWzjsNNewAf5aGXV4haDrLqz5mry5nQGEE7vgYpqzVF29o9BHP48V6dbweWMevq+UWdCnF7tAIxKPKgO0ek+0ky2htIG6Co9+dGO0ez3TNhwkZFQCTy30HnZrrTlE6cKoDrnmK+0x5EI9lPSl0iw3akJbxZJcTITi3BQJMTWmINfP17XcEKwjPLhl/mtl2LtxdsTClGVYMKjzSSJqGx2gEEcGX81wmuTXjQzpxVNmnFaU2dKEnmT2ia8TlXjTVpBwmNavHSV95UXvbzISkwTmeyhWwf7gqTOTef8AxqzebwqcUoyZMVUXQubco8ke6g07FrZfcu2qXXpJv5TDqgg4TAJO/TKOdA1j2ktjivoiSOKgMNFG3bCXr2LSzkENwNBKhPwqAHwhWBCch/DAyy1nOuY/M5hIu5RJV03+5j6G1JguApQtMYScsvdVE5d6kvQASQc4qZehWULMZt9dJ3gp0A5GrZF8twgkFIUkGdYJ1CuFVBmV89oF+i94f4ki77vUlJcJEQEkbwd3lV3do0NUeztuLqX0n6xKwPZEj3Vf3QJRU9JCPuQfXEv2qdAqPZjkKkbq7MiZ5fN1IZSsImFYlZknPFTF252RQ4YvIzV/tV+gb54vA5/Gqa52voFpPBfmKVD/APKc+J6ZDu0S/REsr2fAYQCYxdYa54gN/fQra7WlGqhPDOjNuxB+72wsSOjTO45CD2UEX7ZUdOcst2cZCrOrTLHBK/cgXhZukSVjM0c+jkLDS0kkoSUBA/izKiPGg9zqpyy0oi2F2rT1mSM09YREkb44mo9wDkyqxOCZoNeNNtPpUAQRHge8Us1erhhkHMSIx1nlHKmzpSydaQdKhv2ndpw1wmvV4mmVlZgVtE6WnFjCYMqB3EHPWqPZp4LtZUBE4cu6jHbInoRCSRikxnFBmy6ptZyI9XUQdKikAWYjFrbqRCnbVltq3C0LGfVBURkCgQkE7pFVlvs4KyUQUqgpI586K9qLOhxxxC0ymJJnl5UC3BaoYUCZwFQE6wTAPhSJvDWOo7GMUAhRmPJaGEySZlOZmYkVCRd5wlKuqsTAOUhXqiefGnw7KgImKKmFiIInLOfcKU1OoWtwuMxtXZVwsGtl2VtvyoQk9Q9+RjuNGN1IwlSTuJHgTVfbLAICkD1c4HjVlZnJcxfrpCvLPzp2u5bRlZl7NnAlnZqkqOR7D7jURk9aod+bRIsySFZqUFEJ35ZfGrJAXJwJ68rsS8llKiY1y7PKplluppsAJTnz+NBuy+0JftS1Lj1YgGYgxl3VdtbRAShwdGcUIJPUWN0K3HlWPqmYWHEfJcIEJ4itobeEIUlEZJMxy3DwrLl3gl1oPODCsSCcyDGnZWg3uyVJJ5E+VZXZLVCcJzxkA8tZovTvmGJ8iEQAOsW9eMiZ3QlIMxzJ40/sUVfLWyDHrT2RnVM4uFlMQPCjL0cXOpS1vaJSMIyyJVrHZWjqCK6mP1Kgc8zQEuHXfypxi+MJgyocKr7wvppkddwAndqs9iRVfZ7x6YFQSUDdi1PON1efr9ysb14ksFfgwyZtqFgwc+B1pYOtAl7X6qzoStJGKYE55anKr3ZnatFqRuS4PWScp5jlW1prXtTcwi9lW3pL6a4aSt0DUgSYEmJPAcdDUS3W0pSSByA7dDymmdRql0689fEoSsuY5bLWECJGfuoGsbAReKgBAIQoDtTNXd33mh8EDquJMONn1knmOHZVa4mL0UOCGh9gUj6dfdZqj7nHEv1CqtWBCnaRf0rg5AeVZ1ZsSThQkKUqRhJwgyeO6jTaq2Lbtbh9ZvCiU6FOWak8eyhyw3cta1KDmBAOiQOtGfdrVTMKr7GPQmMVk+2BG2WsBSoiJHXGsK4Aj6tXKLROhHadw4xVfa7KFgg5gyDS7kQ2ykpEJjgDPb20dmmFzBhJawoPMmP3sWx1QTmASrTnVhctuLqQSkAoJTlpB63xqkvG2NqQoBYKhBjQ5GrLZQjo1cScR7Zj3UdFQqswJH7U5I5hC64EjEZAAJPGADpxrHb/ALcpxxSxiIlUYpBIJkHM8OFbA8jEgjiI8axq9bCoLWkknCpQjQZSPwrQECgdYvYm9sNsAnqrBHfr8K0pFnDoUlQCgRMHSQapthtk2V2NtxSML2JzCsesBigDPI6GrS7rSOkGehKT7qxPU1xYHXjiXIQwwZGesbiCUtKMDq4FElEZZDenU1laGCh9SCCMKjkdRG6tqQ1LnfNZttw0BebpAyKGjpEkpz8xR+l2l2ZTAs+Ig5bG+vI4kfhH960dt3iplhDDBwJSPpFjJS1nUp/VG6eVC9msON1CTlniM5aDP30QOkbqe1T5IUcyK8Y+UjJaEyRJOpOZJ5k1b3e7FUbtuQk5qE+dMr2lUmcKRHEkHPsqk6O60cCA11a95zb28CFNIAyhSjwMwB7qq7ovNaIWgkKTodIil3rtN0yUpdbQSn1VjFIkyYz36GqdTyQcj4ya2tLpNlYVu0TfU+IQ3lthaHVpWtwSg4kgSEg8h7+2j+678FqYQtOkwocCBBHZNYq/apPKj70X2rEy8j9VQI7CIPnFJetUIad44Ik6Ow7sGFd93YFBLiRhcBAxJOFUbxIqnuVKhbjjUpaoRmo4lacd9Fi0gpA4UPMIi8ley392sv0a1jbsPgxnVge3CjaZsG0q7E+6h27LYlHSo3IURr3/ABNFW0NxpdeWtT60CAMKcOUDMjIk0G/MthRjcXa30JJJUVgpkjLLEimbfTHtsdj0PSQmoVVUR91wYtRCtPCoNsewZ6fGrew2K63EjBawreCpwJPgQKmPbM2RzMvgj/6Ij3UzVp3rTGRLBeM9DAYOFS58Ks1pU0A4g9YZznFWF5XZYrMCUrW64R1UpUCP+SgIA86g2VfSIhQgToPgaVZGD9eZrabUJjLKdv8AiGVxXqH2UrMA5gjmKEto7k+lUU5hXW3nMnOru5kFpGBpKlBRnQmCdYIqJbLBaTiCm1kkKTMTkZKdOBim1DETMLILCVPEudkThsjbZIC048pzjESDFQr5sZa+nQJBUOkHD+IeGdDt3XTb0JaJbV0iSrFmkHDnhkk9lEtuRbFMpShABIAclQxHLMcNaC6gsuGGYCY3ftJTt5IbQXPWJEpHGeFCD97qdW4rowVJKASEgkyCRG/Kp72z1rUACycISADjTI5RNDyLvt1nfKgw4UmARGLSYIj6wpbRac15yIbOOg5lw3a8pcwg8MpHafhQxtbbESgpUATMxllUi12O0OEn5NaArdKTBnfEVQ2rZ51az0i0Ic/VVIjlnpWpVtrfc0ovJZcKMyA/aATEzXGn5EHUVGtV3uNqwkSRvT1hnwIyNKTYHcuoZPZ7prSFq+Zm+22ekcfMjjUVsbjpuqWu73hq2avtmtjlPufTFbLcSTAk8hI31JtWcKmPaC6WVLOFtJUdwSCSe4VomwOzLtmxOOEJLoCcEGU5yCo6btKMbm2as9mT/wBOkCcir1lntV+FSLc2rAY3Z6DPTKsnW2GytkjVKBWBimjkaH2/9yV7LX3auGLR1d9UzCpvFXstfdrE9GQjUHPgxjVEbJO9ID9oFqXgtSWWsKYTCAZjPM68aCrPYG3nPpXy8pJ+sTEcQNKNPSFdiXbUsmCIQCIkgYdRQxsmhNmvFoLCVJX9GJiIc9U58CK3nf3GNYOIpTqApwRI6LGpayizWRxZE9bAAnlmuAau7n2KtziwXg3Z2x9XJa1Hj1chWl/KkJHrIA7U61QXpt7Z2lYUhx5Y1DSSrXidBVq0jG3GZYb2znMaGwDUZuLnfASB4VYXfsrZ2h6pWdZUZ8hlVEvai2u/oWUNA6dISpfcEmKcZ2QefhVqtDqp+pjKG/5UQfGpGkVTuIxBbVOw25lzbdqLIycJcTiH1UAqV4IBArl232HcRDTqAPVxRKuwA5d9PXdsrZ2c0oSVDfAnd31YKbA0HlHuo/iJVz3nBHP30sFI/wAGmkilYTQtJAnemTx8j+FRbwvNtlBUrFG4JSpRPcKfddIG8ngKpL0sT7xw9IlpBGYRJX4nIUBYw1UE8wUvj0gOuKwMgtIzBJ/SHtnT4UI2lolRJkk6kmT47606y7G2dAMpLhOqlkzPdUe0bDWdWnSJ9kj4ilnotY5mhXqKU4EALrsC33OjQROWuI/dGXfRRZ/RtGb2JfJPVT4jOr+wXGuzJKWbQpIPFto+JAk1ITabfoldmXwxIcB8jV9dIUZMWvuLH49JATcyUgJCICchIOXec6cFk/s1OfvW0ttlS0WdaholBcGnGdaH/wD9Lj17IeeY+NMbgIrtJl7YApKgBodas3kCIVAxZZ7+znWa396T31AJsrKW0/WKs19xSchTWxL1ptNuQ4+tRDSVLCQoxMYRkdfWqMrC9tsZxNAvEhhIOElOhIEkdsbqFbJaErvFSkgwUt6gj6ueRo66Sg+0Gb1X7DX3B/ffRoqjpKCxPeJ9IlvQ1bHMSgmUo5n1eGvCs+evcKUIxkynrEwQAZ6u8US+ldoG83DH1GvuChVFjJz48KSZhW5PeP0aUEbjC5q9yoeusTxOL31z5Y4DIdjjCECe2BnVa11QP804l4bx4VX+Sy9DND8dD1EfTa7Rin5Qoj9XCnD3iKsbHezoMlZnkVpHgDFVQdSatLoutb6whsSd53AczQ/k2MeZzUUquSMS5sm0ToGa1HwPvqyst/rVlKSeaSB5GoLmytob+qFDikivI2eWr11JTp+sSPCrFtcnmJOKccGElkvCR1imeUgfaipPSzpVZYbsbRqpxz2jl+NT/kyD6pKO3Smf2iRIB4MUTTah2VxQI0UlX99lJSVEHqZcf8UW0iduBiVI7aUGOJrxKtAkzvOg8TSG7MVSFk9gyH4mpzBJnC6kGB1jwGddNlccH7Mcs1fgKmM2cIyCcuXxnWnw4NN53VBM6VTN0YfrdY7yTNSmLKkTjwH2kg/CpDqSMxTb7wga0O3HMDGOk8buZP8A4mv5EUhu7WUnqtpSoiCUpCTHaOyl2JOek86ccM/0qQB1h7yRjMhOWYZ9YpO7LEOVAliszrd4rDzgcWcCsQBSMKhKUxyECtBXZMQyEds0GWxMXqofwM/cq5CZXz3kX0iWHFeDiv4W/JNDXyUAVql+7MpetC3FLIEJBSAJyEazXbPs9Z0DJpKjxX1j50k1LOxM1K9SqKO8zJmyLcMISpR5JPvq4sewdoXmrA2P4jn4JBrRG0gCBAHAZCuLtSRvk0Q0qj9pza9u3EFrDsKwn9KtayNw6g+M0SWdttlIQyEoTvyz71amkLtxOQ/vupkidc64qi/qIhbqGfqcycLQBvUT2wOWdOJdxZkxy3VB6MnlMCanJgAxBjLTfU15yfErHSIbb4Zc66Ck5HPtGVNizFXrGK58kI0M1Zk9hIJjtrskxh8N1REOEQPL/FWIbXh3dlRl2eSDEV209ZJGY44nLRRPAExPCkNApVpkdaQiUyATHjn204hWYJ/zU4HWdiScYjMHwpqASIGXZ8afSsRnPfNcS4NxFTjMLEaU8TlExyphSjvHlUzpe2vLfA510jEiJbIzz7qeYUN4NO9MDTUdhroQEcU6kacdKA7w/wB3X7DP3aMVInlxzzoMtY/1VfsM/do16wWh1bl/SKEcM9395U1JqlvjaYM3gtp3Jshvo1R6qlDrYuR3HdV0HBP9xn791VVUqjMwJOTDOVAzItsSRvPZupiKsXbOFaz3VGds0HLTf/SudTmLspM6xZZzOnbUsBKcgM6ZQkD1Z76WPOsvUa8VfGsZMcp0/GWjbpWTOkGRT9ndJmct/CvTUG970DKJyKzk2nepXAe+qK/UbN3QGWnTgd5ZuKy40kO8aEm9pX+iddhBbSAEnCoYnSQCkdY5AznyqUztKsoLi0JS22IcXMpUuIwtjeZypz81v+v9wPZB7wjLip6ppaWs8+t8Kol7RdG20pxGFbx6iZyHDGo+rlVrZnllMqGE55A4hyzFCfUQOq/3O9g+ZJUwDxFNYAFZg575gUrHzNcUqd5qP5OvwZP458x1oZQo51xSYHVE1GS6ZG/XlUhtZ3iKeouFy7llToUODGC2qZOlJ76646VTGUaTSW2CMyPCrz9yqLKBxIPLOkKI0PnrTmERO+m3WAczrULg8mTzjiNOO5QDmPGgxwf6or2WvuijRxkDSaDX0xeqtfUZ19mrR1gkxv0hCbev2W/uimtmNoiyoNOElonqk5lsnh/BO6pPpAH/AFq/Zb+7VJd1iLrgQCATvOgFZzW+05M1krD1gGagm0Jyz1EiNIOmddJmq66LGGWwjGVxxO/lyqfjrN1fqJs+NfAlKUBTnrFSBmcqh2O9A6tSUJJQnIufVJ3hI+t201bbB0xONSsMEBIVlPEiKj2e4QlpLPSK6ITiAgKVJJzUN3ZWYNmMk8y47u0mN380p/oUqxLzmB1RGsq8qavG8bNJDgDmD1oSV4e2BlUVOzxSt5aVhKnEdGiBAQNMueVNt3E58nDGJCUR9IU4sbh1PWOk85owteQd0j5SQ+bMtpuS38nOaURAJHnFOPWSyvJBxAoSRELISCn1YgxIqD8geVDSmsNmEAJQtOKN+NR1HIAV1+7VrczaKbPZxiabEAuODQk7xR7R03SDnxLC1XT0yihayWoAKQrWNJET4GrRtsCANBERpG6gN+zvvOzCm1WgYXeosJbSIPrbzlup+/bSpDiHLOlYQyktpxYocUrIYU744mi9okhd0jd9Q3pK6r9nrEpthIWSpZ6yySfWOoE6RVgBSjDacCWZ4nGT1jmMhvp5doTuUPGo1jBJJMAE5ZZxSnX0zur1ukrK1BRM2xgXJMcSsEbvGlJXinrZUhCQdw8KcLQ4Dwq5t0EYkbogTIJkbtBTraz9YfGuOdXrJHaOIpWMwSRlujhUJnGDJOO0Q8nfNBNr/wB1V7DP3aL33woRpO+g19MXqv2GfuVahyZVFekD/vV+yj7tUN2KUHkYBKpGQ38a0bbPZ4OErCeuY62cwBlWZWnZ21BXUWtPZH4UtZpmYn7j6apVULiaItkqGY99M/JVp9VS09n9azxVx206uu+P9KSdnrZ+1d8aQPpbeRJ/LXwf6mhgPD/yr7wPwpaLS6PrA9orPbJc1uaViQ86kxE5HL/kCKlBq8v3h3wR+WpHpZ7kf+SDqh2EPPnJzgmu/PEapoA+TXj+8O+CPy0oNXn+8O+Df5KMelr3xK/yfqH4v5G+PGpDd6oO+szdsN4KEKfcI7Eflpk3Jbf2rngn8tA3pKnoZI1R8TWUW1PE+dK6cHeO/wDrWTIum3DR50eH4U6mxXiNH3fs/lqr+HbswhjVDuJqi3wBrTS7xRBhWelZn0F5fvDvgj8tIRYrxBkPug66I1/loqvSCCN7CC2pBHAmr2eQKjO2MzNZwDeg/wDae+x+WldLev7094I/JW+hK9Iiyhus0mzJKczUj5QTpWVn50P/ALL32Py1wovP95e+x+WhcFjmSuFmoOPKSZkR215NqjmDqOHfwrL0t3mNLS94I+Ka6U3n+8vfY/LUMuYQwMzSHRnpA8fChK0D/VFZz1Gvu1SJTef7y99j8tEOzVyPKd6V4qWswCoxJAyGgFQqYkEz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0" name="Šestiúhelník 9"/>
          <p:cNvSpPr/>
          <p:nvPr/>
        </p:nvSpPr>
        <p:spPr>
          <a:xfrm>
            <a:off x="-1" y="1227707"/>
            <a:ext cx="2241391" cy="2092150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Evropská strategie energetické bezpečnosti</a:t>
            </a:r>
            <a:endParaRPr lang="cs-CZ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Šestiúhelník 10"/>
          <p:cNvSpPr/>
          <p:nvPr/>
        </p:nvSpPr>
        <p:spPr>
          <a:xfrm>
            <a:off x="1723292" y="4387227"/>
            <a:ext cx="2509453" cy="1988834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Bezpečnostní strategie ČR 2015</a:t>
            </a:r>
          </a:p>
        </p:txBody>
      </p:sp>
      <p:sp>
        <p:nvSpPr>
          <p:cNvPr id="9" name="Šestiúhelník 8"/>
          <p:cNvSpPr/>
          <p:nvPr/>
        </p:nvSpPr>
        <p:spPr>
          <a:xfrm>
            <a:off x="1723292" y="2252487"/>
            <a:ext cx="2536579" cy="213474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Strategie SSHR pro oblast nouzových zásob ropy a ropných produktů do roku 2030</a:t>
            </a:r>
            <a:endParaRPr lang="cs-CZ" sz="1600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Šestiúhelník 12"/>
          <p:cNvSpPr/>
          <p:nvPr/>
        </p:nvSpPr>
        <p:spPr>
          <a:xfrm>
            <a:off x="3731770" y="1204491"/>
            <a:ext cx="2293844" cy="210369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Státní energetická koncepce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439144" y="2623345"/>
            <a:ext cx="3632537" cy="2061954"/>
          </a:xfrm>
          <a:prstGeom prst="roundRect">
            <a:avLst>
              <a:gd name="adj" fmla="val 721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Schválena vládou ČR dne 18.5.2015:</a:t>
            </a:r>
          </a:p>
          <a:p>
            <a:pPr algn="just"/>
            <a:r>
              <a:rPr lang="cs-CZ" sz="1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„… Zajistit i po změně metodiky EU ohledně výpočtu nouzových zásob ropy a ropných produktů jejich udržení nad úrovní 90 dnů čistých dovozů s perspektivním výhledem zvyšování úrovně těchto zásob až na 120 dnů čistých dovozů v závislosti na ekonomických možnostech státu.  … </a:t>
            </a:r>
          </a:p>
          <a:p>
            <a:pPr algn="just"/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Šestiúhelník 13"/>
          <p:cNvSpPr/>
          <p:nvPr/>
        </p:nvSpPr>
        <p:spPr>
          <a:xfrm>
            <a:off x="-22505" y="3319858"/>
            <a:ext cx="2262205" cy="205640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Strategická koncepce NATO 2010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439144" y="4575869"/>
            <a:ext cx="3632537" cy="1885892"/>
          </a:xfrm>
          <a:prstGeom prst="roundRect">
            <a:avLst>
              <a:gd name="adj" fmla="val 721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 rámci sortimentu nouzových zásob zajišťovat vhodný poměr mezi ropou a ropnými produkty, u ropy v rámci postupného navýšení objemu nouzových zásob až do výše 120 dnů postupně vytvořit i podíl zásob lehkých rop vhodných pro zpracování v rafinerii Kralupy nad </a:t>
            </a:r>
            <a:r>
              <a:rPr lang="cs-CZ" sz="1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Vltavou. “</a:t>
            </a:r>
            <a:endParaRPr lang="cs-CZ" sz="1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8000">
              <a:schemeClr val="tx2">
                <a:lumMod val="9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 txBox="1">
            <a:spLocks/>
          </p:cNvSpPr>
          <p:nvPr/>
        </p:nvSpPr>
        <p:spPr bwMode="auto">
          <a:xfrm>
            <a:off x="-12700" y="163513"/>
            <a:ext cx="9156700" cy="1009650"/>
          </a:xfrm>
          <a:prstGeom prst="rect">
            <a:avLst/>
          </a:prstGeom>
          <a:solidFill>
            <a:srgbClr val="1D1F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1" dirty="0" smtClean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Stav dle legislativy</a:t>
            </a:r>
            <a:endParaRPr lang="cs-CZ" altLang="cs-CZ" sz="4000" b="1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197" name="Rectangle 3"/>
          <p:cNvSpPr txBox="1">
            <a:spLocks noChangeArrowheads="1"/>
          </p:cNvSpPr>
          <p:nvPr/>
        </p:nvSpPr>
        <p:spPr bwMode="auto">
          <a:xfrm>
            <a:off x="243840" y="4121052"/>
            <a:ext cx="8818098" cy="328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7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80000"/>
              <a:buFontTx/>
              <a:buNone/>
            </a:pPr>
            <a:endParaRPr lang="cs-CZ" altLang="cs-CZ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80000"/>
              <a:buFontTx/>
              <a:buNone/>
            </a:pPr>
            <a:endParaRPr lang="cs-CZ" altLang="cs-CZ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60375" indent="-342900" eaLnBrk="1" hangingPunct="1">
              <a:lnSpc>
                <a:spcPct val="90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Char char="Ø"/>
            </a:pPr>
            <a:endParaRPr lang="cs-CZ" altLang="cs-CZ" sz="2000" i="1" dirty="0"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marL="460375" indent="-342900" eaLnBrk="1" hangingPunct="1">
              <a:lnSpc>
                <a:spcPct val="90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Char char="Ø"/>
            </a:pPr>
            <a:endParaRPr lang="cs-CZ" altLang="cs-CZ" sz="2000" dirty="0"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Pct val="80000"/>
              <a:buNone/>
            </a:pPr>
            <a:endParaRPr lang="cs-CZ" altLang="cs-CZ" sz="2000" dirty="0"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marL="460375" indent="-342900" eaLnBrk="1" hangingPunct="1">
              <a:lnSpc>
                <a:spcPct val="90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Char char="Ø"/>
            </a:pPr>
            <a:endParaRPr lang="cs-CZ" altLang="cs-CZ" sz="2000" dirty="0"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marL="460375" indent="-342900" eaLnBrk="1" hangingPunct="1">
              <a:lnSpc>
                <a:spcPct val="90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Char char="Ø"/>
            </a:pPr>
            <a:r>
              <a:rPr lang="cs-CZ" altLang="cs-CZ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Evropská ani česká legislativa neurčuje strukturu zásob </a:t>
            </a:r>
            <a:r>
              <a:rPr lang="cs-CZ" altLang="cs-CZ" sz="20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jednotlivých ropných produktů ani výši jejich podílu </a:t>
            </a:r>
            <a:r>
              <a:rPr lang="cs-CZ" altLang="cs-CZ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 </a:t>
            </a:r>
            <a:r>
              <a:rPr lang="cs-CZ" altLang="cs-CZ" sz="20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celkové </a:t>
            </a:r>
            <a:r>
              <a:rPr lang="cs-CZ" altLang="cs-CZ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skladbě.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Pct val="80000"/>
              <a:buNone/>
            </a:pPr>
            <a:endParaRPr lang="cs-CZ" altLang="cs-CZ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Šesticípá hvězda 2"/>
          <p:cNvSpPr/>
          <p:nvPr/>
        </p:nvSpPr>
        <p:spPr>
          <a:xfrm>
            <a:off x="4607169" y="2016369"/>
            <a:ext cx="4349738" cy="344950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altLang="cs-CZ" sz="2800" b="1" dirty="0">
                <a:ln/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1/3 musí tvořit jeden nebo více ropných </a:t>
            </a:r>
            <a:r>
              <a:rPr lang="cs-CZ" altLang="cs-CZ" sz="2800" b="1" dirty="0" smtClean="0">
                <a:ln/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produktů</a:t>
            </a:r>
          </a:p>
        </p:txBody>
      </p:sp>
      <p:sp>
        <p:nvSpPr>
          <p:cNvPr id="5" name="Šesticípá hvězda 4"/>
          <p:cNvSpPr/>
          <p:nvPr/>
        </p:nvSpPr>
        <p:spPr>
          <a:xfrm>
            <a:off x="243840" y="2016369"/>
            <a:ext cx="4247615" cy="335209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2800" b="1" dirty="0">
                <a:ln/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90 dnů průměrného denního čistého dovozu referenčního roku</a:t>
            </a:r>
          </a:p>
        </p:txBody>
      </p:sp>
      <p:sp>
        <p:nvSpPr>
          <p:cNvPr id="2" name="Obdélník 1"/>
          <p:cNvSpPr/>
          <p:nvPr/>
        </p:nvSpPr>
        <p:spPr>
          <a:xfrm>
            <a:off x="609087" y="1220425"/>
            <a:ext cx="8328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>
              <a:lnSpc>
                <a:spcPct val="90000"/>
              </a:lnSpc>
              <a:spcBef>
                <a:spcPct val="0"/>
              </a:spcBef>
              <a:buSzPct val="80000"/>
            </a:pPr>
            <a:r>
              <a:rPr lang="cs-CZ" altLang="cs-CZ" sz="20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Definováno v zákoně 189/1999 Sb. + Směrnice Rady 2009/119 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tx2">
                <a:lumMod val="90000"/>
              </a:schemeClr>
            </a:gs>
            <a:gs pos="61594">
              <a:schemeClr val="tx2">
                <a:lumMod val="90000"/>
              </a:schemeClr>
            </a:gs>
            <a:gs pos="84783">
              <a:schemeClr val="tx2">
                <a:lumMod val="90000"/>
              </a:schemeClr>
            </a:gs>
            <a:gs pos="100000">
              <a:schemeClr val="bg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/>
          </p:cNvSpPr>
          <p:nvPr/>
        </p:nvSpPr>
        <p:spPr bwMode="auto">
          <a:xfrm>
            <a:off x="-12700" y="163513"/>
            <a:ext cx="9156700" cy="1009650"/>
          </a:xfrm>
          <a:prstGeom prst="rect">
            <a:avLst/>
          </a:prstGeom>
          <a:solidFill>
            <a:srgbClr val="1D1F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cs-CZ" altLang="cs-CZ" b="1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Nouzové zásoby ropy průměrného denního čistého </a:t>
            </a:r>
            <a:r>
              <a:rPr lang="cs-CZ" altLang="cs-CZ" b="1" dirty="0" smtClean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dovozu – výběr zemí</a:t>
            </a:r>
            <a:endParaRPr lang="cs-CZ" altLang="cs-CZ" b="1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9" name="Rectangle 3"/>
          <p:cNvSpPr txBox="1">
            <a:spLocks noChangeArrowheads="1"/>
          </p:cNvSpPr>
          <p:nvPr/>
        </p:nvSpPr>
        <p:spPr bwMode="auto">
          <a:xfrm>
            <a:off x="281354" y="1389674"/>
            <a:ext cx="8686800" cy="485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38150" indent="-3190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809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381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 eaLnBrk="1" hangingPunct="1">
              <a:lnSpc>
                <a:spcPct val="114000"/>
              </a:lnSpc>
              <a:spcBef>
                <a:spcPts val="600"/>
              </a:spcBef>
              <a:buClr>
                <a:srgbClr val="FF0000"/>
              </a:buClr>
              <a:buSzPct val="80000"/>
              <a:buFontTx/>
              <a:buNone/>
            </a:pPr>
            <a:endParaRPr lang="cs-CZ" altLang="cs-CZ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algn="just" eaLnBrk="1" hangingPunct="1">
              <a:lnSpc>
                <a:spcPct val="114000"/>
              </a:lnSpc>
              <a:spcBef>
                <a:spcPts val="600"/>
              </a:spcBef>
              <a:buClr>
                <a:srgbClr val="FF0000"/>
              </a:buClr>
              <a:buSzPct val="80000"/>
              <a:buFontTx/>
              <a:buNone/>
            </a:pPr>
            <a:endParaRPr lang="cs-CZ" altLang="cs-CZ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algn="just" eaLnBrk="1" hangingPunct="1">
              <a:lnSpc>
                <a:spcPct val="114000"/>
              </a:lnSpc>
              <a:spcBef>
                <a:spcPts val="600"/>
              </a:spcBef>
              <a:buClr>
                <a:srgbClr val="FF0000"/>
              </a:buClr>
              <a:buSzPct val="80000"/>
              <a:buFontTx/>
              <a:buNone/>
            </a:pPr>
            <a:endParaRPr lang="cs-CZ" altLang="cs-CZ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 algn="just" eaLnBrk="1" hangingPunct="1">
              <a:lnSpc>
                <a:spcPct val="114000"/>
              </a:lnSpc>
              <a:spcBef>
                <a:spcPts val="600"/>
              </a:spcBef>
              <a:buClr>
                <a:srgbClr val="FF0000"/>
              </a:buClr>
              <a:buSzPct val="80000"/>
              <a:buNone/>
            </a:pPr>
            <a:endParaRPr lang="cs-CZ" altLang="cs-CZ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eaLnBrk="1" hangingPunct="1">
              <a:lnSpc>
                <a:spcPct val="114000"/>
              </a:lnSpc>
              <a:spcBef>
                <a:spcPts val="600"/>
              </a:spcBef>
              <a:buClr>
                <a:srgbClr val="FF0000"/>
              </a:buClr>
              <a:buSzPct val="80000"/>
              <a:buFontTx/>
              <a:buNone/>
            </a:pPr>
            <a:endParaRPr lang="cs-CZ" altLang="cs-CZ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Pct val="80000"/>
              <a:buFont typeface="Wingdings 2" panose="05020102010507070707" pitchFamily="18" charset="2"/>
              <a:buChar char=""/>
            </a:pPr>
            <a:endParaRPr lang="cs-CZ" altLang="cs-CZ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90" name="AutoShape 12" descr="data:image/jpeg;base64,/9j/4AAQSkZJRgABAQAAAQABAAD/2wCEAAkGBhQSERQUExQUFRQUGBUVFBgXGBQVFRgVFRgXFBQXFxgXHCYeFxkkGRQUHy8gIycpLCwsFR4xNTAqNSYrLCkBCQoKDgwOGg8PGiocHyQpKSwsLywsKSkpLCkpKSwsKSwpKSwsKSwpLCksLCwsKSkpKSwpKSksLCksKSwpKSwsLP/AABEIAMAAsAMBIgACEQEDEQH/xAAcAAABBQEBAQAAAAAAAAAAAAAGAgMEBQcBAAj/xABGEAABAwEFBAYFCAkDBQEAAAABAgMRAAQFEiExBkFRYRMicYGRoQcycrHBFBUjQqKy0dIzUlNUYpLh8PElNYIkNENEcxf/xAAaAQACAwEBAAAAAAAAAAAAAAACBAEDBQAG/8QAKxEAAgIBAwMEAgICAwAAAAAAAQIAAxEEEiExQVEFEyJhFDIVoXHRI1KR/9oADAMBAAIRAxEAPwDS76vx1t0pQRACdQCcxnnVeNpn/wBYfyimr/V9Oru91VyTSLuwYgGMqgxJt47U2lLaihScQzHVB7apLt9IdqW6gKWnCohPqJFO3q4Q0ogwY4TQNdtpOu9KpHjS9hsPyB4Ecot0yEU2Jkt0Pia4/tC8kjrD+UVOYvdwiZHgKGbQ5OE8QDVrYFSkVYLWPeLMgHGJcJvFfHyFK+Xr4+QqIilg1PuP5gFR4gdtbt7arPaFIbUgJT0eqEqPWAJzNEt1bQuuJOIiYBEADdnWZbfuTanzwU2PBAow2celKTxbB8ga07l21Ke8Xr5Yy5f2jeCoCh/KKW1tC8TmoeAqlfPWPbTrJzpFnPmMACEbV6uHU+Qp75wXx8hVWwqpQNV728ztokr5wXx8hXDeK+PkKj1w129vMjAkg3kvj5CkfOjnEeAphVNmoaxs9ZO0eJJ+dnOI8BXTernHyFQyK8o1cGPmAQJLN7OcR4CnrJfnWwKIxeGulVa1RM0KO3ifnJSQcsLfmmrUbJxAI4hBf/6ZXd7qrQasr+/TK7vdVYaUs/YxpOgkG/1fQntAoHuw9ZY45UcX22VMmBpBPYNaBLCqHTQryGEQ1jbLK3Hb/c0CyWnGy2eAjvGRq8upzKKE7nd6hTwVI7DnRHdbmdVrNa4ZbI78y/RS4ppBpwVZFjMh2rBW9aiP2keAA+FFWzjsNNewAf5aGXV4haDrLqz5mry5nQGEE7vgYpqzVF29o9BHP48V6dbweWMevq+UWdCnF7tAIxKPKgO0ek+0ky2htIG6Co9+dGO0ez3TNhwkZFQCTy30HnZrrTlE6cKoDrnmK+0x5EI9lPSl0iw3akJbxZJcTITi3BQJMTWmINfP17XcEKwjPLhl/mtl2LtxdsTClGVYMKjzSSJqGx2gEEcGX81wmuTXjQzpxVNmnFaU2dKEnmT2ia8TlXjTVpBwmNavHSV95UXvbzISkwTmeyhWwf7gqTOTef8AxqzebwqcUoyZMVUXQubco8ke6g07FrZfcu2qXXpJv5TDqgg4TAJO/TKOdA1j2ktjivoiSOKgMNFG3bCXr2LSzkENwNBKhPwqAHwhWBCch/DAyy1nOuY/M5hIu5RJV03+5j6G1JguApQtMYScsvdVE5d6kvQASQc4qZehWULMZt9dJ3gp0A5GrZF8twgkFIUkGdYJ1CuFVBmV89oF+i94f4ki77vUlJcJEQEkbwd3lV3do0NUeztuLqX0n6xKwPZEj3Vf3QJRU9JCPuQfXEv2qdAqPZjkKkbq7MiZ5fN1IZSsImFYlZknPFTF252RQ4YvIzV/tV+gb54vA5/Gqa52voFpPBfmKVD/APKc+J6ZDu0S/REsr2fAYQCYxdYa54gN/fQra7WlGqhPDOjNuxB+72wsSOjTO45CD2UEX7ZUdOcst2cZCrOrTLHBK/cgXhZukSVjM0c+jkLDS0kkoSUBA/izKiPGg9zqpyy0oi2F2rT1mSM09YREkb44mo9wDkyqxOCZoNeNNtPpUAQRHge8Us1erhhkHMSIx1nlHKmzpSydaQdKhv2ndpw1wmvV4mmVlZgVtE6WnFjCYMqB3EHPWqPZp4LtZUBE4cu6jHbInoRCSRikxnFBmy6ptZyI9XUQdKikAWYjFrbqRCnbVltq3C0LGfVBURkCgQkE7pFVlvs4KyUQUqgpI586K9qLOhxxxC0ymJJnl5UC3BaoYUCZwFQE6wTAPhSJvDWOo7GMUAhRmPJaGEySZlOZmYkVCRd5wlKuqsTAOUhXqiefGnw7KgImKKmFiIInLOfcKU1OoWtwuMxtXZVwsGtl2VtvyoQk9Q9+RjuNGN1IwlSTuJHgTVfbLAICkD1c4HjVlZnJcxfrpCvLPzp2u5bRlZl7NnAlnZqkqOR7D7jURk9aod+bRIsySFZqUFEJ35ZfGrJAXJwJ68rsS8llKiY1y7PKplluppsAJTnz+NBuy+0JftS1Lj1YgGYgxl3VdtbRAShwdGcUIJPUWN0K3HlWPqmYWHEfJcIEJ4itobeEIUlEZJMxy3DwrLl3gl1oPODCsSCcyDGnZWg3uyVJJ5E+VZXZLVCcJzxkA8tZovTvmGJ8iEQAOsW9eMiZ3QlIMxzJ40/sUVfLWyDHrT2RnVM4uFlMQPCjL0cXOpS1vaJSMIyyJVrHZWjqCK6mP1Kgc8zQEuHXfypxi+MJgyocKr7wvppkddwAndqs9iRVfZ7x6YFQSUDdi1PON1efr9ysb14ksFfgwyZtqFgwc+B1pYOtAl7X6qzoStJGKYE55anKr3ZnatFqRuS4PWScp5jlW1prXtTcwi9lW3pL6a4aSt0DUgSYEmJPAcdDUS3W0pSSByA7dDymmdRql0689fEoSsuY5bLWECJGfuoGsbAReKgBAIQoDtTNXd33mh8EDquJMONn1knmOHZVa4mL0UOCGh9gUj6dfdZqj7nHEv1CqtWBCnaRf0rg5AeVZ1ZsSThQkKUqRhJwgyeO6jTaq2Lbtbh9ZvCiU6FOWak8eyhyw3cta1KDmBAOiQOtGfdrVTMKr7GPQmMVk+2BG2WsBSoiJHXGsK4Aj6tXKLROhHadw4xVfa7KFgg5gyDS7kQ2ykpEJjgDPb20dmmFzBhJawoPMmP3sWx1QTmASrTnVhctuLqQSkAoJTlpB63xqkvG2NqQoBYKhBjQ5GrLZQjo1cScR7Zj3UdFQqswJH7U5I5hC64EjEZAAJPGADpxrHb/ALcpxxSxiIlUYpBIJkHM8OFbA8jEgjiI8axq9bCoLWkknCpQjQZSPwrQECgdYvYm9sNsAnqrBHfr8K0pFnDoUlQCgRMHSQapthtk2V2NtxSML2JzCsesBigDPI6GrS7rSOkGehKT7qxPU1xYHXjiXIQwwZGesbiCUtKMDq4FElEZZDenU1laGCh9SCCMKjkdRG6tqQ1LnfNZttw0BebpAyKGjpEkpz8xR+l2l2ZTAs+Ig5bG+vI4kfhH960dt3iplhDDBwJSPpFjJS1nUp/VG6eVC9msON1CTlniM5aDP30QOkbqe1T5IUcyK8Y+UjJaEyRJOpOZJ5k1b3e7FUbtuQk5qE+dMr2lUmcKRHEkHPsqk6O60cCA11a95zb28CFNIAyhSjwMwB7qq7ovNaIWgkKTodIil3rtN0yUpdbQSn1VjFIkyYz36GqdTyQcj4ya2tLpNlYVu0TfU+IQ3lthaHVpWtwSg4kgSEg8h7+2j+678FqYQtOkwocCBBHZNYq/apPKj70X2rEy8j9VQI7CIPnFJetUIad44Ik6Ow7sGFd93YFBLiRhcBAxJOFUbxIqnuVKhbjjUpaoRmo4lacd9Fi0gpA4UPMIi8ley392sv0a1jbsPgxnVge3CjaZsG0q7E+6h27LYlHSo3IURr3/ABNFW0NxpdeWtT60CAMKcOUDMjIk0G/MthRjcXa30JJJUVgpkjLLEimbfTHtsdj0PSQmoVVUR91wYtRCtPCoNsewZ6fGrew2K63EjBawreCpwJPgQKmPbM2RzMvgj/6Ij3UzVp3rTGRLBeM9DAYOFS58Ks1pU0A4g9YZznFWF5XZYrMCUrW64R1UpUCP+SgIA86g2VfSIhQgToPgaVZGD9eZrabUJjLKdv8AiGVxXqH2UrMA5gjmKEto7k+lUU5hXW3nMnOru5kFpGBpKlBRnQmCdYIqJbLBaTiCm1kkKTMTkZKdOBim1DETMLILCVPEudkThsjbZIC048pzjESDFQr5sZa+nQJBUOkHD+IeGdDt3XTb0JaJbV0iSrFmkHDnhkk9lEtuRbFMpShABIAclQxHLMcNaC6gsuGGYCY3ftJTt5IbQXPWJEpHGeFCD97qdW4rowVJKASEgkyCRG/Kp72z1rUACycISADjTI5RNDyLvt1nfKgw4UmARGLSYIj6wpbRac15yIbOOg5lw3a8pcwg8MpHafhQxtbbESgpUATMxllUi12O0OEn5NaArdKTBnfEVQ2rZ51az0i0Ic/VVIjlnpWpVtrfc0ovJZcKMyA/aATEzXGn5EHUVGtV3uNqwkSRvT1hnwIyNKTYHcuoZPZ7prSFq+Zm+22ekcfMjjUVsbjpuqWu73hq2avtmtjlPufTFbLcSTAk8hI31JtWcKmPaC6WVLOFtJUdwSCSe4VomwOzLtmxOOEJLoCcEGU5yCo6btKMbm2as9mT/wBOkCcir1lntV+FSLc2rAY3Z6DPTKsnW2GytkjVKBWBimjkaH2/9yV7LX3auGLR1d9UzCpvFXstfdrE9GQjUHPgxjVEbJO9ID9oFqXgtSWWsKYTCAZjPM68aCrPYG3nPpXy8pJ+sTEcQNKNPSFdiXbUsmCIQCIkgYdRQxsmhNmvFoLCVJX9GJiIc9U58CK3nf3GNYOIpTqApwRI6LGpayizWRxZE9bAAnlmuAau7n2KtziwXg3Z2x9XJa1Hj1chWl/KkJHrIA7U61QXpt7Z2lYUhx5Y1DSSrXidBVq0jG3GZYb2znMaGwDUZuLnfASB4VYXfsrZ2h6pWdZUZ8hlVEvai2u/oWUNA6dISpfcEmKcZ2QefhVqtDqp+pjKG/5UQfGpGkVTuIxBbVOw25lzbdqLIycJcTiH1UAqV4IBArl232HcRDTqAPVxRKuwA5d9PXdsrZ2c0oSVDfAnd31YKbA0HlHuo/iJVz3nBHP30sFI/wAGmkilYTQtJAnemTx8j+FRbwvNtlBUrFG4JSpRPcKfddIG8ngKpL0sT7xw9IlpBGYRJX4nIUBYw1UE8wUvj0gOuKwMgtIzBJ/SHtnT4UI2lolRJkk6kmT47606y7G2dAMpLhOqlkzPdUe0bDWdWnSJ9kj4ilnotY5mhXqKU4EALrsC33OjQROWuI/dGXfRRZ/RtGb2JfJPVT4jOr+wXGuzJKWbQpIPFto+JAk1ITabfoldmXwxIcB8jV9dIUZMWvuLH49JATcyUgJCICchIOXec6cFk/s1OfvW0ttlS0WdaholBcGnGdaH/wD9Lj17IeeY+NMbgIrtJl7YApKgBodas3kCIVAxZZ7+znWa396T31AJsrKW0/WKs19xSchTWxL1ptNuQ4+tRDSVLCQoxMYRkdfWqMrC9tsZxNAvEhhIOElOhIEkdsbqFbJaErvFSkgwUt6gj6ueRo66Sg+0Gb1X7DX3B/ffRoqjpKCxPeJ9IlvQ1bHMSgmUo5n1eGvCs+evcKUIxkynrEwQAZ6u8US+ldoG83DH1GvuChVFjJz48KSZhW5PeP0aUEbjC5q9yoeusTxOL31z5Y4DIdjjCECe2BnVa11QP804l4bx4VX+Sy9DND8dD1EfTa7Rin5Qoj9XCnD3iKsbHezoMlZnkVpHgDFVQdSatLoutb6whsSd53AczQ/k2MeZzUUquSMS5sm0ToGa1HwPvqyst/rVlKSeaSB5GoLmytob+qFDikivI2eWr11JTp+sSPCrFtcnmJOKccGElkvCR1imeUgfaipPSzpVZYbsbRqpxz2jl+NT/kyD6pKO3Smf2iRIB4MUTTah2VxQI0UlX99lJSVEHqZcf8UW0iduBiVI7aUGOJrxKtAkzvOg8TSG7MVSFk9gyH4mpzBJnC6kGB1jwGddNlccH7Mcs1fgKmM2cIyCcuXxnWnw4NN53VBM6VTN0YfrdY7yTNSmLKkTjwH2kg/CpDqSMxTb7wga0O3HMDGOk8buZP8A4mv5EUhu7WUnqtpSoiCUpCTHaOyl2JOek86ccM/0qQB1h7yRjMhOWYZ9YpO7LEOVAliszrd4rDzgcWcCsQBSMKhKUxyECtBXZMQyEds0GWxMXqofwM/cq5CZXz3kX0iWHFeDiv4W/JNDXyUAVql+7MpetC3FLIEJBSAJyEazXbPs9Z0DJpKjxX1j50k1LOxM1K9SqKO8zJmyLcMISpR5JPvq4sewdoXmrA2P4jn4JBrRG0gCBAHAZCuLtSRvk0Q0qj9pza9u3EFrDsKwn9KtayNw6g+M0SWdttlIQyEoTvyz71amkLtxOQ/vupkidc64qi/qIhbqGfqcycLQBvUT2wOWdOJdxZkxy3VB6MnlMCanJgAxBjLTfU15yfErHSIbb4Zc66Ck5HPtGVNizFXrGK58kI0M1Zk9hIJjtrskxh8N1REOEQPL/FWIbXh3dlRl2eSDEV209ZJGY44nLRRPAExPCkNApVpkdaQiUyATHjn204hWYJ/zU4HWdiScYjMHwpqASIGXZ8afSsRnPfNcS4NxFTjMLEaU8TlExyphSjvHlUzpe2vLfA510jEiJbIzz7qeYUN4NO9MDTUdhroQEcU6kacdKA7w/wB3X7DP3aMVInlxzzoMtY/1VfsM/do16wWh1bl/SKEcM9395U1JqlvjaYM3gtp3Jshvo1R6qlDrYuR3HdV0HBP9xn791VVUqjMwJOTDOVAzItsSRvPZupiKsXbOFaz3VGds0HLTf/SudTmLspM6xZZzOnbUsBKcgM6ZQkD1Z76WPOsvUa8VfGsZMcp0/GWjbpWTOkGRT9ndJmct/CvTUG970DKJyKzk2nepXAe+qK/UbN3QGWnTgd5ZuKy40kO8aEm9pX+iddhBbSAEnCoYnSQCkdY5AznyqUztKsoLi0JS22IcXMpUuIwtjeZypz81v+v9wPZB7wjLip6ppaWs8+t8Kol7RdG20pxGFbx6iZyHDGo+rlVrZnllMqGE55A4hyzFCfUQOq/3O9g+ZJUwDxFNYAFZg575gUrHzNcUqd5qP5OvwZP458x1oZQo51xSYHVE1GS6ZG/XlUhtZ3iKeouFy7llToUODGC2qZOlJ76646VTGUaTSW2CMyPCrz9yqLKBxIPLOkKI0PnrTmERO+m3WAczrULg8mTzjiNOO5QDmPGgxwf6or2WvuijRxkDSaDX0xeqtfUZ19mrR1gkxv0hCbev2W/uimtmNoiyoNOElonqk5lsnh/BO6pPpAH/AFq/Zb+7VJd1iLrgQCATvOgFZzW+05M1krD1gGagm0Jyz1EiNIOmddJmq66LGGWwjGVxxO/lyqfjrN1fqJs+NfAlKUBTnrFSBmcqh2O9A6tSUJJQnIufVJ3hI+t201bbB0xONSsMEBIVlPEiKj2e4QlpLPSK6ITiAgKVJJzUN3ZWYNmMk8y47u0mN380p/oUqxLzmB1RGsq8qavG8bNJDgDmD1oSV4e2BlUVOzxSt5aVhKnEdGiBAQNMueVNt3E58nDGJCUR9IU4sbh1PWOk85owteQd0j5SQ+bMtpuS38nOaURAJHnFOPWSyvJBxAoSRELISCn1YgxIqD8geVDSmsNmEAJQtOKN+NR1HIAV1+7VrczaKbPZxiabEAuODQk7xR7R03SDnxLC1XT0yihayWoAKQrWNJET4GrRtsCANBERpG6gN+zvvOzCm1WgYXeosJbSIPrbzlup+/bSpDiHLOlYQyktpxYocUrIYU744mi9okhd0jd9Q3pK6r9nrEpthIWSpZ6yySfWOoE6RVgBSjDacCWZ4nGT1jmMhvp5doTuUPGo1jBJJMAE5ZZxSnX0zur1ukrK1BRM2xgXJMcSsEbvGlJXinrZUhCQdw8KcLQ4Dwq5t0EYkbogTIJkbtBTraz9YfGuOdXrJHaOIpWMwSRlujhUJnGDJOO0Q8nfNBNr/wB1V7DP3aL33woRpO+g19MXqv2GfuVahyZVFekD/vV+yj7tUN2KUHkYBKpGQ38a0bbPZ4OErCeuY62cwBlWZWnZ21BXUWtPZH4UtZpmYn7j6apVULiaItkqGY99M/JVp9VS09n9azxVx206uu+P9KSdnrZ+1d8aQPpbeRJ/LXwf6mhgPD/yr7wPwpaLS6PrA9orPbJc1uaViQ86kxE5HL/kCKlBq8v3h3wR+WpHpZ7kf+SDqh2EPPnJzgmu/PEapoA+TXj+8O+CPy0oNXn+8O+Df5KMelr3xK/yfqH4v5G+PGpDd6oO+szdsN4KEKfcI7Eflpk3Jbf2rngn8tA3pKnoZI1R8TWUW1PE+dK6cHeO/wDrWTIum3DR50eH4U6mxXiNH3fs/lqr+HbswhjVDuJqi3wBrTS7xRBhWelZn0F5fvDvgj8tIRYrxBkPug66I1/loqvSCCN7CC2pBHAmr2eQKjO2MzNZwDeg/wDae+x+WldLev7094I/JW+hK9Iiyhus0mzJKczUj5QTpWVn50P/ALL32Py1wovP95e+x+WhcFjmSuFmoOPKSZkR215NqjmDqOHfwrL0t3mNLS94I+Ka6U3n+8vfY/LUMuYQwMzSHRnpA8fChK0D/VFZz1Gvu1SJTef7y99j8tEOzVyPKd6V4qWswCoxJAyGgFQqYkEz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6391" name="AutoShape 14" descr="data:image/jpeg;base64,/9j/4AAQSkZJRgABAQAAAQABAAD/2wCEAAkGBhQSERQUExQUFRQUGBUVFBgXGBQVFRgVFRgXFBQXFxgXHCYeFxkkGRQUHy8gIycpLCwsFR4xNTAqNSYrLCkBCQoKDgwOGg8PGiocHyQpKSwsLywsKSkpLCkpKSwsKSwpKSwsKSwpLCksLCwsKSkpKSwpKSksLCksKSwpKSwsLP/AABEIAMAAsAMBIgACEQEDEQH/xAAcAAABBQEBAQAAAAAAAAAAAAAGAgMEBQcBAAj/xABGEAABAwEFBAYFCAkDBQEAAAABAgMRAAQFEiExBkFRYRMicYGRoQcycrHBFBUjQqKy0dIzUlNUYpLh8PElNYIkNENEcxf/xAAaAQACAwEBAAAAAAAAAAAAAAACBAEDBQAG/8QAKxEAAgIBAwMEAgICAwAAAAAAAQIAAxEEEiExQVEFEyJhFDIVoXHRI1KR/9oADAMBAAIRAxEAPwDS76vx1t0pQRACdQCcxnnVeNpn/wBYfyimr/V9Oru91VyTSLuwYgGMqgxJt47U2lLaihScQzHVB7apLt9IdqW6gKWnCohPqJFO3q4Q0ogwY4TQNdtpOu9KpHjS9hsPyB4Ecot0yEU2Jkt0Pia4/tC8kjrD+UVOYvdwiZHgKGbQ5OE8QDVrYFSkVYLWPeLMgHGJcJvFfHyFK+Xr4+QqIilg1PuP5gFR4gdtbt7arPaFIbUgJT0eqEqPWAJzNEt1bQuuJOIiYBEADdnWZbfuTanzwU2PBAow2celKTxbB8ga07l21Ke8Xr5Yy5f2jeCoCh/KKW1tC8TmoeAqlfPWPbTrJzpFnPmMACEbV6uHU+Qp75wXx8hVWwqpQNV728ztokr5wXx8hXDeK+PkKj1w129vMjAkg3kvj5CkfOjnEeAphVNmoaxs9ZO0eJJ+dnOI8BXTernHyFQyK8o1cGPmAQJLN7OcR4CnrJfnWwKIxeGulVa1RM0KO3ifnJSQcsLfmmrUbJxAI4hBf/6ZXd7qrQasr+/TK7vdVYaUs/YxpOgkG/1fQntAoHuw9ZY45UcX22VMmBpBPYNaBLCqHTQryGEQ1jbLK3Hb/c0CyWnGy2eAjvGRq8upzKKE7nd6hTwVI7DnRHdbmdVrNa4ZbI78y/RS4ppBpwVZFjMh2rBW9aiP2keAA+FFWzjsNNewAf5aGXV4haDrLqz5mry5nQGEE7vgYpqzVF29o9BHP48V6dbweWMevq+UWdCnF7tAIxKPKgO0ek+0ky2htIG6Co9+dGO0ez3TNhwkZFQCTy30HnZrrTlE6cKoDrnmK+0x5EI9lPSl0iw3akJbxZJcTITi3BQJMTWmINfP17XcEKwjPLhl/mtl2LtxdsTClGVYMKjzSSJqGx2gEEcGX81wmuTXjQzpxVNmnFaU2dKEnmT2ia8TlXjTVpBwmNavHSV95UXvbzISkwTmeyhWwf7gqTOTef8AxqzebwqcUoyZMVUXQubco8ke6g07FrZfcu2qXXpJv5TDqgg4TAJO/TKOdA1j2ktjivoiSOKgMNFG3bCXr2LSzkENwNBKhPwqAHwhWBCch/DAyy1nOuY/M5hIu5RJV03+5j6G1JguApQtMYScsvdVE5d6kvQASQc4qZehWULMZt9dJ3gp0A5GrZF8twgkFIUkGdYJ1CuFVBmV89oF+i94f4ki77vUlJcJEQEkbwd3lV3do0NUeztuLqX0n6xKwPZEj3Vf3QJRU9JCPuQfXEv2qdAqPZjkKkbq7MiZ5fN1IZSsImFYlZknPFTF252RQ4YvIzV/tV+gb54vA5/Gqa52voFpPBfmKVD/APKc+J6ZDu0S/REsr2fAYQCYxdYa54gN/fQra7WlGqhPDOjNuxB+72wsSOjTO45CD2UEX7ZUdOcst2cZCrOrTLHBK/cgXhZukSVjM0c+jkLDS0kkoSUBA/izKiPGg9zqpyy0oi2F2rT1mSM09YREkb44mo9wDkyqxOCZoNeNNtPpUAQRHge8Us1erhhkHMSIx1nlHKmzpSydaQdKhv2ndpw1wmvV4mmVlZgVtE6WnFjCYMqB3EHPWqPZp4LtZUBE4cu6jHbInoRCSRikxnFBmy6ptZyI9XUQdKikAWYjFrbqRCnbVltq3C0LGfVBURkCgQkE7pFVlvs4KyUQUqgpI586K9qLOhxxxC0ymJJnl5UC3BaoYUCZwFQE6wTAPhSJvDWOo7GMUAhRmPJaGEySZlOZmYkVCRd5wlKuqsTAOUhXqiefGnw7KgImKKmFiIInLOfcKU1OoWtwuMxtXZVwsGtl2VtvyoQk9Q9+RjuNGN1IwlSTuJHgTVfbLAICkD1c4HjVlZnJcxfrpCvLPzp2u5bRlZl7NnAlnZqkqOR7D7jURk9aod+bRIsySFZqUFEJ35ZfGrJAXJwJ68rsS8llKiY1y7PKplluppsAJTnz+NBuy+0JftS1Lj1YgGYgxl3VdtbRAShwdGcUIJPUWN0K3HlWPqmYWHEfJcIEJ4itobeEIUlEZJMxy3DwrLl3gl1oPODCsSCcyDGnZWg3uyVJJ5E+VZXZLVCcJzxkA8tZovTvmGJ8iEQAOsW9eMiZ3QlIMxzJ40/sUVfLWyDHrT2RnVM4uFlMQPCjL0cXOpS1vaJSMIyyJVrHZWjqCK6mP1Kgc8zQEuHXfypxi+MJgyocKr7wvppkddwAndqs9iRVfZ7x6YFQSUDdi1PON1efr9ysb14ksFfgwyZtqFgwc+B1pYOtAl7X6qzoStJGKYE55anKr3ZnatFqRuS4PWScp5jlW1prXtTcwi9lW3pL6a4aSt0DUgSYEmJPAcdDUS3W0pSSByA7dDymmdRql0689fEoSsuY5bLWECJGfuoGsbAReKgBAIQoDtTNXd33mh8EDquJMONn1knmOHZVa4mL0UOCGh9gUj6dfdZqj7nHEv1CqtWBCnaRf0rg5AeVZ1ZsSThQkKUqRhJwgyeO6jTaq2Lbtbh9ZvCiU6FOWak8eyhyw3cta1KDmBAOiQOtGfdrVTMKr7GPQmMVk+2BG2WsBSoiJHXGsK4Aj6tXKLROhHadw4xVfa7KFgg5gyDS7kQ2ykpEJjgDPb20dmmFzBhJawoPMmP3sWx1QTmASrTnVhctuLqQSkAoJTlpB63xqkvG2NqQoBYKhBjQ5GrLZQjo1cScR7Zj3UdFQqswJH7U5I5hC64EjEZAAJPGADpxrHb/ALcpxxSxiIlUYpBIJkHM8OFbA8jEgjiI8axq9bCoLWkknCpQjQZSPwrQECgdYvYm9sNsAnqrBHfr8K0pFnDoUlQCgRMHSQapthtk2V2NtxSML2JzCsesBigDPI6GrS7rSOkGehKT7qxPU1xYHXjiXIQwwZGesbiCUtKMDq4FElEZZDenU1laGCh9SCCMKjkdRG6tqQ1LnfNZttw0BebpAyKGjpEkpz8xR+l2l2ZTAs+Ig5bG+vI4kfhH960dt3iplhDDBwJSPpFjJS1nUp/VG6eVC9msON1CTlniM5aDP30QOkbqe1T5IUcyK8Y+UjJaEyRJOpOZJ5k1b3e7FUbtuQk5qE+dMr2lUmcKRHEkHPsqk6O60cCA11a95zb28CFNIAyhSjwMwB7qq7ovNaIWgkKTodIil3rtN0yUpdbQSn1VjFIkyYz36GqdTyQcj4ya2tLpNlYVu0TfU+IQ3lthaHVpWtwSg4kgSEg8h7+2j+678FqYQtOkwocCBBHZNYq/apPKj70X2rEy8j9VQI7CIPnFJetUIad44Ik6Ow7sGFd93YFBLiRhcBAxJOFUbxIqnuVKhbjjUpaoRmo4lacd9Fi0gpA4UPMIi8ley392sv0a1jbsPgxnVge3CjaZsG0q7E+6h27LYlHSo3IURr3/ABNFW0NxpdeWtT60CAMKcOUDMjIk0G/MthRjcXa30JJJUVgpkjLLEimbfTHtsdj0PSQmoVVUR91wYtRCtPCoNsewZ6fGrew2K63EjBawreCpwJPgQKmPbM2RzMvgj/6Ij3UzVp3rTGRLBeM9DAYOFS58Ks1pU0A4g9YZznFWF5XZYrMCUrW64R1UpUCP+SgIA86g2VfSIhQgToPgaVZGD9eZrabUJjLKdv8AiGVxXqH2UrMA5gjmKEto7k+lUU5hXW3nMnOru5kFpGBpKlBRnQmCdYIqJbLBaTiCm1kkKTMTkZKdOBim1DETMLILCVPEudkThsjbZIC048pzjESDFQr5sZa+nQJBUOkHD+IeGdDt3XTb0JaJbV0iSrFmkHDnhkk9lEtuRbFMpShABIAclQxHLMcNaC6gsuGGYCY3ftJTt5IbQXPWJEpHGeFCD97qdW4rowVJKASEgkyCRG/Kp72z1rUACycISADjTI5RNDyLvt1nfKgw4UmARGLSYIj6wpbRac15yIbOOg5lw3a8pcwg8MpHafhQxtbbESgpUATMxllUi12O0OEn5NaArdKTBnfEVQ2rZ51az0i0Ic/VVIjlnpWpVtrfc0ovJZcKMyA/aATEzXGn5EHUVGtV3uNqwkSRvT1hnwIyNKTYHcuoZPZ7prSFq+Zm+22ekcfMjjUVsbjpuqWu73hq2avtmtjlPufTFbLcSTAk8hI31JtWcKmPaC6WVLOFtJUdwSCSe4VomwOzLtmxOOEJLoCcEGU5yCo6btKMbm2as9mT/wBOkCcir1lntV+FSLc2rAY3Z6DPTKsnW2GytkjVKBWBimjkaH2/9yV7LX3auGLR1d9UzCpvFXstfdrE9GQjUHPgxjVEbJO9ID9oFqXgtSWWsKYTCAZjPM68aCrPYG3nPpXy8pJ+sTEcQNKNPSFdiXbUsmCIQCIkgYdRQxsmhNmvFoLCVJX9GJiIc9U58CK3nf3GNYOIpTqApwRI6LGpayizWRxZE9bAAnlmuAau7n2KtziwXg3Z2x9XJa1Hj1chWl/KkJHrIA7U61QXpt7Z2lYUhx5Y1DSSrXidBVq0jG3GZYb2znMaGwDUZuLnfASB4VYXfsrZ2h6pWdZUZ8hlVEvai2u/oWUNA6dISpfcEmKcZ2QefhVqtDqp+pjKG/5UQfGpGkVTuIxBbVOw25lzbdqLIycJcTiH1UAqV4IBArl232HcRDTqAPVxRKuwA5d9PXdsrZ2c0oSVDfAnd31YKbA0HlHuo/iJVz3nBHP30sFI/wAGmkilYTQtJAnemTx8j+FRbwvNtlBUrFG4JSpRPcKfddIG8ngKpL0sT7xw9IlpBGYRJX4nIUBYw1UE8wUvj0gOuKwMgtIzBJ/SHtnT4UI2lolRJkk6kmT47606y7G2dAMpLhOqlkzPdUe0bDWdWnSJ9kj4ilnotY5mhXqKU4EALrsC33OjQROWuI/dGXfRRZ/RtGb2JfJPVT4jOr+wXGuzJKWbQpIPFto+JAk1ITabfoldmXwxIcB8jV9dIUZMWvuLH49JATcyUgJCICchIOXec6cFk/s1OfvW0ttlS0WdaholBcGnGdaH/wD9Lj17IeeY+NMbgIrtJl7YApKgBodas3kCIVAxZZ7+znWa396T31AJsrKW0/WKs19xSchTWxL1ptNuQ4+tRDSVLCQoxMYRkdfWqMrC9tsZxNAvEhhIOElOhIEkdsbqFbJaErvFSkgwUt6gj6ueRo66Sg+0Gb1X7DX3B/ffRoqjpKCxPeJ9IlvQ1bHMSgmUo5n1eGvCs+evcKUIxkynrEwQAZ6u8US+ldoG83DH1GvuChVFjJz48KSZhW5PeP0aUEbjC5q9yoeusTxOL31z5Y4DIdjjCECe2BnVa11QP804l4bx4VX+Sy9DND8dD1EfTa7Rin5Qoj9XCnD3iKsbHezoMlZnkVpHgDFVQdSatLoutb6whsSd53AczQ/k2MeZzUUquSMS5sm0ToGa1HwPvqyst/rVlKSeaSB5GoLmytob+qFDikivI2eWr11JTp+sSPCrFtcnmJOKccGElkvCR1imeUgfaipPSzpVZYbsbRqpxz2jl+NT/kyD6pKO3Smf2iRIB4MUTTah2VxQI0UlX99lJSVEHqZcf8UW0iduBiVI7aUGOJrxKtAkzvOg8TSG7MVSFk9gyH4mpzBJnC6kGB1jwGddNlccH7Mcs1fgKmM2cIyCcuXxnWnw4NN53VBM6VTN0YfrdY7yTNSmLKkTjwH2kg/CpDqSMxTb7wga0O3HMDGOk8buZP8A4mv5EUhu7WUnqtpSoiCUpCTHaOyl2JOek86ccM/0qQB1h7yRjMhOWYZ9YpO7LEOVAliszrd4rDzgcWcCsQBSMKhKUxyECtBXZMQyEds0GWxMXqofwM/cq5CZXz3kX0iWHFeDiv4W/JNDXyUAVql+7MpetC3FLIEJBSAJyEazXbPs9Z0DJpKjxX1j50k1LOxM1K9SqKO8zJmyLcMISpR5JPvq4sewdoXmrA2P4jn4JBrRG0gCBAHAZCuLtSRvk0Q0qj9pza9u3EFrDsKwn9KtayNw6g+M0SWdttlIQyEoTvyz71amkLtxOQ/vupkidc64qi/qIhbqGfqcycLQBvUT2wOWdOJdxZkxy3VB6MnlMCanJgAxBjLTfU15yfErHSIbb4Zc66Ck5HPtGVNizFXrGK58kI0M1Zk9hIJjtrskxh8N1REOEQPL/FWIbXh3dlRl2eSDEV209ZJGY44nLRRPAExPCkNApVpkdaQiUyATHjn204hWYJ/zU4HWdiScYjMHwpqASIGXZ8afSsRnPfNcS4NxFTjMLEaU8TlExyphSjvHlUzpe2vLfA510jEiJbIzz7qeYUN4NO9MDTUdhroQEcU6kacdKA7w/wB3X7DP3aMVInlxzzoMtY/1VfsM/do16wWh1bl/SKEcM9395U1JqlvjaYM3gtp3Jshvo1R6qlDrYuR3HdV0HBP9xn791VVUqjMwJOTDOVAzItsSRvPZupiKsXbOFaz3VGds0HLTf/SudTmLspM6xZZzOnbUsBKcgM6ZQkD1Z76WPOsvUa8VfGsZMcp0/GWjbpWTOkGRT9ndJmct/CvTUG970DKJyKzk2nepXAe+qK/UbN3QGWnTgd5ZuKy40kO8aEm9pX+iddhBbSAEnCoYnSQCkdY5AznyqUztKsoLi0JS22IcXMpUuIwtjeZypz81v+v9wPZB7wjLip6ppaWs8+t8Kol7RdG20pxGFbx6iZyHDGo+rlVrZnllMqGE55A4hyzFCfUQOq/3O9g+ZJUwDxFNYAFZg575gUrHzNcUqd5qP5OvwZP458x1oZQo51xSYHVE1GS6ZG/XlUhtZ3iKeouFy7llToUODGC2qZOlJ76646VTGUaTSW2CMyPCrz9yqLKBxIPLOkKI0PnrTmERO+m3WAczrULg8mTzjiNOO5QDmPGgxwf6or2WvuijRxkDSaDX0xeqtfUZ19mrR1gkxv0hCbev2W/uimtmNoiyoNOElonqk5lsnh/BO6pPpAH/AFq/Zb+7VJd1iLrgQCATvOgFZzW+05M1krD1gGagm0Jyz1EiNIOmddJmq66LGGWwjGVxxO/lyqfjrN1fqJs+NfAlKUBTnrFSBmcqh2O9A6tSUJJQnIufVJ3hI+t201bbB0xONSsMEBIVlPEiKj2e4QlpLPSK6ITiAgKVJJzUN3ZWYNmMk8y47u0mN380p/oUqxLzmB1RGsq8qavG8bNJDgDmD1oSV4e2BlUVOzxSt5aVhKnEdGiBAQNMueVNt3E58nDGJCUR9IU4sbh1PWOk85owteQd0j5SQ+bMtpuS38nOaURAJHnFOPWSyvJBxAoSRELISCn1YgxIqD8geVDSmsNmEAJQtOKN+NR1HIAV1+7VrczaKbPZxiabEAuODQk7xR7R03SDnxLC1XT0yihayWoAKQrWNJET4GrRtsCANBERpG6gN+zvvOzCm1WgYXeosJbSIPrbzlup+/bSpDiHLOlYQyktpxYocUrIYU744mi9okhd0jd9Q3pK6r9nrEpthIWSpZ6yySfWOoE6RVgBSjDacCWZ4nGT1jmMhvp5doTuUPGo1jBJJMAE5ZZxSnX0zur1ukrK1BRM2xgXJMcSsEbvGlJXinrZUhCQdw8KcLQ4Dwq5t0EYkbogTIJkbtBTraz9YfGuOdXrJHaOIpWMwSRlujhUJnGDJOO0Q8nfNBNr/wB1V7DP3aL33woRpO+g19MXqv2GfuVahyZVFekD/vV+yj7tUN2KUHkYBKpGQ38a0bbPZ4OErCeuY62cwBlWZWnZ21BXUWtPZH4UtZpmYn7j6apVULiaItkqGY99M/JVp9VS09n9azxVx206uu+P9KSdnrZ+1d8aQPpbeRJ/LXwf6mhgPD/yr7wPwpaLS6PrA9orPbJc1uaViQ86kxE5HL/kCKlBq8v3h3wR+WpHpZ7kf+SDqh2EPPnJzgmu/PEapoA+TXj+8O+CPy0oNXn+8O+Df5KMelr3xK/yfqH4v5G+PGpDd6oO+szdsN4KEKfcI7Eflpk3Jbf2rngn8tA3pKnoZI1R8TWUW1PE+dK6cHeO/wDrWTIum3DR50eH4U6mxXiNH3fs/lqr+HbswhjVDuJqi3wBrTS7xRBhWelZn0F5fvDvgj8tIRYrxBkPug66I1/loqvSCCN7CC2pBHAmr2eQKjO2MzNZwDeg/wDae+x+WldLev7094I/JW+hK9Iiyhus0mzJKczUj5QTpWVn50P/ALL32Py1wovP95e+x+WhcFjmSuFmoOPKSZkR215NqjmDqOHfwrL0t3mNLS94I+Ka6U3n+8vfY/LUMuYQwMzSHRnpA8fChK0D/VFZz1Gvu1SJTef7y99j8tEOzVyPKd6V4qWswCoxJAyGgFQqYkEz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graphicFrame>
        <p:nvGraphicFramePr>
          <p:cNvPr id="4" name="Graf 3" descr="&#10;"/>
          <p:cNvGraphicFramePr/>
          <p:nvPr>
            <p:extLst>
              <p:ext uri="{D42A27DB-BD31-4B8C-83A1-F6EECF244321}">
                <p14:modId xmlns:p14="http://schemas.microsoft.com/office/powerpoint/2010/main" val="4216133137"/>
              </p:ext>
            </p:extLst>
          </p:nvPr>
        </p:nvGraphicFramePr>
        <p:xfrm>
          <a:off x="879231" y="1173162"/>
          <a:ext cx="7444154" cy="507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2339720" y="6352810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Stav k září 2017 – zdroj </a:t>
            </a:r>
            <a:r>
              <a:rPr lang="cs-CZ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Eurostat</a:t>
            </a:r>
            <a:r>
              <a:rPr lang="cs-CZ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statistic</a:t>
            </a:r>
            <a:endParaRPr lang="cs-CZ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075766" y="1996049"/>
            <a:ext cx="10160" cy="10167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-12700" y="163513"/>
            <a:ext cx="9156700" cy="1009650"/>
          </a:xfrm>
          <a:prstGeom prst="rect">
            <a:avLst/>
          </a:prstGeom>
          <a:solidFill>
            <a:srgbClr val="1D1F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1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Ropná bezpečnost v EU</a:t>
            </a:r>
          </a:p>
        </p:txBody>
      </p:sp>
      <p:sp>
        <p:nvSpPr>
          <p:cNvPr id="10245" name="Rectangle 3"/>
          <p:cNvSpPr txBox="1">
            <a:spLocks noChangeArrowheads="1"/>
          </p:cNvSpPr>
          <p:nvPr/>
        </p:nvSpPr>
        <p:spPr bwMode="auto">
          <a:xfrm>
            <a:off x="368300" y="1401669"/>
            <a:ext cx="8686800" cy="498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38150" indent="-3190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809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381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Evropské země dovážejí cca 50% své celkové spotřeby surovin pro výrobu energií.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90% závislost na dovozu ropy</a:t>
            </a:r>
            <a:endParaRPr lang="cs-CZ" sz="20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algn="just" eaLnBrk="1" hangingPunct="1">
              <a:lnSpc>
                <a:spcPct val="114000"/>
              </a:lnSpc>
              <a:spcBef>
                <a:spcPts val="600"/>
              </a:spcBef>
              <a:buClr>
                <a:srgbClr val="FF0000"/>
              </a:buClr>
              <a:buSzPct val="80000"/>
              <a:buFontTx/>
              <a:buNone/>
            </a:pPr>
            <a:endParaRPr lang="cs-CZ" altLang="cs-CZ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 algn="just" eaLnBrk="1" hangingPunct="1">
              <a:lnSpc>
                <a:spcPct val="114000"/>
              </a:lnSpc>
              <a:spcBef>
                <a:spcPts val="600"/>
              </a:spcBef>
              <a:buClr>
                <a:srgbClr val="FF0000"/>
              </a:buClr>
              <a:buSzPct val="80000"/>
            </a:pPr>
            <a:endParaRPr lang="cs-CZ" altLang="cs-CZ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eaLnBrk="1" hangingPunct="1">
              <a:lnSpc>
                <a:spcPct val="114000"/>
              </a:lnSpc>
              <a:spcBef>
                <a:spcPts val="600"/>
              </a:spcBef>
              <a:buClr>
                <a:srgbClr val="FF0000"/>
              </a:buClr>
              <a:buSzPct val="80000"/>
              <a:buFontTx/>
              <a:buNone/>
            </a:pPr>
            <a:endParaRPr lang="cs-CZ" altLang="cs-CZ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Pct val="80000"/>
              <a:buFont typeface="Wingdings 2" panose="05020102010507070707" pitchFamily="18" charset="2"/>
              <a:buChar char=""/>
            </a:pPr>
            <a:endParaRPr lang="cs-CZ" altLang="cs-CZ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246" name="AutoShape 12" descr="data:image/jpeg;base64,/9j/4AAQSkZJRgABAQAAAQABAAD/2wCEAAkGBhQSERQUExQUFRQUGBUVFBgXGBQVFRgVFRgXFBQXFxgXHCYeFxkkGRQUHy8gIycpLCwsFR4xNTAqNSYrLCkBCQoKDgwOGg8PGiocHyQpKSwsLywsKSkpLCkpKSwsKSwpKSwsKSwpLCksLCwsKSkpKSwpKSksLCksKSwpKSwsLP/AABEIAMAAsAMBIgACEQEDEQH/xAAcAAABBQEBAQAAAAAAAAAAAAAGAgMEBQcBAAj/xABGEAABAwEFBAYFCAkDBQEAAAABAgMRAAQFEiExBkFRYRMicYGRoQcycrHBFBUjQqKy0dIzUlNUYpLh8PElNYIkNENEcxf/xAAaAQACAwEBAAAAAAAAAAAAAAACBAEDBQAG/8QAKxEAAgIBAwMEAgICAwAAAAAAAQIAAxEEEiExQVEFEyJhFDIVoXHRI1KR/9oADAMBAAIRAxEAPwDS76vx1t0pQRACdQCcxnnVeNpn/wBYfyimr/V9Oru91VyTSLuwYgGMqgxJt47U2lLaihScQzHVB7apLt9IdqW6gKWnCohPqJFO3q4Q0ogwY4TQNdtpOu9KpHjS9hsPyB4Ecot0yEU2Jkt0Pia4/tC8kjrD+UVOYvdwiZHgKGbQ5OE8QDVrYFSkVYLWPeLMgHGJcJvFfHyFK+Xr4+QqIilg1PuP5gFR4gdtbt7arPaFIbUgJT0eqEqPWAJzNEt1bQuuJOIiYBEADdnWZbfuTanzwU2PBAow2celKTxbB8ga07l21Ke8Xr5Yy5f2jeCoCh/KKW1tC8TmoeAqlfPWPbTrJzpFnPmMACEbV6uHU+Qp75wXx8hVWwqpQNV728ztokr5wXx8hXDeK+PkKj1w129vMjAkg3kvj5CkfOjnEeAphVNmoaxs9ZO0eJJ+dnOI8BXTernHyFQyK8o1cGPmAQJLN7OcR4CnrJfnWwKIxeGulVa1RM0KO3ifnJSQcsLfmmrUbJxAI4hBf/6ZXd7qrQasr+/TK7vdVYaUs/YxpOgkG/1fQntAoHuw9ZY45UcX22VMmBpBPYNaBLCqHTQryGEQ1jbLK3Hb/c0CyWnGy2eAjvGRq8upzKKE7nd6hTwVI7DnRHdbmdVrNa4ZbI78y/RS4ppBpwVZFjMh2rBW9aiP2keAA+FFWzjsNNewAf5aGXV4haDrLqz5mry5nQGEE7vgYpqzVF29o9BHP48V6dbweWMevq+UWdCnF7tAIxKPKgO0ek+0ky2htIG6Co9+dGO0ez3TNhwkZFQCTy30HnZrrTlE6cKoDrnmK+0x5EI9lPSl0iw3akJbxZJcTITi3BQJMTWmINfP17XcEKwjPLhl/mtl2LtxdsTClGVYMKjzSSJqGx2gEEcGX81wmuTXjQzpxVNmnFaU2dKEnmT2ia8TlXjTVpBwmNavHSV95UXvbzISkwTmeyhWwf7gqTOTef8AxqzebwqcUoyZMVUXQubco8ke6g07FrZfcu2qXXpJv5TDqgg4TAJO/TKOdA1j2ktjivoiSOKgMNFG3bCXr2LSzkENwNBKhPwqAHwhWBCch/DAyy1nOuY/M5hIu5RJV03+5j6G1JguApQtMYScsvdVE5d6kvQASQc4qZehWULMZt9dJ3gp0A5GrZF8twgkFIUkGdYJ1CuFVBmV89oF+i94f4ki77vUlJcJEQEkbwd3lV3do0NUeztuLqX0n6xKwPZEj3Vf3QJRU9JCPuQfXEv2qdAqPZjkKkbq7MiZ5fN1IZSsImFYlZknPFTF252RQ4YvIzV/tV+gb54vA5/Gqa52voFpPBfmKVD/APKc+J6ZDu0S/REsr2fAYQCYxdYa54gN/fQra7WlGqhPDOjNuxB+72wsSOjTO45CD2UEX7ZUdOcst2cZCrOrTLHBK/cgXhZukSVjM0c+jkLDS0kkoSUBA/izKiPGg9zqpyy0oi2F2rT1mSM09YREkb44mo9wDkyqxOCZoNeNNtPpUAQRHge8Us1erhhkHMSIx1nlHKmzpSydaQdKhv2ndpw1wmvV4mmVlZgVtE6WnFjCYMqB3EHPWqPZp4LtZUBE4cu6jHbInoRCSRikxnFBmy6ptZyI9XUQdKikAWYjFrbqRCnbVltq3C0LGfVBURkCgQkE7pFVlvs4KyUQUqgpI586K9qLOhxxxC0ymJJnl5UC3BaoYUCZwFQE6wTAPhSJvDWOo7GMUAhRmPJaGEySZlOZmYkVCRd5wlKuqsTAOUhXqiefGnw7KgImKKmFiIInLOfcKU1OoWtwuMxtXZVwsGtl2VtvyoQk9Q9+RjuNGN1IwlSTuJHgTVfbLAICkD1c4HjVlZnJcxfrpCvLPzp2u5bRlZl7NnAlnZqkqOR7D7jURk9aod+bRIsySFZqUFEJ35ZfGrJAXJwJ68rsS8llKiY1y7PKplluppsAJTnz+NBuy+0JftS1Lj1YgGYgxl3VdtbRAShwdGcUIJPUWN0K3HlWPqmYWHEfJcIEJ4itobeEIUlEZJMxy3DwrLl3gl1oPODCsSCcyDGnZWg3uyVJJ5E+VZXZLVCcJzxkA8tZovTvmGJ8iEQAOsW9eMiZ3QlIMxzJ40/sUVfLWyDHrT2RnVM4uFlMQPCjL0cXOpS1vaJSMIyyJVrHZWjqCK6mP1Kgc8zQEuHXfypxi+MJgyocKr7wvppkddwAndqs9iRVfZ7x6YFQSUDdi1PON1efr9ysb14ksFfgwyZtqFgwc+B1pYOtAl7X6qzoStJGKYE55anKr3ZnatFqRuS4PWScp5jlW1prXtTcwi9lW3pL6a4aSt0DUgSYEmJPAcdDUS3W0pSSByA7dDymmdRql0689fEoSsuY5bLWECJGfuoGsbAReKgBAIQoDtTNXd33mh8EDquJMONn1knmOHZVa4mL0UOCGh9gUj6dfdZqj7nHEv1CqtWBCnaRf0rg5AeVZ1ZsSThQkKUqRhJwgyeO6jTaq2Lbtbh9ZvCiU6FOWak8eyhyw3cta1KDmBAOiQOtGfdrVTMKr7GPQmMVk+2BG2WsBSoiJHXGsK4Aj6tXKLROhHadw4xVfa7KFgg5gyDS7kQ2ykpEJjgDPb20dmmFzBhJawoPMmP3sWx1QTmASrTnVhctuLqQSkAoJTlpB63xqkvG2NqQoBYKhBjQ5GrLZQjo1cScR7Zj3UdFQqswJH7U5I5hC64EjEZAAJPGADpxrHb/ALcpxxSxiIlUYpBIJkHM8OFbA8jEgjiI8axq9bCoLWkknCpQjQZSPwrQECgdYvYm9sNsAnqrBHfr8K0pFnDoUlQCgRMHSQapthtk2V2NtxSML2JzCsesBigDPI6GrS7rSOkGehKT7qxPU1xYHXjiXIQwwZGesbiCUtKMDq4FElEZZDenU1laGCh9SCCMKjkdRG6tqQ1LnfNZttw0BebpAyKGjpEkpz8xR+l2l2ZTAs+Ig5bG+vI4kfhH960dt3iplhDDBwJSPpFjJS1nUp/VG6eVC9msON1CTlniM5aDP30QOkbqe1T5IUcyK8Y+UjJaEyRJOpOZJ5k1b3e7FUbtuQk5qE+dMr2lUmcKRHEkHPsqk6O60cCA11a95zb28CFNIAyhSjwMwB7qq7ovNaIWgkKTodIil3rtN0yUpdbQSn1VjFIkyYz36GqdTyQcj4ya2tLpNlYVu0TfU+IQ3lthaHVpWtwSg4kgSEg8h7+2j+678FqYQtOkwocCBBHZNYq/apPKj70X2rEy8j9VQI7CIPnFJetUIad44Ik6Ow7sGFd93YFBLiRhcBAxJOFUbxIqnuVKhbjjUpaoRmo4lacd9Fi0gpA4UPMIi8ley392sv0a1jbsPgxnVge3CjaZsG0q7E+6h27LYlHSo3IURr3/ABNFW0NxpdeWtT60CAMKcOUDMjIk0G/MthRjcXa30JJJUVgpkjLLEimbfTHtsdj0PSQmoVVUR91wYtRCtPCoNsewZ6fGrew2K63EjBawreCpwJPgQKmPbM2RzMvgj/6Ij3UzVp3rTGRLBeM9DAYOFS58Ks1pU0A4g9YZznFWF5XZYrMCUrW64R1UpUCP+SgIA86g2VfSIhQgToPgaVZGD9eZrabUJjLKdv8AiGVxXqH2UrMA5gjmKEto7k+lUU5hXW3nMnOru5kFpGBpKlBRnQmCdYIqJbLBaTiCm1kkKTMTkZKdOBim1DETMLILCVPEudkThsjbZIC048pzjESDFQr5sZa+nQJBUOkHD+IeGdDt3XTb0JaJbV0iSrFmkHDnhkk9lEtuRbFMpShABIAclQxHLMcNaC6gsuGGYCY3ftJTt5IbQXPWJEpHGeFCD97qdW4rowVJKASEgkyCRG/Kp72z1rUACycISADjTI5RNDyLvt1nfKgw4UmARGLSYIj6wpbRac15yIbOOg5lw3a8pcwg8MpHafhQxtbbESgpUATMxllUi12O0OEn5NaArdKTBnfEVQ2rZ51az0i0Ic/VVIjlnpWpVtrfc0ovJZcKMyA/aATEzXGn5EHUVGtV3uNqwkSRvT1hnwIyNKTYHcuoZPZ7prSFq+Zm+22ekcfMjjUVsbjpuqWu73hq2avtmtjlPufTFbLcSTAk8hI31JtWcKmPaC6WVLOFtJUdwSCSe4VomwOzLtmxOOEJLoCcEGU5yCo6btKMbm2as9mT/wBOkCcir1lntV+FSLc2rAY3Z6DPTKsnW2GytkjVKBWBimjkaH2/9yV7LX3auGLR1d9UzCpvFXstfdrE9GQjUHPgxjVEbJO9ID9oFqXgtSWWsKYTCAZjPM68aCrPYG3nPpXy8pJ+sTEcQNKNPSFdiXbUsmCIQCIkgYdRQxsmhNmvFoLCVJX9GJiIc9U58CK3nf3GNYOIpTqApwRI6LGpayizWRxZE9bAAnlmuAau7n2KtziwXg3Z2x9XJa1Hj1chWl/KkJHrIA7U61QXpt7Z2lYUhx5Y1DSSrXidBVq0jG3GZYb2znMaGwDUZuLnfASB4VYXfsrZ2h6pWdZUZ8hlVEvai2u/oWUNA6dISpfcEmKcZ2QefhVqtDqp+pjKG/5UQfGpGkVTuIxBbVOw25lzbdqLIycJcTiH1UAqV4IBArl232HcRDTqAPVxRKuwA5d9PXdsrZ2c0oSVDfAnd31YKbA0HlHuo/iJVz3nBHP30sFI/wAGmkilYTQtJAnemTx8j+FRbwvNtlBUrFG4JSpRPcKfddIG8ngKpL0sT7xw9IlpBGYRJX4nIUBYw1UE8wUvj0gOuKwMgtIzBJ/SHtnT4UI2lolRJkk6kmT47606y7G2dAMpLhOqlkzPdUe0bDWdWnSJ9kj4ilnotY5mhXqKU4EALrsC33OjQROWuI/dGXfRRZ/RtGb2JfJPVT4jOr+wXGuzJKWbQpIPFto+JAk1ITabfoldmXwxIcB8jV9dIUZMWvuLH49JATcyUgJCICchIOXec6cFk/s1OfvW0ttlS0WdaholBcGnGdaH/wD9Lj17IeeY+NMbgIrtJl7YApKgBodas3kCIVAxZZ7+znWa396T31AJsrKW0/WKs19xSchTWxL1ptNuQ4+tRDSVLCQoxMYRkdfWqMrC9tsZxNAvEhhIOElOhIEkdsbqFbJaErvFSkgwUt6gj6ueRo66Sg+0Gb1X7DX3B/ffRoqjpKCxPeJ9IlvQ1bHMSgmUo5n1eGvCs+evcKUIxkynrEwQAZ6u8US+ldoG83DH1GvuChVFjJz48KSZhW5PeP0aUEbjC5q9yoeusTxOL31z5Y4DIdjjCECe2BnVa11QP804l4bx4VX+Sy9DND8dD1EfTa7Rin5Qoj9XCnD3iKsbHezoMlZnkVpHgDFVQdSatLoutb6whsSd53AczQ/k2MeZzUUquSMS5sm0ToGa1HwPvqyst/rVlKSeaSB5GoLmytob+qFDikivI2eWr11JTp+sSPCrFtcnmJOKccGElkvCR1imeUgfaipPSzpVZYbsbRqpxz2jl+NT/kyD6pKO3Smf2iRIB4MUTTah2VxQI0UlX99lJSVEHqZcf8UW0iduBiVI7aUGOJrxKtAkzvOg8TSG7MVSFk9gyH4mpzBJnC6kGB1jwGddNlccH7Mcs1fgKmM2cIyCcuXxnWnw4NN53VBM6VTN0YfrdY7yTNSmLKkTjwH2kg/CpDqSMxTb7wga0O3HMDGOk8buZP8A4mv5EUhu7WUnqtpSoiCUpCTHaOyl2JOek86ccM/0qQB1h7yRjMhOWYZ9YpO7LEOVAliszrd4rDzgcWcCsQBSMKhKUxyECtBXZMQyEds0GWxMXqofwM/cq5CZXz3kX0iWHFeDiv4W/JNDXyUAVql+7MpetC3FLIEJBSAJyEazXbPs9Z0DJpKjxX1j50k1LOxM1K9SqKO8zJmyLcMISpR5JPvq4sewdoXmrA2P4jn4JBrRG0gCBAHAZCuLtSRvk0Q0qj9pza9u3EFrDsKwn9KtayNw6g+M0SWdttlIQyEoTvyz71amkLtxOQ/vupkidc64qi/qIhbqGfqcycLQBvUT2wOWdOJdxZkxy3VB6MnlMCanJgAxBjLTfU15yfErHSIbb4Zc66Ck5HPtGVNizFXrGK58kI0M1Zk9hIJjtrskxh8N1REOEQPL/FWIbXh3dlRl2eSDEV209ZJGY44nLRRPAExPCkNApVpkdaQiUyATHjn204hWYJ/zU4HWdiScYjMHwpqASIGXZ8afSsRnPfNcS4NxFTjMLEaU8TlExyphSjvHlUzpe2vLfA510jEiJbIzz7qeYUN4NO9MDTUdhroQEcU6kacdKA7w/wB3X7DP3aMVInlxzzoMtY/1VfsM/do16wWh1bl/SKEcM9395U1JqlvjaYM3gtp3Jshvo1R6qlDrYuR3HdV0HBP9xn791VVUqjMwJOTDOVAzItsSRvPZupiKsXbOFaz3VGds0HLTf/SudTmLspM6xZZzOnbUsBKcgM6ZQkD1Z76WPOsvUa8VfGsZMcp0/GWjbpWTOkGRT9ndJmct/CvTUG970DKJyKzk2nepXAe+qK/UbN3QGWnTgd5ZuKy40kO8aEm9pX+iddhBbSAEnCoYnSQCkdY5AznyqUztKsoLi0JS22IcXMpUuIwtjeZypz81v+v9wPZB7wjLip6ppaWs8+t8Kol7RdG20pxGFbx6iZyHDGo+rlVrZnllMqGE55A4hyzFCfUQOq/3O9g+ZJUwDxFNYAFZg575gUrHzNcUqd5qP5OvwZP458x1oZQo51xSYHVE1GS6ZG/XlUhtZ3iKeouFy7llToUODGC2qZOlJ76646VTGUaTSW2CMyPCrz9yqLKBxIPLOkKI0PnrTmERO+m3WAczrULg8mTzjiNOO5QDmPGgxwf6or2WvuijRxkDSaDX0xeqtfUZ19mrR1gkxv0hCbev2W/uimtmNoiyoNOElonqk5lsnh/BO6pPpAH/AFq/Zb+7VJd1iLrgQCATvOgFZzW+05M1krD1gGagm0Jyz1EiNIOmddJmq66LGGWwjGVxxO/lyqfjrN1fqJs+NfAlKUBTnrFSBmcqh2O9A6tSUJJQnIufVJ3hI+t201bbB0xONSsMEBIVlPEiKj2e4QlpLPSK6ITiAgKVJJzUN3ZWYNmMk8y47u0mN380p/oUqxLzmB1RGsq8qavG8bNJDgDmD1oSV4e2BlUVOzxSt5aVhKnEdGiBAQNMueVNt3E58nDGJCUR9IU4sbh1PWOk85owteQd0j5SQ+bMtpuS38nOaURAJHnFOPWSyvJBxAoSRELISCn1YgxIqD8geVDSmsNmEAJQtOKN+NR1HIAV1+7VrczaKbPZxiabEAuODQk7xR7R03SDnxLC1XT0yihayWoAKQrWNJET4GrRtsCANBERpG6gN+zvvOzCm1WgYXeosJbSIPrbzlup+/bSpDiHLOlYQyktpxYocUrIYU744mi9okhd0jd9Q3pK6r9nrEpthIWSpZ6yySfWOoE6RVgBSjDacCWZ4nGT1jmMhvp5doTuUPGo1jBJJMAE5ZZxSnX0zur1ukrK1BRM2xgXJMcSsEbvGlJXinrZUhCQdw8KcLQ4Dwq5t0EYkbogTIJkbtBTraz9YfGuOdXrJHaOIpWMwSRlujhUJnGDJOO0Q8nfNBNr/wB1V7DP3aL33woRpO+g19MXqv2GfuVahyZVFekD/vV+yj7tUN2KUHkYBKpGQ38a0bbPZ4OErCeuY62cwBlWZWnZ21BXUWtPZH4UtZpmYn7j6apVULiaItkqGY99M/JVp9VS09n9azxVx206uu+P9KSdnrZ+1d8aQPpbeRJ/LXwf6mhgPD/yr7wPwpaLS6PrA9orPbJc1uaViQ86kxE5HL/kCKlBq8v3h3wR+WpHpZ7kf+SDqh2EPPnJzgmu/PEapoA+TXj+8O+CPy0oNXn+8O+Df5KMelr3xK/yfqH4v5G+PGpDd6oO+szdsN4KEKfcI7Eflpk3Jbf2rngn8tA3pKnoZI1R8TWUW1PE+dK6cHeO/wDrWTIum3DR50eH4U6mxXiNH3fs/lqr+HbswhjVDuJqi3wBrTS7xRBhWelZn0F5fvDvgj8tIRYrxBkPug66I1/loqvSCCN7CC2pBHAmr2eQKjO2MzNZwDeg/wDae+x+WldLev7094I/JW+hK9Iiyhus0mzJKczUj5QTpWVn50P/ALL32Py1wovP95e+x+WhcFjmSuFmoOPKSZkR215NqjmDqOHfwrL0t3mNLS94I+Ka6U3n+8vfY/LUMuYQwMzSHRnpA8fChK0D/VFZz1Gvu1SJTef7y99j8tEOzVyPKd6V4qWswCoxJAyGgFQqYkEz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0247" name="AutoShape 14" descr="data:image/jpeg;base64,/9j/4AAQSkZJRgABAQAAAQABAAD/2wCEAAkGBhQSERQUExQUFRQUGBUVFBgXGBQVFRgVFRgXFBQXFxgXHCYeFxkkGRQUHy8gIycpLCwsFR4xNTAqNSYrLCkBCQoKDgwOGg8PGiocHyQpKSwsLywsKSkpLCkpKSwsKSwpKSwsKSwpLCksLCwsKSkpKSwpKSksLCksKSwpKSwsLP/AABEIAMAAsAMBIgACEQEDEQH/xAAcAAABBQEBAQAAAAAAAAAAAAAGAgMEBQcBAAj/xABGEAABAwEFBAYFCAkDBQEAAAABAgMRAAQFEiExBkFRYRMicYGRoQcycrHBFBUjQqKy0dIzUlNUYpLh8PElNYIkNENEcxf/xAAaAQACAwEBAAAAAAAAAAAAAAACBAEDBQAG/8QAKxEAAgIBAwMEAgICAwAAAAAAAQIAAxEEEiExQVEFEyJhFDIVoXHRI1KR/9oADAMBAAIRAxEAPwDS76vx1t0pQRACdQCcxnnVeNpn/wBYfyimr/V9Oru91VyTSLuwYgGMqgxJt47U2lLaihScQzHVB7apLt9IdqW6gKWnCohPqJFO3q4Q0ogwY4TQNdtpOu9KpHjS9hsPyB4Ecot0yEU2Jkt0Pia4/tC8kjrD+UVOYvdwiZHgKGbQ5OE8QDVrYFSkVYLWPeLMgHGJcJvFfHyFK+Xr4+QqIilg1PuP5gFR4gdtbt7arPaFIbUgJT0eqEqPWAJzNEt1bQuuJOIiYBEADdnWZbfuTanzwU2PBAow2celKTxbB8ga07l21Ke8Xr5Yy5f2jeCoCh/KKW1tC8TmoeAqlfPWPbTrJzpFnPmMACEbV6uHU+Qp75wXx8hVWwqpQNV728ztokr5wXx8hXDeK+PkKj1w129vMjAkg3kvj5CkfOjnEeAphVNmoaxs9ZO0eJJ+dnOI8BXTernHyFQyK8o1cGPmAQJLN7OcR4CnrJfnWwKIxeGulVa1RM0KO3ifnJSQcsLfmmrUbJxAI4hBf/6ZXd7qrQasr+/TK7vdVYaUs/YxpOgkG/1fQntAoHuw9ZY45UcX22VMmBpBPYNaBLCqHTQryGEQ1jbLK3Hb/c0CyWnGy2eAjvGRq8upzKKE7nd6hTwVI7DnRHdbmdVrNa4ZbI78y/RS4ppBpwVZFjMh2rBW9aiP2keAA+FFWzjsNNewAf5aGXV4haDrLqz5mry5nQGEE7vgYpqzVF29o9BHP48V6dbweWMevq+UWdCnF7tAIxKPKgO0ek+0ky2htIG6Co9+dGO0ez3TNhwkZFQCTy30HnZrrTlE6cKoDrnmK+0x5EI9lPSl0iw3akJbxZJcTITi3BQJMTWmINfP17XcEKwjPLhl/mtl2LtxdsTClGVYMKjzSSJqGx2gEEcGX81wmuTXjQzpxVNmnFaU2dKEnmT2ia8TlXjTVpBwmNavHSV95UXvbzISkwTmeyhWwf7gqTOTef8AxqzebwqcUoyZMVUXQubco8ke6g07FrZfcu2qXXpJv5TDqgg4TAJO/TKOdA1j2ktjivoiSOKgMNFG3bCXr2LSzkENwNBKhPwqAHwhWBCch/DAyy1nOuY/M5hIu5RJV03+5j6G1JguApQtMYScsvdVE5d6kvQASQc4qZehWULMZt9dJ3gp0A5GrZF8twgkFIUkGdYJ1CuFVBmV89oF+i94f4ki77vUlJcJEQEkbwd3lV3do0NUeztuLqX0n6xKwPZEj3Vf3QJRU9JCPuQfXEv2qdAqPZjkKkbq7MiZ5fN1IZSsImFYlZknPFTF252RQ4YvIzV/tV+gb54vA5/Gqa52voFpPBfmKVD/APKc+J6ZDu0S/REsr2fAYQCYxdYa54gN/fQra7WlGqhPDOjNuxB+72wsSOjTO45CD2UEX7ZUdOcst2cZCrOrTLHBK/cgXhZukSVjM0c+jkLDS0kkoSUBA/izKiPGg9zqpyy0oi2F2rT1mSM09YREkb44mo9wDkyqxOCZoNeNNtPpUAQRHge8Us1erhhkHMSIx1nlHKmzpSydaQdKhv2ndpw1wmvV4mmVlZgVtE6WnFjCYMqB3EHPWqPZp4LtZUBE4cu6jHbInoRCSRikxnFBmy6ptZyI9XUQdKikAWYjFrbqRCnbVltq3C0LGfVBURkCgQkE7pFVlvs4KyUQUqgpI586K9qLOhxxxC0ymJJnl5UC3BaoYUCZwFQE6wTAPhSJvDWOo7GMUAhRmPJaGEySZlOZmYkVCRd5wlKuqsTAOUhXqiefGnw7KgImKKmFiIInLOfcKU1OoWtwuMxtXZVwsGtl2VtvyoQk9Q9+RjuNGN1IwlSTuJHgTVfbLAICkD1c4HjVlZnJcxfrpCvLPzp2u5bRlZl7NnAlnZqkqOR7D7jURk9aod+bRIsySFZqUFEJ35ZfGrJAXJwJ68rsS8llKiY1y7PKplluppsAJTnz+NBuy+0JftS1Lj1YgGYgxl3VdtbRAShwdGcUIJPUWN0K3HlWPqmYWHEfJcIEJ4itobeEIUlEZJMxy3DwrLl3gl1oPODCsSCcyDGnZWg3uyVJJ5E+VZXZLVCcJzxkA8tZovTvmGJ8iEQAOsW9eMiZ3QlIMxzJ40/sUVfLWyDHrT2RnVM4uFlMQPCjL0cXOpS1vaJSMIyyJVrHZWjqCK6mP1Kgc8zQEuHXfypxi+MJgyocKr7wvppkddwAndqs9iRVfZ7x6YFQSUDdi1PON1efr9ysb14ksFfgwyZtqFgwc+B1pYOtAl7X6qzoStJGKYE55anKr3ZnatFqRuS4PWScp5jlW1prXtTcwi9lW3pL6a4aSt0DUgSYEmJPAcdDUS3W0pSSByA7dDymmdRql0689fEoSsuY5bLWECJGfuoGsbAReKgBAIQoDtTNXd33mh8EDquJMONn1knmOHZVa4mL0UOCGh9gUj6dfdZqj7nHEv1CqtWBCnaRf0rg5AeVZ1ZsSThQkKUqRhJwgyeO6jTaq2Lbtbh9ZvCiU6FOWak8eyhyw3cta1KDmBAOiQOtGfdrVTMKr7GPQmMVk+2BG2WsBSoiJHXGsK4Aj6tXKLROhHadw4xVfa7KFgg5gyDS7kQ2ykpEJjgDPb20dmmFzBhJawoPMmP3sWx1QTmASrTnVhctuLqQSkAoJTlpB63xqkvG2NqQoBYKhBjQ5GrLZQjo1cScR7Zj3UdFQqswJH7U5I5hC64EjEZAAJPGADpxrHb/ALcpxxSxiIlUYpBIJkHM8OFbA8jEgjiI8axq9bCoLWkknCpQjQZSPwrQECgdYvYm9sNsAnqrBHfr8K0pFnDoUlQCgRMHSQapthtk2V2NtxSML2JzCsesBigDPI6GrS7rSOkGehKT7qxPU1xYHXjiXIQwwZGesbiCUtKMDq4FElEZZDenU1laGCh9SCCMKjkdRG6tqQ1LnfNZttw0BebpAyKGjpEkpz8xR+l2l2ZTAs+Ig5bG+vI4kfhH960dt3iplhDDBwJSPpFjJS1nUp/VG6eVC9msON1CTlniM5aDP30QOkbqe1T5IUcyK8Y+UjJaEyRJOpOZJ5k1b3e7FUbtuQk5qE+dMr2lUmcKRHEkHPsqk6O60cCA11a95zb28CFNIAyhSjwMwB7qq7ovNaIWgkKTodIil3rtN0yUpdbQSn1VjFIkyYz36GqdTyQcj4ya2tLpNlYVu0TfU+IQ3lthaHVpWtwSg4kgSEg8h7+2j+678FqYQtOkwocCBBHZNYq/apPKj70X2rEy8j9VQI7CIPnFJetUIad44Ik6Ow7sGFd93YFBLiRhcBAxJOFUbxIqnuVKhbjjUpaoRmo4lacd9Fi0gpA4UPMIi8ley392sv0a1jbsPgxnVge3CjaZsG0q7E+6h27LYlHSo3IURr3/ABNFW0NxpdeWtT60CAMKcOUDMjIk0G/MthRjcXa30JJJUVgpkjLLEimbfTHtsdj0PSQmoVVUR91wYtRCtPCoNsewZ6fGrew2K63EjBawreCpwJPgQKmPbM2RzMvgj/6Ij3UzVp3rTGRLBeM9DAYOFS58Ks1pU0A4g9YZznFWF5XZYrMCUrW64R1UpUCP+SgIA86g2VfSIhQgToPgaVZGD9eZrabUJjLKdv8AiGVxXqH2UrMA5gjmKEto7k+lUU5hXW3nMnOru5kFpGBpKlBRnQmCdYIqJbLBaTiCm1kkKTMTkZKdOBim1DETMLILCVPEudkThsjbZIC048pzjESDFQr5sZa+nQJBUOkHD+IeGdDt3XTb0JaJbV0iSrFmkHDnhkk9lEtuRbFMpShABIAclQxHLMcNaC6gsuGGYCY3ftJTt5IbQXPWJEpHGeFCD97qdW4rowVJKASEgkyCRG/Kp72z1rUACycISADjTI5RNDyLvt1nfKgw4UmARGLSYIj6wpbRac15yIbOOg5lw3a8pcwg8MpHafhQxtbbESgpUATMxllUi12O0OEn5NaArdKTBnfEVQ2rZ51az0i0Ic/VVIjlnpWpVtrfc0ovJZcKMyA/aATEzXGn5EHUVGtV3uNqwkSRvT1hnwIyNKTYHcuoZPZ7prSFq+Zm+22ekcfMjjUVsbjpuqWu73hq2avtmtjlPufTFbLcSTAk8hI31JtWcKmPaC6WVLOFtJUdwSCSe4VomwOzLtmxOOEJLoCcEGU5yCo6btKMbm2as9mT/wBOkCcir1lntV+FSLc2rAY3Z6DPTKsnW2GytkjVKBWBimjkaH2/9yV7LX3auGLR1d9UzCpvFXstfdrE9GQjUHPgxjVEbJO9ID9oFqXgtSWWsKYTCAZjPM68aCrPYG3nPpXy8pJ+sTEcQNKNPSFdiXbUsmCIQCIkgYdRQxsmhNmvFoLCVJX9GJiIc9U58CK3nf3GNYOIpTqApwRI6LGpayizWRxZE9bAAnlmuAau7n2KtziwXg3Z2x9XJa1Hj1chWl/KkJHrIA7U61QXpt7Z2lYUhx5Y1DSSrXidBVq0jG3GZYb2znMaGwDUZuLnfASB4VYXfsrZ2h6pWdZUZ8hlVEvai2u/oWUNA6dISpfcEmKcZ2QefhVqtDqp+pjKG/5UQfGpGkVTuIxBbVOw25lzbdqLIycJcTiH1UAqV4IBArl232HcRDTqAPVxRKuwA5d9PXdsrZ2c0oSVDfAnd31YKbA0HlHuo/iJVz3nBHP30sFI/wAGmkilYTQtJAnemTx8j+FRbwvNtlBUrFG4JSpRPcKfddIG8ngKpL0sT7xw9IlpBGYRJX4nIUBYw1UE8wUvj0gOuKwMgtIzBJ/SHtnT4UI2lolRJkk6kmT47606y7G2dAMpLhOqlkzPdUe0bDWdWnSJ9kj4ilnotY5mhXqKU4EALrsC33OjQROWuI/dGXfRRZ/RtGb2JfJPVT4jOr+wXGuzJKWbQpIPFto+JAk1ITabfoldmXwxIcB8jV9dIUZMWvuLH49JATcyUgJCICchIOXec6cFk/s1OfvW0ttlS0WdaholBcGnGdaH/wD9Lj17IeeY+NMbgIrtJl7YApKgBodas3kCIVAxZZ7+znWa396T31AJsrKW0/WKs19xSchTWxL1ptNuQ4+tRDSVLCQoxMYRkdfWqMrC9tsZxNAvEhhIOElOhIEkdsbqFbJaErvFSkgwUt6gj6ueRo66Sg+0Gb1X7DX3B/ffRoqjpKCxPeJ9IlvQ1bHMSgmUo5n1eGvCs+evcKUIxkynrEwQAZ6u8US+ldoG83DH1GvuChVFjJz48KSZhW5PeP0aUEbjC5q9yoeusTxOL31z5Y4DIdjjCECe2BnVa11QP804l4bx4VX+Sy9DND8dD1EfTa7Rin5Qoj9XCnD3iKsbHezoMlZnkVpHgDFVQdSatLoutb6whsSd53AczQ/k2MeZzUUquSMS5sm0ToGa1HwPvqyst/rVlKSeaSB5GoLmytob+qFDikivI2eWr11JTp+sSPCrFtcnmJOKccGElkvCR1imeUgfaipPSzpVZYbsbRqpxz2jl+NT/kyD6pKO3Smf2iRIB4MUTTah2VxQI0UlX99lJSVEHqZcf8UW0iduBiVI7aUGOJrxKtAkzvOg8TSG7MVSFk9gyH4mpzBJnC6kGB1jwGddNlccH7Mcs1fgKmM2cIyCcuXxnWnw4NN53VBM6VTN0YfrdY7yTNSmLKkTjwH2kg/CpDqSMxTb7wga0O3HMDGOk8buZP8A4mv5EUhu7WUnqtpSoiCUpCTHaOyl2JOek86ccM/0qQB1h7yRjMhOWYZ9YpO7LEOVAliszrd4rDzgcWcCsQBSMKhKUxyECtBXZMQyEds0GWxMXqofwM/cq5CZXz3kX0iWHFeDiv4W/JNDXyUAVql+7MpetC3FLIEJBSAJyEazXbPs9Z0DJpKjxX1j50k1LOxM1K9SqKO8zJmyLcMISpR5JPvq4sewdoXmrA2P4jn4JBrRG0gCBAHAZCuLtSRvk0Q0qj9pza9u3EFrDsKwn9KtayNw6g+M0SWdttlIQyEoTvyz71amkLtxOQ/vupkidc64qi/qIhbqGfqcycLQBvUT2wOWdOJdxZkxy3VB6MnlMCanJgAxBjLTfU15yfErHSIbb4Zc66Ck5HPtGVNizFXrGK58kI0M1Zk9hIJjtrskxh8N1REOEQPL/FWIbXh3dlRl2eSDEV209ZJGY44nLRRPAExPCkNApVpkdaQiUyATHjn204hWYJ/zU4HWdiScYjMHwpqASIGXZ8afSsRnPfNcS4NxFTjMLEaU8TlExyphSjvHlUzpe2vLfA510jEiJbIzz7qeYUN4NO9MDTUdhroQEcU6kacdKA7w/wB3X7DP3aMVInlxzzoMtY/1VfsM/do16wWh1bl/SKEcM9395U1JqlvjaYM3gtp3Jshvo1R6qlDrYuR3HdV0HBP9xn791VVUqjMwJOTDOVAzItsSRvPZupiKsXbOFaz3VGds0HLTf/SudTmLspM6xZZzOnbUsBKcgM6ZQkD1Z76WPOsvUa8VfGsZMcp0/GWjbpWTOkGRT9ndJmct/CvTUG970DKJyKzk2nepXAe+qK/UbN3QGWnTgd5ZuKy40kO8aEm9pX+iddhBbSAEnCoYnSQCkdY5AznyqUztKsoLi0JS22IcXMpUuIwtjeZypz81v+v9wPZB7wjLip6ppaWs8+t8Kol7RdG20pxGFbx6iZyHDGo+rlVrZnllMqGE55A4hyzFCfUQOq/3O9g+ZJUwDxFNYAFZg575gUrHzNcUqd5qP5OvwZP458x1oZQo51xSYHVE1GS6ZG/XlUhtZ3iKeouFy7llToUODGC2qZOlJ76646VTGUaTSW2CMyPCrz9yqLKBxIPLOkKI0PnrTmERO+m3WAczrULg8mTzjiNOO5QDmPGgxwf6or2WvuijRxkDSaDX0xeqtfUZ19mrR1gkxv0hCbev2W/uimtmNoiyoNOElonqk5lsnh/BO6pPpAH/AFq/Zb+7VJd1iLrgQCATvOgFZzW+05M1krD1gGagm0Jyz1EiNIOmddJmq66LGGWwjGVxxO/lyqfjrN1fqJs+NfAlKUBTnrFSBmcqh2O9A6tSUJJQnIufVJ3hI+t201bbB0xONSsMEBIVlPEiKj2e4QlpLPSK6ITiAgKVJJzUN3ZWYNmMk8y47u0mN380p/oUqxLzmB1RGsq8qavG8bNJDgDmD1oSV4e2BlUVOzxSt5aVhKnEdGiBAQNMueVNt3E58nDGJCUR9IU4sbh1PWOk85owteQd0j5SQ+bMtpuS38nOaURAJHnFOPWSyvJBxAoSRELISCn1YgxIqD8geVDSmsNmEAJQtOKN+NR1HIAV1+7VrczaKbPZxiabEAuODQk7xR7R03SDnxLC1XT0yihayWoAKQrWNJET4GrRtsCANBERpG6gN+zvvOzCm1WgYXeosJbSIPrbzlup+/bSpDiHLOlYQyktpxYocUrIYU744mi9okhd0jd9Q3pK6r9nrEpthIWSpZ6yySfWOoE6RVgBSjDacCWZ4nGT1jmMhvp5doTuUPGo1jBJJMAE5ZZxSnX0zur1ukrK1BRM2xgXJMcSsEbvGlJXinrZUhCQdw8KcLQ4Dwq5t0EYkbogTIJkbtBTraz9YfGuOdXrJHaOIpWMwSRlujhUJnGDJOO0Q8nfNBNr/wB1V7DP3aL33woRpO+g19MXqv2GfuVahyZVFekD/vV+yj7tUN2KUHkYBKpGQ38a0bbPZ4OErCeuY62cwBlWZWnZ21BXUWtPZH4UtZpmYn7j6apVULiaItkqGY99M/JVp9VS09n9azxVx206uu+P9KSdnrZ+1d8aQPpbeRJ/LXwf6mhgPD/yr7wPwpaLS6PrA9orPbJc1uaViQ86kxE5HL/kCKlBq8v3h3wR+WpHpZ7kf+SDqh2EPPnJzgmu/PEapoA+TXj+8O+CPy0oNXn+8O+Df5KMelr3xK/yfqH4v5G+PGpDd6oO+szdsN4KEKfcI7Eflpk3Jbf2rngn8tA3pKnoZI1R8TWUW1PE+dK6cHeO/wDrWTIum3DR50eH4U6mxXiNH3fs/lqr+HbswhjVDuJqi3wBrTS7xRBhWelZn0F5fvDvgj8tIRYrxBkPug66I1/loqvSCCN7CC2pBHAmr2eQKjO2MzNZwDeg/wDae+x+WldLev7094I/JW+hK9Iiyhus0mzJKczUj5QTpWVn50P/ALL32Py1wovP95e+x+WhcFjmSuFmoOPKSZkR215NqjmDqOHfwrL0t3mNLS94I+Ka6U3n+8vfY/LUMuYQwMzSHRnpA8fChK0D/VFZz1Gvu1SJTef7y99j8tEOzVyPKd6V4qWswCoxJAyGgFQqYkEz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403258543"/>
              </p:ext>
            </p:extLst>
          </p:nvPr>
        </p:nvGraphicFramePr>
        <p:xfrm>
          <a:off x="1300774" y="2461385"/>
          <a:ext cx="6318738" cy="4151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/>
          </p:cNvSpPr>
          <p:nvPr/>
        </p:nvSpPr>
        <p:spPr bwMode="auto">
          <a:xfrm>
            <a:off x="0" y="147856"/>
            <a:ext cx="9156700" cy="1009650"/>
          </a:xfrm>
          <a:prstGeom prst="rect">
            <a:avLst/>
          </a:prstGeom>
          <a:solidFill>
            <a:srgbClr val="1D1F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1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Současný stav </a:t>
            </a:r>
          </a:p>
        </p:txBody>
      </p:sp>
      <p:sp>
        <p:nvSpPr>
          <p:cNvPr id="12293" name="Rectangle 3"/>
          <p:cNvSpPr txBox="1">
            <a:spLocks noChangeArrowheads="1"/>
          </p:cNvSpPr>
          <p:nvPr/>
        </p:nvSpPr>
        <p:spPr bwMode="auto">
          <a:xfrm>
            <a:off x="0" y="1169987"/>
            <a:ext cx="4419600" cy="52511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438150" indent="-3190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809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381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23875" lvl="1" indent="-342900" algn="ctr" eaLnBrk="1" hangingPunct="1">
              <a:lnSpc>
                <a:spcPct val="150000"/>
              </a:lnSpc>
              <a:spcBef>
                <a:spcPts val="600"/>
              </a:spcBef>
              <a:buSzPct val="80000"/>
              <a:buNone/>
            </a:pPr>
            <a:r>
              <a:rPr lang="cs-CZ" altLang="cs-CZ" sz="2400" b="1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ROPA</a:t>
            </a:r>
            <a:endParaRPr lang="cs-CZ" altLang="cs-CZ" sz="2400" b="1" u="sng" dirty="0" smtClean="0">
              <a:ln w="127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23875" lvl="1" indent="-342900" eaLnBrk="1" hangingPunct="1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ČR </a:t>
            </a:r>
            <a:r>
              <a:rPr lang="cs-CZ" altLang="cs-CZ" sz="20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téměř bez vlastních zdrojů ropy</a:t>
            </a:r>
          </a:p>
          <a:p>
            <a:pPr marL="523875" lvl="1" indent="-342900" eaLnBrk="1" hangingPunct="1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Závislost na dovozu - Rusko 56%,  Ázerbájdžán 33%,  Kazachstán 10%..</a:t>
            </a:r>
          </a:p>
          <a:p>
            <a:pPr marL="523875" lvl="1" indent="-342900" eaLnBrk="1" hangingPunct="1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Za </a:t>
            </a:r>
            <a:r>
              <a:rPr lang="cs-CZ" sz="20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pololetí roku </a:t>
            </a:r>
            <a:r>
              <a:rPr lang="cs-CZ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2017 </a:t>
            </a:r>
            <a:r>
              <a:rPr lang="cs-CZ" sz="20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dovoz v celkovém množství 3</a:t>
            </a:r>
            <a:r>
              <a:rPr lang="cs-CZ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,9 mil. tun</a:t>
            </a:r>
          </a:p>
          <a:p>
            <a:pPr marL="523875" lvl="1" indent="-342900" eaLnBrk="1" hangingPunct="1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Roční zpracování ropy v ČR v předchozích letech 7-8 mil. tun.</a:t>
            </a:r>
          </a:p>
          <a:p>
            <a:pPr marL="523875" lvl="1" indent="-342900" eaLnBrk="1" hangingPunct="1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Litvínov – ruská ropa REB</a:t>
            </a:r>
          </a:p>
          <a:p>
            <a:pPr marL="523875" lvl="1" indent="-342900" eaLnBrk="1" hangingPunct="1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Kralupy nad Vltavou – lehká ropa AZERI</a:t>
            </a:r>
            <a:endParaRPr lang="cs-CZ" altLang="cs-CZ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Pct val="80000"/>
              <a:buFont typeface="Wingdings 2" panose="05020102010507070707" pitchFamily="18" charset="2"/>
              <a:buChar char=""/>
            </a:pPr>
            <a:endParaRPr lang="cs-CZ" altLang="cs-CZ" sz="1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294" name="AutoShape 12" descr="data:image/jpeg;base64,/9j/4AAQSkZJRgABAQAAAQABAAD/2wCEAAkGBhQSERQUExQUFRQUGBUVFBgXGBQVFRgVFRgXFBQXFxgXHCYeFxkkGRQUHy8gIycpLCwsFR4xNTAqNSYrLCkBCQoKDgwOGg8PGiocHyQpKSwsLywsKSkpLCkpKSwsKSwpKSwsKSwpLCksLCwsKSkpKSwpKSksLCksKSwpKSwsLP/AABEIAMAAsAMBIgACEQEDEQH/xAAcAAABBQEBAQAAAAAAAAAAAAAGAgMEBQcBAAj/xABGEAABAwEFBAYFCAkDBQEAAAABAgMRAAQFEiExBkFRYRMicYGRoQcycrHBFBUjQqKy0dIzUlNUYpLh8PElNYIkNENEcxf/xAAaAQACAwEBAAAAAAAAAAAAAAACBAEDBQAG/8QAKxEAAgIBAwMEAgICAwAAAAAAAQIAAxEEEiExQVEFEyJhFDIVoXHRI1KR/9oADAMBAAIRAxEAPwDS76vx1t0pQRACdQCcxnnVeNpn/wBYfyimr/V9Oru91VyTSLuwYgGMqgxJt47U2lLaihScQzHVB7apLt9IdqW6gKWnCohPqJFO3q4Q0ogwY4TQNdtpOu9KpHjS9hsPyB4Ecot0yEU2Jkt0Pia4/tC8kjrD+UVOYvdwiZHgKGbQ5OE8QDVrYFSkVYLWPeLMgHGJcJvFfHyFK+Xr4+QqIilg1PuP5gFR4gdtbt7arPaFIbUgJT0eqEqPWAJzNEt1bQuuJOIiYBEADdnWZbfuTanzwU2PBAow2celKTxbB8ga07l21Ke8Xr5Yy5f2jeCoCh/KKW1tC8TmoeAqlfPWPbTrJzpFnPmMACEbV6uHU+Qp75wXx8hVWwqpQNV728ztokr5wXx8hXDeK+PkKj1w129vMjAkg3kvj5CkfOjnEeAphVNmoaxs9ZO0eJJ+dnOI8BXTernHyFQyK8o1cGPmAQJLN7OcR4CnrJfnWwKIxeGulVa1RM0KO3ifnJSQcsLfmmrUbJxAI4hBf/6ZXd7qrQasr+/TK7vdVYaUs/YxpOgkG/1fQntAoHuw9ZY45UcX22VMmBpBPYNaBLCqHTQryGEQ1jbLK3Hb/c0CyWnGy2eAjvGRq8upzKKE7nd6hTwVI7DnRHdbmdVrNa4ZbI78y/RS4ppBpwVZFjMh2rBW9aiP2keAA+FFWzjsNNewAf5aGXV4haDrLqz5mry5nQGEE7vgYpqzVF29o9BHP48V6dbweWMevq+UWdCnF7tAIxKPKgO0ek+0ky2htIG6Co9+dGO0ez3TNhwkZFQCTy30HnZrrTlE6cKoDrnmK+0x5EI9lPSl0iw3akJbxZJcTITi3BQJMTWmINfP17XcEKwjPLhl/mtl2LtxdsTClGVYMKjzSSJqGx2gEEcGX81wmuTXjQzpxVNmnFaU2dKEnmT2ia8TlXjTVpBwmNavHSV95UXvbzISkwTmeyhWwf7gqTOTef8AxqzebwqcUoyZMVUXQubco8ke6g07FrZfcu2qXXpJv5TDqgg4TAJO/TKOdA1j2ktjivoiSOKgMNFG3bCXr2LSzkENwNBKhPwqAHwhWBCch/DAyy1nOuY/M5hIu5RJV03+5j6G1JguApQtMYScsvdVE5d6kvQASQc4qZehWULMZt9dJ3gp0A5GrZF8twgkFIUkGdYJ1CuFVBmV89oF+i94f4ki77vUlJcJEQEkbwd3lV3do0NUeztuLqX0n6xKwPZEj3Vf3QJRU9JCPuQfXEv2qdAqPZjkKkbq7MiZ5fN1IZSsImFYlZknPFTF252RQ4YvIzV/tV+gb54vA5/Gqa52voFpPBfmKVD/APKc+J6ZDu0S/REsr2fAYQCYxdYa54gN/fQra7WlGqhPDOjNuxB+72wsSOjTO45CD2UEX7ZUdOcst2cZCrOrTLHBK/cgXhZukSVjM0c+jkLDS0kkoSUBA/izKiPGg9zqpyy0oi2F2rT1mSM09YREkb44mo9wDkyqxOCZoNeNNtPpUAQRHge8Us1erhhkHMSIx1nlHKmzpSydaQdKhv2ndpw1wmvV4mmVlZgVtE6WnFjCYMqB3EHPWqPZp4LtZUBE4cu6jHbInoRCSRikxnFBmy6ptZyI9XUQdKikAWYjFrbqRCnbVltq3C0LGfVBURkCgQkE7pFVlvs4KyUQUqgpI586K9qLOhxxxC0ymJJnl5UC3BaoYUCZwFQE6wTAPhSJvDWOo7GMUAhRmPJaGEySZlOZmYkVCRd5wlKuqsTAOUhXqiefGnw7KgImKKmFiIInLOfcKU1OoWtwuMxtXZVwsGtl2VtvyoQk9Q9+RjuNGN1IwlSTuJHgTVfbLAICkD1c4HjVlZnJcxfrpCvLPzp2u5bRlZl7NnAlnZqkqOR7D7jURk9aod+bRIsySFZqUFEJ35ZfGrJAXJwJ68rsS8llKiY1y7PKplluppsAJTnz+NBuy+0JftS1Lj1YgGYgxl3VdtbRAShwdGcUIJPUWN0K3HlWPqmYWHEfJcIEJ4itobeEIUlEZJMxy3DwrLl3gl1oPODCsSCcyDGnZWg3uyVJJ5E+VZXZLVCcJzxkA8tZovTvmGJ8iEQAOsW9eMiZ3QlIMxzJ40/sUVfLWyDHrT2RnVM4uFlMQPCjL0cXOpS1vaJSMIyyJVrHZWjqCK6mP1Kgc8zQEuHXfypxi+MJgyocKr7wvppkddwAndqs9iRVfZ7x6YFQSUDdi1PON1efr9ysb14ksFfgwyZtqFgwc+B1pYOtAl7X6qzoStJGKYE55anKr3ZnatFqRuS4PWScp5jlW1prXtTcwi9lW3pL6a4aSt0DUgSYEmJPAcdDUS3W0pSSByA7dDymmdRql0689fEoSsuY5bLWECJGfuoGsbAReKgBAIQoDtTNXd33mh8EDquJMONn1knmOHZVa4mL0UOCGh9gUj6dfdZqj7nHEv1CqtWBCnaRf0rg5AeVZ1ZsSThQkKUqRhJwgyeO6jTaq2Lbtbh9ZvCiU6FOWak8eyhyw3cta1KDmBAOiQOtGfdrVTMKr7GPQmMVk+2BG2WsBSoiJHXGsK4Aj6tXKLROhHadw4xVfa7KFgg5gyDS7kQ2ykpEJjgDPb20dmmFzBhJawoPMmP3sWx1QTmASrTnVhctuLqQSkAoJTlpB63xqkvG2NqQoBYKhBjQ5GrLZQjo1cScR7Zj3UdFQqswJH7U5I5hC64EjEZAAJPGADpxrHb/ALcpxxSxiIlUYpBIJkHM8OFbA8jEgjiI8axq9bCoLWkknCpQjQZSPwrQECgdYvYm9sNsAnqrBHfr8K0pFnDoUlQCgRMHSQapthtk2V2NtxSML2JzCsesBigDPI6GrS7rSOkGehKT7qxPU1xYHXjiXIQwwZGesbiCUtKMDq4FElEZZDenU1laGCh9SCCMKjkdRG6tqQ1LnfNZttw0BebpAyKGjpEkpz8xR+l2l2ZTAs+Ig5bG+vI4kfhH960dt3iplhDDBwJSPpFjJS1nUp/VG6eVC9msON1CTlniM5aDP30QOkbqe1T5IUcyK8Y+UjJaEyRJOpOZJ5k1b3e7FUbtuQk5qE+dMr2lUmcKRHEkHPsqk6O60cCA11a95zb28CFNIAyhSjwMwB7qq7ovNaIWgkKTodIil3rtN0yUpdbQSn1VjFIkyYz36GqdTyQcj4ya2tLpNlYVu0TfU+IQ3lthaHVpWtwSg4kgSEg8h7+2j+678FqYQtOkwocCBBHZNYq/apPKj70X2rEy8j9VQI7CIPnFJetUIad44Ik6Ow7sGFd93YFBLiRhcBAxJOFUbxIqnuVKhbjjUpaoRmo4lacd9Fi0gpA4UPMIi8ley392sv0a1jbsPgxnVge3CjaZsG0q7E+6h27LYlHSo3IURr3/ABNFW0NxpdeWtT60CAMKcOUDMjIk0G/MthRjcXa30JJJUVgpkjLLEimbfTHtsdj0PSQmoVVUR91wYtRCtPCoNsewZ6fGrew2K63EjBawreCpwJPgQKmPbM2RzMvgj/6Ij3UzVp3rTGRLBeM9DAYOFS58Ks1pU0A4g9YZznFWF5XZYrMCUrW64R1UpUCP+SgIA86g2VfSIhQgToPgaVZGD9eZrabUJjLKdv8AiGVxXqH2UrMA5gjmKEto7k+lUU5hXW3nMnOru5kFpGBpKlBRnQmCdYIqJbLBaTiCm1kkKTMTkZKdOBim1DETMLILCVPEudkThsjbZIC048pzjESDFQr5sZa+nQJBUOkHD+IeGdDt3XTb0JaJbV0iSrFmkHDnhkk9lEtuRbFMpShABIAclQxHLMcNaC6gsuGGYCY3ftJTt5IbQXPWJEpHGeFCD97qdW4rowVJKASEgkyCRG/Kp72z1rUACycISADjTI5RNDyLvt1nfKgw4UmARGLSYIj6wpbRac15yIbOOg5lw3a8pcwg8MpHafhQxtbbESgpUATMxllUi12O0OEn5NaArdKTBnfEVQ2rZ51az0i0Ic/VVIjlnpWpVtrfc0ovJZcKMyA/aATEzXGn5EHUVGtV3uNqwkSRvT1hnwIyNKTYHcuoZPZ7prSFq+Zm+22ekcfMjjUVsbjpuqWu73hq2avtmtjlPufTFbLcSTAk8hI31JtWcKmPaC6WVLOFtJUdwSCSe4VomwOzLtmxOOEJLoCcEGU5yCo6btKMbm2as9mT/wBOkCcir1lntV+FSLc2rAY3Z6DPTKsnW2GytkjVKBWBimjkaH2/9yV7LX3auGLR1d9UzCpvFXstfdrE9GQjUHPgxjVEbJO9ID9oFqXgtSWWsKYTCAZjPM68aCrPYG3nPpXy8pJ+sTEcQNKNPSFdiXbUsmCIQCIkgYdRQxsmhNmvFoLCVJX9GJiIc9U58CK3nf3GNYOIpTqApwRI6LGpayizWRxZE9bAAnlmuAau7n2KtziwXg3Z2x9XJa1Hj1chWl/KkJHrIA7U61QXpt7Z2lYUhx5Y1DSSrXidBVq0jG3GZYb2znMaGwDUZuLnfASB4VYXfsrZ2h6pWdZUZ8hlVEvai2u/oWUNA6dISpfcEmKcZ2QefhVqtDqp+pjKG/5UQfGpGkVTuIxBbVOw25lzbdqLIycJcTiH1UAqV4IBArl232HcRDTqAPVxRKuwA5d9PXdsrZ2c0oSVDfAnd31YKbA0HlHuo/iJVz3nBHP30sFI/wAGmkilYTQtJAnemTx8j+FRbwvNtlBUrFG4JSpRPcKfddIG8ngKpL0sT7xw9IlpBGYRJX4nIUBYw1UE8wUvj0gOuKwMgtIzBJ/SHtnT4UI2lolRJkk6kmT47606y7G2dAMpLhOqlkzPdUe0bDWdWnSJ9kj4ilnotY5mhXqKU4EALrsC33OjQROWuI/dGXfRRZ/RtGb2JfJPVT4jOr+wXGuzJKWbQpIPFto+JAk1ITabfoldmXwxIcB8jV9dIUZMWvuLH49JATcyUgJCICchIOXec6cFk/s1OfvW0ttlS0WdaholBcGnGdaH/wD9Lj17IeeY+NMbgIrtJl7YApKgBodas3kCIVAxZZ7+znWa396T31AJsrKW0/WKs19xSchTWxL1ptNuQ4+tRDSVLCQoxMYRkdfWqMrC9tsZxNAvEhhIOElOhIEkdsbqFbJaErvFSkgwUt6gj6ueRo66Sg+0Gb1X7DX3B/ffRoqjpKCxPeJ9IlvQ1bHMSgmUo5n1eGvCs+evcKUIxkynrEwQAZ6u8US+ldoG83DH1GvuChVFjJz48KSZhW5PeP0aUEbjC5q9yoeusTxOL31z5Y4DIdjjCECe2BnVa11QP804l4bx4VX+Sy9DND8dD1EfTa7Rin5Qoj9XCnD3iKsbHezoMlZnkVpHgDFVQdSatLoutb6whsSd53AczQ/k2MeZzUUquSMS5sm0ToGa1HwPvqyst/rVlKSeaSB5GoLmytob+qFDikivI2eWr11JTp+sSPCrFtcnmJOKccGElkvCR1imeUgfaipPSzpVZYbsbRqpxz2jl+NT/kyD6pKO3Smf2iRIB4MUTTah2VxQI0UlX99lJSVEHqZcf8UW0iduBiVI7aUGOJrxKtAkzvOg8TSG7MVSFk9gyH4mpzBJnC6kGB1jwGddNlccH7Mcs1fgKmM2cIyCcuXxnWnw4NN53VBM6VTN0YfrdY7yTNSmLKkTjwH2kg/CpDqSMxTb7wga0O3HMDGOk8buZP8A4mv5EUhu7WUnqtpSoiCUpCTHaOyl2JOek86ccM/0qQB1h7yRjMhOWYZ9YpO7LEOVAliszrd4rDzgcWcCsQBSMKhKUxyECtBXZMQyEds0GWxMXqofwM/cq5CZXz3kX0iWHFeDiv4W/JNDXyUAVql+7MpetC3FLIEJBSAJyEazXbPs9Z0DJpKjxX1j50k1LOxM1K9SqKO8zJmyLcMISpR5JPvq4sewdoXmrA2P4jn4JBrRG0gCBAHAZCuLtSRvk0Q0qj9pza9u3EFrDsKwn9KtayNw6g+M0SWdttlIQyEoTvyz71amkLtxOQ/vupkidc64qi/qIhbqGfqcycLQBvUT2wOWdOJdxZkxy3VB6MnlMCanJgAxBjLTfU15yfErHSIbb4Zc66Ck5HPtGVNizFXrGK58kI0M1Zk9hIJjtrskxh8N1REOEQPL/FWIbXh3dlRl2eSDEV209ZJGY44nLRRPAExPCkNApVpkdaQiUyATHjn204hWYJ/zU4HWdiScYjMHwpqASIGXZ8afSsRnPfNcS4NxFTjMLEaU8TlExyphSjvHlUzpe2vLfA510jEiJbIzz7qeYUN4NO9MDTUdhroQEcU6kacdKA7w/wB3X7DP3aMVInlxzzoMtY/1VfsM/do16wWh1bl/SKEcM9395U1JqlvjaYM3gtp3Jshvo1R6qlDrYuR3HdV0HBP9xn791VVUqjMwJOTDOVAzItsSRvPZupiKsXbOFaz3VGds0HLTf/SudTmLspM6xZZzOnbUsBKcgM6ZQkD1Z76WPOsvUa8VfGsZMcp0/GWjbpWTOkGRT9ndJmct/CvTUG970DKJyKzk2nepXAe+qK/UbN3QGWnTgd5ZuKy40kO8aEm9pX+iddhBbSAEnCoYnSQCkdY5AznyqUztKsoLi0JS22IcXMpUuIwtjeZypz81v+v9wPZB7wjLip6ppaWs8+t8Kol7RdG20pxGFbx6iZyHDGo+rlVrZnllMqGE55A4hyzFCfUQOq/3O9g+ZJUwDxFNYAFZg575gUrHzNcUqd5qP5OvwZP458x1oZQo51xSYHVE1GS6ZG/XlUhtZ3iKeouFy7llToUODGC2qZOlJ76646VTGUaTSW2CMyPCrz9yqLKBxIPLOkKI0PnrTmERO+m3WAczrULg8mTzjiNOO5QDmPGgxwf6or2WvuijRxkDSaDX0xeqtfUZ19mrR1gkxv0hCbev2W/uimtmNoiyoNOElonqk5lsnh/BO6pPpAH/AFq/Zb+7VJd1iLrgQCATvOgFZzW+05M1krD1gGagm0Jyz1EiNIOmddJmq66LGGWwjGVxxO/lyqfjrN1fqJs+NfAlKUBTnrFSBmcqh2O9A6tSUJJQnIufVJ3hI+t201bbB0xONSsMEBIVlPEiKj2e4QlpLPSK6ITiAgKVJJzUN3ZWYNmMk8y47u0mN380p/oUqxLzmB1RGsq8qavG8bNJDgDmD1oSV4e2BlUVOzxSt5aVhKnEdGiBAQNMueVNt3E58nDGJCUR9IU4sbh1PWOk85owteQd0j5SQ+bMtpuS38nOaURAJHnFOPWSyvJBxAoSRELISCn1YgxIqD8geVDSmsNmEAJQtOKN+NR1HIAV1+7VrczaKbPZxiabEAuODQk7xR7R03SDnxLC1XT0yihayWoAKQrWNJET4GrRtsCANBERpG6gN+zvvOzCm1WgYXeosJbSIPrbzlup+/bSpDiHLOlYQyktpxYocUrIYU744mi9okhd0jd9Q3pK6r9nrEpthIWSpZ6yySfWOoE6RVgBSjDacCWZ4nGT1jmMhvp5doTuUPGo1jBJJMAE5ZZxSnX0zur1ukrK1BRM2xgXJMcSsEbvGlJXinrZUhCQdw8KcLQ4Dwq5t0EYkbogTIJkbtBTraz9YfGuOdXrJHaOIpWMwSRlujhUJnGDJOO0Q8nfNBNr/wB1V7DP3aL33woRpO+g19MXqv2GfuVahyZVFekD/vV+yj7tUN2KUHkYBKpGQ38a0bbPZ4OErCeuY62cwBlWZWnZ21BXUWtPZH4UtZpmYn7j6apVULiaItkqGY99M/JVp9VS09n9azxVx206uu+P9KSdnrZ+1d8aQPpbeRJ/LXwf6mhgPD/yr7wPwpaLS6PrA9orPbJc1uaViQ86kxE5HL/kCKlBq8v3h3wR+WpHpZ7kf+SDqh2EPPnJzgmu/PEapoA+TXj+8O+CPy0oNXn+8O+Df5KMelr3xK/yfqH4v5G+PGpDd6oO+szdsN4KEKfcI7Eflpk3Jbf2rngn8tA3pKnoZI1R8TWUW1PE+dK6cHeO/wDrWTIum3DR50eH4U6mxXiNH3fs/lqr+HbswhjVDuJqi3wBrTS7xRBhWelZn0F5fvDvgj8tIRYrxBkPug66I1/loqvSCCN7CC2pBHAmr2eQKjO2MzNZwDeg/wDae+x+WldLev7094I/JW+hK9Iiyhus0mzJKczUj5QTpWVn50P/ALL32Py1wovP95e+x+WhcFjmSuFmoOPKSZkR215NqjmDqOHfwrL0t3mNLS94I+Ka6U3n+8vfY/LUMuYQwMzSHRnpA8fChK0D/VFZz1Gvu1SJTef7y99j8tEOzVyPKd6V4qWswCoxJAyGgFQqYkEz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2295" name="AutoShape 14" descr="data:image/jpeg;base64,/9j/4AAQSkZJRgABAQAAAQABAAD/2wCEAAkGBhQSERQUExQUFRQUGBUVFBgXGBQVFRgVFRgXFBQXFxgXHCYeFxkkGRQUHy8gIycpLCwsFR4xNTAqNSYrLCkBCQoKDgwOGg8PGiocHyQpKSwsLywsKSkpLCkpKSwsKSwpKSwsKSwpLCksLCwsKSkpKSwpKSksLCksKSwpKSwsLP/AABEIAMAAsAMBIgACEQEDEQH/xAAcAAABBQEBAQAAAAAAAAAAAAAGAgMEBQcBAAj/xABGEAABAwEFBAYFCAkDBQEAAAABAgMRAAQFEiExBkFRYRMicYGRoQcycrHBFBUjQqKy0dIzUlNUYpLh8PElNYIkNENEcxf/xAAaAQACAwEBAAAAAAAAAAAAAAACBAEDBQAG/8QAKxEAAgIBAwMEAgICAwAAAAAAAQIAAxEEEiExQVEFEyJhFDIVoXHRI1KR/9oADAMBAAIRAxEAPwDS76vx1t0pQRACdQCcxnnVeNpn/wBYfyimr/V9Oru91VyTSLuwYgGMqgxJt47U2lLaihScQzHVB7apLt9IdqW6gKWnCohPqJFO3q4Q0ogwY4TQNdtpOu9KpHjS9hsPyB4Ecot0yEU2Jkt0Pia4/tC8kjrD+UVOYvdwiZHgKGbQ5OE8QDVrYFSkVYLWPeLMgHGJcJvFfHyFK+Xr4+QqIilg1PuP5gFR4gdtbt7arPaFIbUgJT0eqEqPWAJzNEt1bQuuJOIiYBEADdnWZbfuTanzwU2PBAow2celKTxbB8ga07l21Ke8Xr5Yy5f2jeCoCh/KKW1tC8TmoeAqlfPWPbTrJzpFnPmMACEbV6uHU+Qp75wXx8hVWwqpQNV728ztokr5wXx8hXDeK+PkKj1w129vMjAkg3kvj5CkfOjnEeAphVNmoaxs9ZO0eJJ+dnOI8BXTernHyFQyK8o1cGPmAQJLN7OcR4CnrJfnWwKIxeGulVa1RM0KO3ifnJSQcsLfmmrUbJxAI4hBf/6ZXd7qrQasr+/TK7vdVYaUs/YxpOgkG/1fQntAoHuw9ZY45UcX22VMmBpBPYNaBLCqHTQryGEQ1jbLK3Hb/c0CyWnGy2eAjvGRq8upzKKE7nd6hTwVI7DnRHdbmdVrNa4ZbI78y/RS4ppBpwVZFjMh2rBW9aiP2keAA+FFWzjsNNewAf5aGXV4haDrLqz5mry5nQGEE7vgYpqzVF29o9BHP48V6dbweWMevq+UWdCnF7tAIxKPKgO0ek+0ky2htIG6Co9+dGO0ez3TNhwkZFQCTy30HnZrrTlE6cKoDrnmK+0x5EI9lPSl0iw3akJbxZJcTITi3BQJMTWmINfP17XcEKwjPLhl/mtl2LtxdsTClGVYMKjzSSJqGx2gEEcGX81wmuTXjQzpxVNmnFaU2dKEnmT2ia8TlXjTVpBwmNavHSV95UXvbzISkwTmeyhWwf7gqTOTef8AxqzebwqcUoyZMVUXQubco8ke6g07FrZfcu2qXXpJv5TDqgg4TAJO/TKOdA1j2ktjivoiSOKgMNFG3bCXr2LSzkENwNBKhPwqAHwhWBCch/DAyy1nOuY/M5hIu5RJV03+5j6G1JguApQtMYScsvdVE5d6kvQASQc4qZehWULMZt9dJ3gp0A5GrZF8twgkFIUkGdYJ1CuFVBmV89oF+i94f4ki77vUlJcJEQEkbwd3lV3do0NUeztuLqX0n6xKwPZEj3Vf3QJRU9JCPuQfXEv2qdAqPZjkKkbq7MiZ5fN1IZSsImFYlZknPFTF252RQ4YvIzV/tV+gb54vA5/Gqa52voFpPBfmKVD/APKc+J6ZDu0S/REsr2fAYQCYxdYa54gN/fQra7WlGqhPDOjNuxB+72wsSOjTO45CD2UEX7ZUdOcst2cZCrOrTLHBK/cgXhZukSVjM0c+jkLDS0kkoSUBA/izKiPGg9zqpyy0oi2F2rT1mSM09YREkb44mo9wDkyqxOCZoNeNNtPpUAQRHge8Us1erhhkHMSIx1nlHKmzpSydaQdKhv2ndpw1wmvV4mmVlZgVtE6WnFjCYMqB3EHPWqPZp4LtZUBE4cu6jHbInoRCSRikxnFBmy6ptZyI9XUQdKikAWYjFrbqRCnbVltq3C0LGfVBURkCgQkE7pFVlvs4KyUQUqgpI586K9qLOhxxxC0ymJJnl5UC3BaoYUCZwFQE6wTAPhSJvDWOo7GMUAhRmPJaGEySZlOZmYkVCRd5wlKuqsTAOUhXqiefGnw7KgImKKmFiIInLOfcKU1OoWtwuMxtXZVwsGtl2VtvyoQk9Q9+RjuNGN1IwlSTuJHgTVfbLAICkD1c4HjVlZnJcxfrpCvLPzp2u5bRlZl7NnAlnZqkqOR7D7jURk9aod+bRIsySFZqUFEJ35ZfGrJAXJwJ68rsS8llKiY1y7PKplluppsAJTnz+NBuy+0JftS1Lj1YgGYgxl3VdtbRAShwdGcUIJPUWN0K3HlWPqmYWHEfJcIEJ4itobeEIUlEZJMxy3DwrLl3gl1oPODCsSCcyDGnZWg3uyVJJ5E+VZXZLVCcJzxkA8tZovTvmGJ8iEQAOsW9eMiZ3QlIMxzJ40/sUVfLWyDHrT2RnVM4uFlMQPCjL0cXOpS1vaJSMIyyJVrHZWjqCK6mP1Kgc8zQEuHXfypxi+MJgyocKr7wvppkddwAndqs9iRVfZ7x6YFQSUDdi1PON1efr9ysb14ksFfgwyZtqFgwc+B1pYOtAl7X6qzoStJGKYE55anKr3ZnatFqRuS4PWScp5jlW1prXtTcwi9lW3pL6a4aSt0DUgSYEmJPAcdDUS3W0pSSByA7dDymmdRql0689fEoSsuY5bLWECJGfuoGsbAReKgBAIQoDtTNXd33mh8EDquJMONn1knmOHZVa4mL0UOCGh9gUj6dfdZqj7nHEv1CqtWBCnaRf0rg5AeVZ1ZsSThQkKUqRhJwgyeO6jTaq2Lbtbh9ZvCiU6FOWak8eyhyw3cta1KDmBAOiQOtGfdrVTMKr7GPQmMVk+2BG2WsBSoiJHXGsK4Aj6tXKLROhHadw4xVfa7KFgg5gyDS7kQ2ykpEJjgDPb20dmmFzBhJawoPMmP3sWx1QTmASrTnVhctuLqQSkAoJTlpB63xqkvG2NqQoBYKhBjQ5GrLZQjo1cScR7Zj3UdFQqswJH7U5I5hC64EjEZAAJPGADpxrHb/ALcpxxSxiIlUYpBIJkHM8OFbA8jEgjiI8axq9bCoLWkknCpQjQZSPwrQECgdYvYm9sNsAnqrBHfr8K0pFnDoUlQCgRMHSQapthtk2V2NtxSML2JzCsesBigDPI6GrS7rSOkGehKT7qxPU1xYHXjiXIQwwZGesbiCUtKMDq4FElEZZDenU1laGCh9SCCMKjkdRG6tqQ1LnfNZttw0BebpAyKGjpEkpz8xR+l2l2ZTAs+Ig5bG+vI4kfhH960dt3iplhDDBwJSPpFjJS1nUp/VG6eVC9msON1CTlniM5aDP30QOkbqe1T5IUcyK8Y+UjJaEyRJOpOZJ5k1b3e7FUbtuQk5qE+dMr2lUmcKRHEkHPsqk6O60cCA11a95zb28CFNIAyhSjwMwB7qq7ovNaIWgkKTodIil3rtN0yUpdbQSn1VjFIkyYz36GqdTyQcj4ya2tLpNlYVu0TfU+IQ3lthaHVpWtwSg4kgSEg8h7+2j+678FqYQtOkwocCBBHZNYq/apPKj70X2rEy8j9VQI7CIPnFJetUIad44Ik6Ow7sGFd93YFBLiRhcBAxJOFUbxIqnuVKhbjjUpaoRmo4lacd9Fi0gpA4UPMIi8ley392sv0a1jbsPgxnVge3CjaZsG0q7E+6h27LYlHSo3IURr3/ABNFW0NxpdeWtT60CAMKcOUDMjIk0G/MthRjcXa30JJJUVgpkjLLEimbfTHtsdj0PSQmoVVUR91wYtRCtPCoNsewZ6fGrew2K63EjBawreCpwJPgQKmPbM2RzMvgj/6Ij3UzVp3rTGRLBeM9DAYOFS58Ks1pU0A4g9YZznFWF5XZYrMCUrW64R1UpUCP+SgIA86g2VfSIhQgToPgaVZGD9eZrabUJjLKdv8AiGVxXqH2UrMA5gjmKEto7k+lUU5hXW3nMnOru5kFpGBpKlBRnQmCdYIqJbLBaTiCm1kkKTMTkZKdOBim1DETMLILCVPEudkThsjbZIC048pzjESDFQr5sZa+nQJBUOkHD+IeGdDt3XTb0JaJbV0iSrFmkHDnhkk9lEtuRbFMpShABIAclQxHLMcNaC6gsuGGYCY3ftJTt5IbQXPWJEpHGeFCD97qdW4rowVJKASEgkyCRG/Kp72z1rUACycISADjTI5RNDyLvt1nfKgw4UmARGLSYIj6wpbRac15yIbOOg5lw3a8pcwg8MpHafhQxtbbESgpUATMxllUi12O0OEn5NaArdKTBnfEVQ2rZ51az0i0Ic/VVIjlnpWpVtrfc0ovJZcKMyA/aATEzXGn5EHUVGtV3uNqwkSRvT1hnwIyNKTYHcuoZPZ7prSFq+Zm+22ekcfMjjUVsbjpuqWu73hq2avtmtjlPufTFbLcSTAk8hI31JtWcKmPaC6WVLOFtJUdwSCSe4VomwOzLtmxOOEJLoCcEGU5yCo6btKMbm2as9mT/wBOkCcir1lntV+FSLc2rAY3Z6DPTKsnW2GytkjVKBWBimjkaH2/9yV7LX3auGLR1d9UzCpvFXstfdrE9GQjUHPgxjVEbJO9ID9oFqXgtSWWsKYTCAZjPM68aCrPYG3nPpXy8pJ+sTEcQNKNPSFdiXbUsmCIQCIkgYdRQxsmhNmvFoLCVJX9GJiIc9U58CK3nf3GNYOIpTqApwRI6LGpayizWRxZE9bAAnlmuAau7n2KtziwXg3Z2x9XJa1Hj1chWl/KkJHrIA7U61QXpt7Z2lYUhx5Y1DSSrXidBVq0jG3GZYb2znMaGwDUZuLnfASB4VYXfsrZ2h6pWdZUZ8hlVEvai2u/oWUNA6dISpfcEmKcZ2QefhVqtDqp+pjKG/5UQfGpGkVTuIxBbVOw25lzbdqLIycJcTiH1UAqV4IBArl232HcRDTqAPVxRKuwA5d9PXdsrZ2c0oSVDfAnd31YKbA0HlHuo/iJVz3nBHP30sFI/wAGmkilYTQtJAnemTx8j+FRbwvNtlBUrFG4JSpRPcKfddIG8ngKpL0sT7xw9IlpBGYRJX4nIUBYw1UE8wUvj0gOuKwMgtIzBJ/SHtnT4UI2lolRJkk6kmT47606y7G2dAMpLhOqlkzPdUe0bDWdWnSJ9kj4ilnotY5mhXqKU4EALrsC33OjQROWuI/dGXfRRZ/RtGb2JfJPVT4jOr+wXGuzJKWbQpIPFto+JAk1ITabfoldmXwxIcB8jV9dIUZMWvuLH49JATcyUgJCICchIOXec6cFk/s1OfvW0ttlS0WdaholBcGnGdaH/wD9Lj17IeeY+NMbgIrtJl7YApKgBodas3kCIVAxZZ7+znWa396T31AJsrKW0/WKs19xSchTWxL1ptNuQ4+tRDSVLCQoxMYRkdfWqMrC9tsZxNAvEhhIOElOhIEkdsbqFbJaErvFSkgwUt6gj6ueRo66Sg+0Gb1X7DX3B/ffRoqjpKCxPeJ9IlvQ1bHMSgmUo5n1eGvCs+evcKUIxkynrEwQAZ6u8US+ldoG83DH1GvuChVFjJz48KSZhW5PeP0aUEbjC5q9yoeusTxOL31z5Y4DIdjjCECe2BnVa11QP804l4bx4VX+Sy9DND8dD1EfTa7Rin5Qoj9XCnD3iKsbHezoMlZnkVpHgDFVQdSatLoutb6whsSd53AczQ/k2MeZzUUquSMS5sm0ToGa1HwPvqyst/rVlKSeaSB5GoLmytob+qFDikivI2eWr11JTp+sSPCrFtcnmJOKccGElkvCR1imeUgfaipPSzpVZYbsbRqpxz2jl+NT/kyD6pKO3Smf2iRIB4MUTTah2VxQI0UlX99lJSVEHqZcf8UW0iduBiVI7aUGOJrxKtAkzvOg8TSG7MVSFk9gyH4mpzBJnC6kGB1jwGddNlccH7Mcs1fgKmM2cIyCcuXxnWnw4NN53VBM6VTN0YfrdY7yTNSmLKkTjwH2kg/CpDqSMxTb7wga0O3HMDGOk8buZP8A4mv5EUhu7WUnqtpSoiCUpCTHaOyl2JOek86ccM/0qQB1h7yRjMhOWYZ9YpO7LEOVAliszrd4rDzgcWcCsQBSMKhKUxyECtBXZMQyEds0GWxMXqofwM/cq5CZXz3kX0iWHFeDiv4W/JNDXyUAVql+7MpetC3FLIEJBSAJyEazXbPs9Z0DJpKjxX1j50k1LOxM1K9SqKO8zJmyLcMISpR5JPvq4sewdoXmrA2P4jn4JBrRG0gCBAHAZCuLtSRvk0Q0qj9pza9u3EFrDsKwn9KtayNw6g+M0SWdttlIQyEoTvyz71amkLtxOQ/vupkidc64qi/qIhbqGfqcycLQBvUT2wOWdOJdxZkxy3VB6MnlMCanJgAxBjLTfU15yfErHSIbb4Zc66Ck5HPtGVNizFXrGK58kI0M1Zk9hIJjtrskxh8N1REOEQPL/FWIbXh3dlRl2eSDEV209ZJGY44nLRRPAExPCkNApVpkdaQiUyATHjn204hWYJ/zU4HWdiScYjMHwpqASIGXZ8afSsRnPfNcS4NxFTjMLEaU8TlExyphSjvHlUzpe2vLfA510jEiJbIzz7qeYUN4NO9MDTUdhroQEcU6kacdKA7w/wB3X7DP3aMVInlxzzoMtY/1VfsM/do16wWh1bl/SKEcM9395U1JqlvjaYM3gtp3Jshvo1R6qlDrYuR3HdV0HBP9xn791VVUqjMwJOTDOVAzItsSRvPZupiKsXbOFaz3VGds0HLTf/SudTmLspM6xZZzOnbUsBKcgM6ZQkD1Z76WPOsvUa8VfGsZMcp0/GWjbpWTOkGRT9ndJmct/CvTUG970DKJyKzk2nepXAe+qK/UbN3QGWnTgd5ZuKy40kO8aEm9pX+iddhBbSAEnCoYnSQCkdY5AznyqUztKsoLi0JS22IcXMpUuIwtjeZypz81v+v9wPZB7wjLip6ppaWs8+t8Kol7RdG20pxGFbx6iZyHDGo+rlVrZnllMqGE55A4hyzFCfUQOq/3O9g+ZJUwDxFNYAFZg575gUrHzNcUqd5qP5OvwZP458x1oZQo51xSYHVE1GS6ZG/XlUhtZ3iKeouFy7llToUODGC2qZOlJ76646VTGUaTSW2CMyPCrz9yqLKBxIPLOkKI0PnrTmERO+m3WAczrULg8mTzjiNOO5QDmPGgxwf6or2WvuijRxkDSaDX0xeqtfUZ19mrR1gkxv0hCbev2W/uimtmNoiyoNOElonqk5lsnh/BO6pPpAH/AFq/Zb+7VJd1iLrgQCATvOgFZzW+05M1krD1gGagm0Jyz1EiNIOmddJmq66LGGWwjGVxxO/lyqfjrN1fqJs+NfAlKUBTnrFSBmcqh2O9A6tSUJJQnIufVJ3hI+t201bbB0xONSsMEBIVlPEiKj2e4QlpLPSK6ITiAgKVJJzUN3ZWYNmMk8y47u0mN380p/oUqxLzmB1RGsq8qavG8bNJDgDmD1oSV4e2BlUVOzxSt5aVhKnEdGiBAQNMueVNt3E58nDGJCUR9IU4sbh1PWOk85owteQd0j5SQ+bMtpuS38nOaURAJHnFOPWSyvJBxAoSRELISCn1YgxIqD8geVDSmsNmEAJQtOKN+NR1HIAV1+7VrczaKbPZxiabEAuODQk7xR7R03SDnxLC1XT0yihayWoAKQrWNJET4GrRtsCANBERpG6gN+zvvOzCm1WgYXeosJbSIPrbzlup+/bSpDiHLOlYQyktpxYocUrIYU744mi9okhd0jd9Q3pK6r9nrEpthIWSpZ6yySfWOoE6RVgBSjDacCWZ4nGT1jmMhvp5doTuUPGo1jBJJMAE5ZZxSnX0zur1ukrK1BRM2xgXJMcSsEbvGlJXinrZUhCQdw8KcLQ4Dwq5t0EYkbogTIJkbtBTraz9YfGuOdXrJHaOIpWMwSRlujhUJnGDJOO0Q8nfNBNr/wB1V7DP3aL33woRpO+g19MXqv2GfuVahyZVFekD/vV+yj7tUN2KUHkYBKpGQ38a0bbPZ4OErCeuY62cwBlWZWnZ21BXUWtPZH4UtZpmYn7j6apVULiaItkqGY99M/JVp9VS09n9azxVx206uu+P9KSdnrZ+1d8aQPpbeRJ/LXwf6mhgPD/yr7wPwpaLS6PrA9orPbJc1uaViQ86kxE5HL/kCKlBq8v3h3wR+WpHpZ7kf+SDqh2EPPnJzgmu/PEapoA+TXj+8O+CPy0oNXn+8O+Df5KMelr3xK/yfqH4v5G+PGpDd6oO+szdsN4KEKfcI7Eflpk3Jbf2rngn8tA3pKnoZI1R8TWUW1PE+dK6cHeO/wDrWTIum3DR50eH4U6mxXiNH3fs/lqr+HbswhjVDuJqi3wBrTS7xRBhWelZn0F5fvDvgj8tIRYrxBkPug66I1/loqvSCCN7CC2pBHAmr2eQKjO2MzNZwDeg/wDae+x+WldLev7094I/JW+hK9Iiyhus0mzJKczUj5QTpWVn50P/ALL32Py1wovP95e+x+WhcFjmSuFmoOPKSZkR215NqjmDqOHfwrL0t3mNLS94I+Ka6U3n+8vfY/LUMuYQwMzSHRnpA8fChK0D/VFZz1Gvu1SJTef7y99j8tEOzVyPKd6V4qWswCoxJAyGgFQqYkEz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19600" y="1169989"/>
            <a:ext cx="4737100" cy="5251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>
            <a:lvl1pPr marL="438150" indent="-3190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809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381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23875" lvl="1" indent="-342900" eaLnBrk="1" hangingPunct="1">
              <a:lnSpc>
                <a:spcPct val="150000"/>
              </a:lnSpc>
              <a:spcBef>
                <a:spcPts val="600"/>
              </a:spcBef>
              <a:buSzPct val="80000"/>
              <a:buNone/>
            </a:pPr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   </a:t>
            </a:r>
            <a:r>
              <a:rPr lang="cs-CZ" sz="2400" b="1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ROPNÉ PRODUKTY</a:t>
            </a:r>
            <a:endParaRPr lang="cs-CZ" sz="2400" b="1" u="sng" dirty="0" smtClean="0">
              <a:ln w="127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66725" lvl="1" indent="-285750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Spotřeba nafty motorové (NM) a benzinu automobilového (BA) je v ČR cca 6,4 mil. tun ročně.</a:t>
            </a:r>
          </a:p>
          <a:p>
            <a:pPr marL="466725" lvl="1" indent="-285750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Ropa zpracovaná v tuzemských rafinériích: </a:t>
            </a:r>
          </a:p>
          <a:p>
            <a:pPr marL="466725" lvl="1" indent="-285750">
              <a:spcBef>
                <a:spcPts val="600"/>
              </a:spcBef>
              <a:buSzPct val="80000"/>
              <a:buFont typeface="Arial Unicode MS" panose="020B0604020202020204" pitchFamily="34" charset="-128"/>
              <a:buChar char="–"/>
            </a:pPr>
            <a:r>
              <a:rPr lang="cs-CZ" sz="20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cca 80% spotřeby NM = 40% </a:t>
            </a:r>
            <a:r>
              <a:rPr lang="cs-CZ" sz="2000" b="1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rafin</a:t>
            </a:r>
            <a:r>
              <a:rPr lang="cs-CZ" sz="20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výstupu </a:t>
            </a:r>
          </a:p>
          <a:p>
            <a:pPr marL="466725" lvl="1" indent="-285750">
              <a:spcBef>
                <a:spcPts val="600"/>
              </a:spcBef>
              <a:buSzPct val="80000"/>
              <a:buFont typeface="Arial Unicode MS" panose="020B0604020202020204" pitchFamily="34" charset="-128"/>
              <a:buChar char="–"/>
            </a:pPr>
            <a:r>
              <a:rPr lang="cs-CZ" sz="20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75% spotřeby BA = 20% celkového výstupu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73101" y="6446082"/>
            <a:ext cx="8135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Zdroj MPO – Zpráva o vývoji en. </a:t>
            </a:r>
            <a:r>
              <a:rPr lang="cs-CZ" altLang="cs-CZ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sektoru </a:t>
            </a:r>
            <a:r>
              <a:rPr lang="cs-CZ" altLang="cs-CZ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 oblasti ropy a rop. </a:t>
            </a:r>
            <a:r>
              <a:rPr lang="cs-CZ" altLang="cs-CZ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produktů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95496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Řez">
  <a:themeElements>
    <a:clrScheme name="Běžící tex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kartacni_znacka xmlns="ebf3a0e2-96a3-45bf-ac10-0650a15ffa25">A20</skartacni_znacka>
    <zduvodneni xmlns="a38c9a17-e5b1-41de-adbb-9c33b27be5db" xsi:nil="true"/>
    <platnost_do xmlns="a38c9a17-e5b1-41de-adbb-9c33b27be5db" xsi:nil="true"/>
    <typ_lhuty_pro_vyrizeni xmlns="a38c9a17-e5b1-41de-adbb-9c33b27be5db">Vysoká</typ_lhuty_pro_vyrizeni>
    <navrh_na_rozhodnuti xmlns="a38c9a17-e5b1-41de-adbb-9c33b27be5db" xsi:nil="true"/>
    <prilohy_dokumentu xmlns="a38c9a17-e5b1-41de-adbb-9c33b27be5db"/>
    <hierarchie_utvaru xmlns="ebf3a0e2-96a3-45bf-ac10-0650a15ffa25">/</hierarchie_utvaru>
    <pripodepisovatele xmlns="a38c9a17-e5b1-41de-adbb-9c33b27be5db">
      <UserInfo xmlns="a38c9a17-e5b1-41de-adbb-9c33b27be5db">
        <DisplayName xmlns="a38c9a17-e5b1-41de-adbb-9c33b27be5db"/>
        <AccountId xmlns="a38c9a17-e5b1-41de-adbb-9c33b27be5db" xsi:nil="true"/>
        <AccountType xmlns="a38c9a17-e5b1-41de-adbb-9c33b27be5db"/>
      </UserInfo>
    </pripodepisovatele>
    <uzivatelsky_atribut_8 xmlns="ebf3a0e2-96a3-45bf-ac10-0650a15ffa25" xsi:nil="true"/>
    <typ_podpisu xmlns="61b625d3-af34-403a-8e08-af8fe0303fef">nepodepisováno</typ_podpisu>
    <uzivatelsky_atribut_9 xmlns="ebf3a0e2-96a3-45bf-ac10-0650a15ffa25" xsi:nil="true"/>
    <kategorie_dokumentu_SSHR xmlns="ebf3a0e2-96a3-45bf-ac10-0650a15ffa25">Vzory dokumentů</kategorie_dokumentu_SSHR>
    <schvalovatel xmlns="a38c9a17-e5b1-41de-adbb-9c33b27be5db">
      <UserInfo xmlns="a38c9a17-e5b1-41de-adbb-9c33b27be5db">
        <DisplayName xmlns="a38c9a17-e5b1-41de-adbb-9c33b27be5db"/>
        <AccountId xmlns="a38c9a17-e5b1-41de-adbb-9c33b27be5db" xsi:nil="true"/>
        <AccountType xmlns="a38c9a17-e5b1-41de-adbb-9c33b27be5db"/>
      </UserInfo>
    </schvalovatel>
    <zpracovatel xmlns="a38c9a17-e5b1-41de-adbb-9c33b27be5db">
      <UserInfo xmlns="a38c9a17-e5b1-41de-adbb-9c33b27be5db">
        <DisplayName xmlns="a38c9a17-e5b1-41de-adbb-9c33b27be5db"/>
        <AccountId xmlns="a38c9a17-e5b1-41de-adbb-9c33b27be5db" xsi:nil="true"/>
        <AccountType xmlns="a38c9a17-e5b1-41de-adbb-9c33b27be5db"/>
      </UserInfo>
    </zpracovatel>
    <cislo_evidencni xmlns="ebf3a0e2-96a3-45bf-ac10-0650a15ffa25" xsi:nil="true"/>
    <tematicka_oblast xmlns="ebf3a0e2-96a3-45bf-ac10-0650a15ffa25">
      <Value xmlns="ebf3a0e2-96a3-45bf-ac10-0650a15ffa25">Řízení Správy</Value>
      <Value xmlns="ebf3a0e2-96a3-45bf-ac10-0650a15ffa25">Spisová služba</Value>
    </tematicka_oblast>
    <stav_WF xmlns="a38c9a17-e5b1-41de-adbb-9c33b27be5db" xsi:nil="true"/>
    <platnost_od xmlns="a38c9a17-e5b1-41de-adbb-9c33b27be5db" xsi:nil="true"/>
    <jazyk_dokumentu xmlns="ebf3a0e2-96a3-45bf-ac10-0650a15ffa25">Český</jazyk_dokumentu>
    <pokyny_kancelari xmlns="a38c9a17-e5b1-41de-adbb-9c33b27be5db" xsi:nil="true"/>
    <vec xmlns="ebf3a0e2-96a3-45bf-ac10-0650a15ffa25">Vzor prezentace</vec>
    <uzivatelsky_atribut_2 xmlns="ebf3a0e2-96a3-45bf-ac10-0650a15ffa25" xsi:nil="true"/>
    <uzivatelsky_atribut_3 xmlns="ebf3a0e2-96a3-45bf-ac10-0650a15ffa25" xsi:nil="true"/>
    <typ_prilohy xmlns="61b625d3-af34-403a-8e08-af8fe0303fef">k základnímu dokumentu</typ_prilohy>
    <oblast_vyuziti xmlns="a38c9a17-e5b1-41de-adbb-9c33b27be5db">Další administrativa</oblast_vyuziti>
    <lhuta_pro_vyrizeni xmlns="a38c9a17-e5b1-41de-adbb-9c33b27be5db" xsi:nil="true"/>
    <uzivatelsky_atribut_1 xmlns="ebf3a0e2-96a3-45bf-ac10-0650a15ffa25" xsi:nil="true"/>
    <ID_workflow xmlns="ebf3a0e2-96a3-45bf-ac10-0650a15ffa25" xsi:nil="true"/>
    <uzivatelsky_atribut_6 xmlns="ebf3a0e2-96a3-45bf-ac10-0650a15ffa25" xsi:nil="true"/>
    <cislo_jednaci xmlns="ebf3a0e2-96a3-45bf-ac10-0650a15ffa25" xsi:nil="true"/>
    <utvar xmlns="a38c9a17-e5b1-41de-adbb-9c33b27be5db">
      <UserInfo xmlns="a38c9a17-e5b1-41de-adbb-9c33b27be5db">
        <DisplayName xmlns="a38c9a17-e5b1-41de-adbb-9c33b27be5db"/>
        <AccountId xmlns="a38c9a17-e5b1-41de-adbb-9c33b27be5db" xsi:nil="true"/>
        <AccountType xmlns="a38c9a17-e5b1-41de-adbb-9c33b27be5db"/>
      </UserInfo>
    </utvar>
    <Vymaz xmlns="a38c9a17-e5b1-41de-adbb-9c33b27be5db">NE</Vymaz>
    <podkategorie_dokumentu_SSHR xmlns="ebf3a0e2-96a3-45bf-ac10-0650a15ffa25">Vzory</podkategorie_dokumentu_SSHR>
    <uzivatelsky_atribut_7 xmlns="ebf3a0e2-96a3-45bf-ac10-0650a15ffa25" xsi:nil="true"/>
    <podoblast_vyuziti xmlns="a38c9a17-e5b1-41de-adbb-9c33b27be5db">Různé</podoblast_vyuziti>
    <uzivatelsky_atribut_4 xmlns="ebf3a0e2-96a3-45bf-ac10-0650a15ffa25" xsi:nil="true"/>
    <typ_dokumentu_dle_spisoveho_planu xmlns="ebf3a0e2-96a3-45bf-ac10-0650a15ffa25">10.4.1</typ_dokumentu_dle_spisoveho_planu>
    <uzivatelsky_atribut_5 xmlns="ebf3a0e2-96a3-45bf-ac10-0650a15ffa25" xsi:nil="true"/>
    <uzivatelsky_atribut_10 xmlns="ebf3a0e2-96a3-45bf-ac10-0650a15ffa25" xsi:nil="true"/>
    <cislo_jednaci_puvodce xmlns="ebf3a0e2-96a3-45bf-ac10-0650a15ffa2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90A0D89CED69244BCE74487519FCD04" ma:contentTypeVersion="76" ma:contentTypeDescription="Vytvořit nový dokument" ma:contentTypeScope="" ma:versionID="28e49a842aaea0952d52076632055cec">
  <xsd:schema xmlns:xsd="http://www.w3.org/2001/XMLSchema" xmlns:p="http://schemas.microsoft.com/office/2006/metadata/properties" xmlns:ns2="ebf3a0e2-96a3-45bf-ac10-0650a15ffa25" xmlns:ns3="61b625d3-af34-403a-8e08-af8fe0303fef" xmlns:ns4="a38c9a17-e5b1-41de-adbb-9c33b27be5db" targetNamespace="http://schemas.microsoft.com/office/2006/metadata/properties" ma:root="true" ma:fieldsID="25fb10824419098ecbb4cc5c32536f93" ns2:_="" ns3:_="" ns4:_="">
    <xsd:import namespace="ebf3a0e2-96a3-45bf-ac10-0650a15ffa25"/>
    <xsd:import namespace="61b625d3-af34-403a-8e08-af8fe0303fef"/>
    <xsd:import namespace="a38c9a17-e5b1-41de-adbb-9c33b27be5db"/>
    <xsd:element name="properties">
      <xsd:complexType>
        <xsd:sequence>
          <xsd:element name="documentManagement">
            <xsd:complexType>
              <xsd:all>
                <xsd:element ref="ns2:hierarchie_utvaru" minOccurs="0"/>
                <xsd:element ref="ns2:ID_workflow" minOccurs="0"/>
                <xsd:element ref="ns2:skartacni_znacka" minOccurs="0"/>
                <xsd:element ref="ns2:vec"/>
                <xsd:element ref="ns2:kategorie_dokumentu_SSHR"/>
                <xsd:element ref="ns2:podkategorie_dokumentu_SSHR"/>
                <xsd:element ref="ns2:tematicka_oblast" minOccurs="0"/>
                <xsd:element ref="ns2:uzivatelsky_atribut_1" minOccurs="0"/>
                <xsd:element ref="ns2:uzivatelsky_atribut_2" minOccurs="0"/>
                <xsd:element ref="ns2:uzivatelsky_atribut_3" minOccurs="0"/>
                <xsd:element ref="ns2:uzivatelsky_atribut_4" minOccurs="0"/>
                <xsd:element ref="ns2:uzivatelsky_atribut_5" minOccurs="0"/>
                <xsd:element ref="ns2:uzivatelsky_atribut_6" minOccurs="0"/>
                <xsd:element ref="ns2:uzivatelsky_atribut_7" minOccurs="0"/>
                <xsd:element ref="ns2:uzivatelsky_atribut_8" minOccurs="0"/>
                <xsd:element ref="ns2:uzivatelsky_atribut_9" minOccurs="0"/>
                <xsd:element ref="ns2:uzivatelsky_atribut_10" minOccurs="0"/>
                <xsd:element ref="ns2:typ_dokumentu_dle_spisoveho_planu" minOccurs="0"/>
                <xsd:element ref="ns2:cislo_jednaci_puvodce" minOccurs="0"/>
                <xsd:element ref="ns2:jazyk_dokumentu" minOccurs="0"/>
                <xsd:element ref="ns2:cislo_jednaci" minOccurs="0"/>
                <xsd:element ref="ns2:cislo_evidencni" minOccurs="0"/>
                <xsd:element ref="ns3:typ_podpisu" minOccurs="0"/>
                <xsd:element ref="ns3:typ_prilohy" minOccurs="0"/>
                <xsd:element ref="ns4:utvar" minOccurs="0"/>
                <xsd:element ref="ns4:pokyny_kancelari" minOccurs="0"/>
                <xsd:element ref="ns4:zduvodneni" minOccurs="0"/>
                <xsd:element ref="ns4:lhuta_pro_vyrizeni" minOccurs="0"/>
                <xsd:element ref="ns4:typ_lhuty_pro_vyrizeni" minOccurs="0"/>
                <xsd:element ref="ns4:navrh_na_rozhodnuti" minOccurs="0"/>
                <xsd:element ref="ns4:stav_WF" minOccurs="0"/>
                <xsd:element ref="ns4:schvalovatel" minOccurs="0"/>
                <xsd:element ref="ns4:pripodepisovatele" minOccurs="0"/>
                <xsd:element ref="ns4:zpracovatel" minOccurs="0"/>
                <xsd:element ref="ns4:prilohy_dokumentu" minOccurs="0"/>
                <xsd:element ref="ns4:oblast_vyuziti"/>
                <xsd:element ref="ns4:podoblast_vyuziti"/>
                <xsd:element ref="ns4:platnost_od" minOccurs="0"/>
                <xsd:element ref="ns4:platnost_do" minOccurs="0"/>
                <xsd:element ref="ns4:Vymaz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bf3a0e2-96a3-45bf-ac10-0650a15ffa25" elementFormDefault="qualified">
    <xsd:import namespace="http://schemas.microsoft.com/office/2006/documentManagement/types"/>
    <xsd:element name="hierarchie_utvaru" ma:index="8" nillable="true" ma:displayName="Hierarchie útvaru" ma:default="/" ma:format="Dropdown" ma:internalName="hierarchie_utvaru">
      <xsd:simpleType>
        <xsd:restriction base="dms:Choice">
          <xsd:enumeration value="/"/>
          <xsd:enumeration value="/MPř"/>
          <xsd:enumeration value="/BŘ"/>
          <xsd:enumeration value="/KS"/>
          <xsd:enumeration value="/KS/SP"/>
          <xsd:enumeration value="/KS/OdLP"/>
          <xsd:enumeration value="/KS/OdP"/>
          <xsd:enumeration value="/KS/OdBKŘ"/>
          <xsd:enumeration value="/KS/OdBKŘ/ReSS"/>
          <xsd:enumeration value="/OKK"/>
          <xsd:enumeration value="/OKK/OdKon"/>
          <xsd:enumeration value="/OKK/OdKoo"/>
          <xsd:enumeration value="/OE"/>
          <xsd:enumeration value="/OE/OdRFK"/>
          <xsd:enumeration value="/OE/OdMA"/>
          <xsd:enumeration value="/OE/OdÚ"/>
          <xsd:enumeration value="/OdIA"/>
          <xsd:enumeration value="/OsIA/ReK"/>
          <xsd:enumeration value="/SeSHR"/>
          <xsd:enumeration value="/SeSHR/OHR"/>
          <xsd:enumeration value="/SeSHR/OHR/OdOHR"/>
          <xsd:enumeration value="/SeSHR/OHR/OdOSHR"/>
          <xsd:enumeration value="/SeSHR/OHR/OdPH"/>
          <xsd:enumeration value="/SeSHR/OPH"/>
          <xsd:enumeration value="/SeSHR/OPH/OdHO"/>
          <xsd:enumeration value="/SeSHR/OPH/OdSR"/>
          <xsd:enumeration value="/SeSHR/OPH/ÚHM"/>
          <xsd:enumeration value="/SeSHR/OdRB"/>
          <xsd:enumeration value="/SeP"/>
          <xsd:enumeration value="/SeP/OI"/>
          <xsd:enumeration value="/SeP/OI/OdRICT"/>
          <xsd:enumeration value="/SeP/OI/OdSICT"/>
          <xsd:enumeration value="/SeP/OSMI"/>
          <xsd:enumeration value="/SeP/OSMI/OdSM"/>
          <xsd:enumeration value="/SeP/OSMI/OdSI"/>
          <xsd:enumeration value="/SeP/OSMI/OdHS"/>
          <xsd:enumeration value="/SeP/ŠS Gall"/>
          <xsd:enumeration value="/SeP/Závody"/>
          <xsd:enumeration value="/SeP/Závody/Boletex"/>
          <xsd:enumeration value="/SeP/Závody/Butas"/>
          <xsd:enumeration value="/SeP/Závody/Detrans"/>
          <xsd:enumeration value="/SeP/Závody/Dolanka"/>
          <xsd:enumeration value="/SeP/Závody/Godula"/>
          <xsd:enumeration value="/SeP/Závody/Horkalen"/>
          <xsd:enumeration value="/SeP/Závody/Opavan"/>
          <xsd:enumeration value="/SeP/Závody/Osočkan"/>
          <xsd:enumeration value="/SeP/Závody/Polora"/>
          <xsd:enumeration value="/SeP/Závody/Rokytnice"/>
          <xsd:enumeration value="/SeP/Závody/Vasped"/>
          <xsd:enumeration value="/SeP/Závody/Větrovan"/>
        </xsd:restriction>
      </xsd:simpleType>
    </xsd:element>
    <xsd:element name="ID_workflow" ma:index="9" nillable="true" ma:displayName="ID workflow" ma:internalName="ID_workflow">
      <xsd:simpleType>
        <xsd:restriction base="dms:Text">
          <xsd:maxLength value="255"/>
        </xsd:restriction>
      </xsd:simpleType>
    </xsd:element>
    <xsd:element name="skartacni_znacka" ma:index="10" nillable="true" ma:displayName="Skartační značka" ma:default="A20" ma:format="Dropdown" ma:internalName="skartacni_znacka">
      <xsd:simpleType>
        <xsd:restriction base="dms:Choice">
          <xsd:enumeration value="A20"/>
          <xsd:enumeration value="V5"/>
        </xsd:restriction>
      </xsd:simpleType>
    </xsd:element>
    <xsd:element name="vec" ma:index="11" ma:displayName="Věc" ma:internalName="vec">
      <xsd:simpleType>
        <xsd:restriction base="dms:Text">
          <xsd:maxLength value="255"/>
        </xsd:restriction>
      </xsd:simpleType>
    </xsd:element>
    <xsd:element name="kategorie_dokumentu_SSHR" ma:index="12" ma:displayName="Kategorie dokumentu SSHR" ma:default="Vzory dokumentů" ma:format="Dropdown" ma:internalName="kategorie_dokumentu_SSHR">
      <xsd:simpleType>
        <xsd:restriction base="dms:Choice">
          <xsd:enumeration value="Vzory dokumentů"/>
        </xsd:restriction>
      </xsd:simpleType>
    </xsd:element>
    <xsd:element name="podkategorie_dokumentu_SSHR" ma:index="13" ma:displayName="Podkategorie dokumentu SSHR" ma:default="Šablony" ma:format="Dropdown" ma:internalName="podkategorie_dokumentu_SSHR">
      <xsd:simpleType>
        <xsd:restriction base="dms:Choice">
          <xsd:enumeration value="Šablony"/>
          <xsd:enumeration value="Formuláře"/>
          <xsd:enumeration value="Vzory"/>
        </xsd:restriction>
      </xsd:simpleType>
    </xsd:element>
    <xsd:element name="tematicka_oblast" ma:index="14" nillable="true" ma:displayName="Tématická oblast" ma:internalName="tematicka_oblas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OPKS"/>
                    <xsd:enumeration value="Logistika SHR"/>
                    <xsd:enumeration value="Ropná bezpečnost"/>
                    <xsd:enumeration value="Legislativa"/>
                    <xsd:enumeration value="Mezinárodní spolupráce"/>
                    <xsd:enumeration value="Řízení Správy"/>
                    <xsd:enumeration value="Finance"/>
                    <xsd:enumeration value="Audit"/>
                    <xsd:enumeration value="Kontrola"/>
                    <xsd:enumeration value="Informatika"/>
                    <xsd:enumeration value="Personalistika"/>
                    <xsd:enumeration value="Mzdy"/>
                    <xsd:enumeration value="Vzdělávání"/>
                    <xsd:enumeration value="Majetek (kromě SHR)"/>
                    <xsd:enumeration value="Infrastruktura"/>
                    <xsd:enumeration value="Účetnictví"/>
                    <xsd:enumeration value="Výkaznictví"/>
                    <xsd:enumeration value="Služby"/>
                    <xsd:enumeration value="Doprava"/>
                    <xsd:enumeration value="OUI"/>
                    <xsd:enumeration value="Spisová služba"/>
                    <xsd:enumeration value="Závody"/>
                    <xsd:enumeration value="Ochraňovatelé"/>
                  </xsd:restriction>
                </xsd:simpleType>
              </xsd:element>
            </xsd:sequence>
          </xsd:extension>
        </xsd:complexContent>
      </xsd:complexType>
    </xsd:element>
    <xsd:element name="uzivatelsky_atribut_1" ma:index="15" nillable="true" ma:displayName="Uživatelský atribut 1" ma:internalName="uzivatelsky_atribut_1">
      <xsd:simpleType>
        <xsd:restriction base="dms:Text">
          <xsd:maxLength value="255"/>
        </xsd:restriction>
      </xsd:simpleType>
    </xsd:element>
    <xsd:element name="uzivatelsky_atribut_2" ma:index="16" nillable="true" ma:displayName="Uživatelský atribut 2" ma:internalName="uzivatelsky_atribut_2">
      <xsd:simpleType>
        <xsd:restriction base="dms:Text">
          <xsd:maxLength value="255"/>
        </xsd:restriction>
      </xsd:simpleType>
    </xsd:element>
    <xsd:element name="uzivatelsky_atribut_3" ma:index="17" nillable="true" ma:displayName="Uživatelský atribut 3" ma:internalName="uzivatelsky_atribut_3">
      <xsd:simpleType>
        <xsd:restriction base="dms:Text">
          <xsd:maxLength value="255"/>
        </xsd:restriction>
      </xsd:simpleType>
    </xsd:element>
    <xsd:element name="uzivatelsky_atribut_4" ma:index="18" nillable="true" ma:displayName="Uživatelský atribut 4" ma:internalName="uzivatelsky_atribut_4">
      <xsd:simpleType>
        <xsd:restriction base="dms:Text">
          <xsd:maxLength value="255"/>
        </xsd:restriction>
      </xsd:simpleType>
    </xsd:element>
    <xsd:element name="uzivatelsky_atribut_5" ma:index="19" nillable="true" ma:displayName="Uživatelský atribut 5" ma:internalName="uzivatelsky_atribut_5">
      <xsd:simpleType>
        <xsd:restriction base="dms:Text">
          <xsd:maxLength value="255"/>
        </xsd:restriction>
      </xsd:simpleType>
    </xsd:element>
    <xsd:element name="uzivatelsky_atribut_6" ma:index="20" nillable="true" ma:displayName="Uživatelský atribut 6" ma:internalName="uzivatelsky_atribut_6">
      <xsd:simpleType>
        <xsd:restriction base="dms:Text">
          <xsd:maxLength value="255"/>
        </xsd:restriction>
      </xsd:simpleType>
    </xsd:element>
    <xsd:element name="uzivatelsky_atribut_7" ma:index="21" nillable="true" ma:displayName="Uživatelský atribut 7" ma:internalName="uzivatelsky_atribut_7">
      <xsd:simpleType>
        <xsd:restriction base="dms:Text">
          <xsd:maxLength value="255"/>
        </xsd:restriction>
      </xsd:simpleType>
    </xsd:element>
    <xsd:element name="uzivatelsky_atribut_8" ma:index="22" nillable="true" ma:displayName="Uživatelský atribut 8" ma:internalName="uzivatelsky_atribut_8">
      <xsd:simpleType>
        <xsd:restriction base="dms:Text">
          <xsd:maxLength value="255"/>
        </xsd:restriction>
      </xsd:simpleType>
    </xsd:element>
    <xsd:element name="uzivatelsky_atribut_9" ma:index="23" nillable="true" ma:displayName="Uživatelský atribut 9" ma:internalName="uzivatelsky_atribut_9">
      <xsd:simpleType>
        <xsd:restriction base="dms:Text">
          <xsd:maxLength value="255"/>
        </xsd:restriction>
      </xsd:simpleType>
    </xsd:element>
    <xsd:element name="uzivatelsky_atribut_10" ma:index="24" nillable="true" ma:displayName="Uživatelský atribut 10" ma:internalName="uzivatelsky_atribut_10">
      <xsd:simpleType>
        <xsd:restriction base="dms:Text">
          <xsd:maxLength value="255"/>
        </xsd:restriction>
      </xsd:simpleType>
    </xsd:element>
    <xsd:element name="typ_dokumentu_dle_spisoveho_planu" ma:index="25" nillable="true" ma:displayName="Typ dokumentu dle spisového plánu" ma:default="10.4.1" ma:format="Dropdown" ma:internalName="typ_dokumentu_dle_spisoveho_planu">
      <xsd:simpleType>
        <xsd:restriction base="dms:Choice">
          <xsd:enumeration value="10.3.1"/>
          <xsd:enumeration value="10.4.1"/>
          <xsd:enumeration value="10.4.4"/>
        </xsd:restriction>
      </xsd:simpleType>
    </xsd:element>
    <xsd:element name="cislo_jednaci_puvodce" ma:index="26" nillable="true" ma:displayName="Číslo jednací původce" ma:internalName="cislo_jednaci_puvodce">
      <xsd:simpleType>
        <xsd:restriction base="dms:Text">
          <xsd:maxLength value="255"/>
        </xsd:restriction>
      </xsd:simpleType>
    </xsd:element>
    <xsd:element name="jazyk_dokumentu" ma:index="27" nillable="true" ma:displayName="Jazyk dokumentu" ma:default="Český" ma:format="Dropdown" ma:internalName="jazyk_dokumentu">
      <xsd:simpleType>
        <xsd:restriction base="dms:Choice">
          <xsd:enumeration value="Český"/>
          <xsd:enumeration value="Anglický"/>
          <xsd:enumeration value="Německý"/>
          <xsd:enumeration value="Ruský"/>
          <xsd:enumeration value="Francouzský"/>
          <xsd:enumeration value="Slovenský"/>
        </xsd:restriction>
      </xsd:simpleType>
    </xsd:element>
    <xsd:element name="cislo_jednaci" ma:index="28" nillable="true" ma:displayName="Číslo jednací" ma:internalName="cislo_jednaci">
      <xsd:simpleType>
        <xsd:restriction base="dms:Text">
          <xsd:maxLength value="255"/>
        </xsd:restriction>
      </xsd:simpleType>
    </xsd:element>
    <xsd:element name="cislo_evidencni" ma:index="29" nillable="true" ma:displayName="Číslo evidenční" ma:internalName="cislo_evidencni">
      <xsd:simpleType>
        <xsd:restriction base="dms:Text">
          <xsd:maxLength value="255"/>
        </xsd:restriction>
      </xsd:simpleType>
    </xsd:element>
  </xsd:schema>
  <xsd:schema xmlns:xsd="http://www.w3.org/2001/XMLSchema" xmlns:dms="http://schemas.microsoft.com/office/2006/documentManagement/types" targetNamespace="61b625d3-af34-403a-8e08-af8fe0303fef" elementFormDefault="qualified">
    <xsd:import namespace="http://schemas.microsoft.com/office/2006/documentManagement/types"/>
    <xsd:element name="typ_podpisu" ma:index="30" nillable="true" ma:displayName="Typ podpisu" ma:default="nepodepisováno" ma:format="Dropdown" ma:internalName="typ_podpisu">
      <xsd:simpleType>
        <xsd:restriction base="dms:Choice">
          <xsd:enumeration value="elektronicky"/>
          <xsd:enumeration value="listinně"/>
          <xsd:enumeration value="nepodepisováno"/>
        </xsd:restriction>
      </xsd:simpleType>
    </xsd:element>
    <xsd:element name="typ_prilohy" ma:index="31" nillable="true" ma:displayName="Typ přílohy" ma:default="k základnímu dokumentu" ma:format="Dropdown" ma:internalName="typ_prilohy">
      <xsd:simpleType>
        <xsd:restriction base="dms:Choice">
          <xsd:enumeration value="k základnímu dokumentu"/>
          <xsd:enumeration value="pro informaci/doložení"/>
          <xsd:enumeration value="původní/došlý dokument"/>
          <xsd:enumeration value="podepsaný originál"/>
          <xsd:enumeration value="novela"/>
          <xsd:enumeration value="novela přílohy"/>
          <xsd:enumeration value="změny"/>
          <xsd:enumeration value="úplné znění"/>
        </xsd:restriction>
      </xsd:simpleType>
    </xsd:element>
  </xsd:schema>
  <xsd:schema xmlns:xsd="http://www.w3.org/2001/XMLSchema" xmlns:dms="http://schemas.microsoft.com/office/2006/documentManagement/types" targetNamespace="a38c9a17-e5b1-41de-adbb-9c33b27be5db" elementFormDefault="qualified">
    <xsd:import namespace="http://schemas.microsoft.com/office/2006/documentManagement/types"/>
    <xsd:element name="utvar" ma:index="32" nillable="true" ma:displayName="Útvar" ma:list="UserInfo" ma:internalName="utva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okyny_kancelari" ma:index="33" nillable="true" ma:displayName="Pokyny kanceláři" ma:internalName="pokyny_kancelari">
      <xsd:simpleType>
        <xsd:restriction base="dms:Text">
          <xsd:maxLength value="255"/>
        </xsd:restriction>
      </xsd:simpleType>
    </xsd:element>
    <xsd:element name="zduvodneni" ma:index="34" nillable="true" ma:displayName="Zdůvodnění" ma:internalName="zduvodneni">
      <xsd:simpleType>
        <xsd:restriction base="dms:Note"/>
      </xsd:simpleType>
    </xsd:element>
    <xsd:element name="lhuta_pro_vyrizeni" ma:index="35" nillable="true" ma:displayName="Lhůta pro vyřízení" ma:format="DateOnly" ma:internalName="lhuta_pro_vyrizeni">
      <xsd:simpleType>
        <xsd:restriction base="dms:DateTime"/>
      </xsd:simpleType>
    </xsd:element>
    <xsd:element name="typ_lhuty_pro_vyrizeni" ma:index="36" nillable="true" ma:displayName="Typ lhůty pro vyřízení" ma:default="Vysoká" ma:format="Dropdown" ma:internalName="typ_lhuty_pro_vyrizeni">
      <xsd:simpleType>
        <xsd:restriction base="dms:Choice">
          <xsd:enumeration value="Vysoká"/>
          <xsd:enumeration value="Střední"/>
          <xsd:enumeration value="Nízká"/>
        </xsd:restriction>
      </xsd:simpleType>
    </xsd:element>
    <xsd:element name="navrh_na_rozhodnuti" ma:index="37" nillable="true" ma:displayName="Návrh na rozhodnutí" ma:internalName="navrh_na_rozhodnuti">
      <xsd:simpleType>
        <xsd:restriction base="dms:Text">
          <xsd:maxLength value="255"/>
        </xsd:restriction>
      </xsd:simpleType>
    </xsd:element>
    <xsd:element name="stav_WF" ma:index="38" nillable="true" ma:displayName="Stav WF" ma:internalName="stav_WF">
      <xsd:simpleType>
        <xsd:restriction base="dms:Number"/>
      </xsd:simpleType>
    </xsd:element>
    <xsd:element name="schvalovatel" ma:index="39" nillable="true" ma:displayName="Schvalovatel" ma:list="UserInfo" ma:internalName="schvalovatel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ipodepisovatele" ma:index="40" nillable="true" ma:displayName="Připodepisovatelé" ma:list="UserInfo" ma:internalName="pripodepisovatel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zpracovatel" ma:index="41" nillable="true" ma:displayName="Zpracovatel" ma:list="UserInfo" ma:internalName="zpracovatel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ilohy_dokumentu" ma:index="42" nillable="true" ma:displayName="Přílohy dokumentu" ma:list="{a38c9a17-e5b1-41de-adbb-9c33b27be5db}" ma:internalName="prilohy_dokumentu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blast_vyuziti" ma:index="43" ma:displayName="Oblast využití" ma:format="Dropdown" ma:internalName="oblast_vyuziti">
      <xsd:simpleType>
        <xsd:restriction base="dms:Choice">
          <xsd:enumeration value="Další administrativa"/>
          <xsd:enumeration value="Ekonomika"/>
          <xsd:enumeration value="Informatika"/>
          <xsd:enumeration value="Označení dveří"/>
          <xsd:enumeration value="Personalistika"/>
          <xsd:enumeration value="Provozní řád"/>
          <xsd:enumeration value="Různé"/>
          <xsd:enumeration value="Spisový a skartační řád"/>
          <xsd:enumeration value="Školení a rekreace Gall"/>
          <xsd:enumeration value="TEST"/>
          <xsd:enumeration value="Vzory smluv"/>
          <xsd:enumeration value="*Nezařazeno"/>
          <xsd:enumeration value="Zahraniční cesty"/>
        </xsd:restriction>
      </xsd:simpleType>
    </xsd:element>
    <xsd:element name="podoblast_vyuziti" ma:index="44" ma:displayName="Podoblast využití" ma:format="Dropdown" ma:internalName="podoblast_vyuziti">
      <xsd:simpleType>
        <xsd:restriction base="dms:Choice">
          <xsd:enumeration value="Různé"/>
          <xsd:enumeration value="Spisový a skartační řád : Dopisy a přílohy"/>
          <xsd:enumeration value="Spisový a skartační řád : Další administrativa"/>
          <xsd:enumeration value="Dveřní štítky"/>
          <xsd:enumeration value="Ekonomika : Majetková a finanční kontrola"/>
          <xsd:enumeration value="Ekonomika : Cestovní náklady"/>
          <xsd:enumeration value="Ekonomika : Oblast rozpočtu"/>
          <xsd:enumeration value="Ekonomika : Různé"/>
          <xsd:enumeration value="Informatika"/>
          <xsd:enumeration value="Vzory smluv : OSMI"/>
          <xsd:enumeration value="Školení a rekreace Gall"/>
          <xsd:enumeration value="TEST"/>
          <xsd:enumeration value="Zahraniční cesty"/>
          <xsd:enumeration value="**"/>
        </xsd:restriction>
      </xsd:simpleType>
    </xsd:element>
    <xsd:element name="platnost_od" ma:index="45" nillable="true" ma:displayName="Platnost od" ma:format="DateOnly" ma:internalName="platnost_od">
      <xsd:simpleType>
        <xsd:restriction base="dms:DateTime"/>
      </xsd:simpleType>
    </xsd:element>
    <xsd:element name="platnost_do" ma:index="46" nillable="true" ma:displayName="Platnost do" ma:format="DateOnly" ma:internalName="platnost_do">
      <xsd:simpleType>
        <xsd:restriction base="dms:DateTime"/>
      </xsd:simpleType>
    </xsd:element>
    <xsd:element name="Vymaz" ma:index="49" nillable="true" ma:displayName="Vymazat" ma:default="NE" ma:format="Dropdown" ma:internalName="Vymaz">
      <xsd:simpleType>
        <xsd:restriction base="dms:Choice">
          <xsd:enumeration value="ANO"/>
          <xsd:enumeration value="N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 ma:readOnly="true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483618-5AB1-4004-B3E1-37357482CAF0}">
  <ds:schemaRefs>
    <ds:schemaRef ds:uri="ebf3a0e2-96a3-45bf-ac10-0650a15ffa25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www.w3.org/XML/1998/namespace"/>
    <ds:schemaRef ds:uri="61b625d3-af34-403a-8e08-af8fe0303fef"/>
    <ds:schemaRef ds:uri="http://schemas.microsoft.com/office/2006/documentManagement/types"/>
    <ds:schemaRef ds:uri="a38c9a17-e5b1-41de-adbb-9c33b27be5db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620F864-4240-4844-A2F4-FCE44E16F5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f3a0e2-96a3-45bf-ac10-0650a15ffa25"/>
    <ds:schemaRef ds:uri="61b625d3-af34-403a-8e08-af8fe0303fef"/>
    <ds:schemaRef ds:uri="a38c9a17-e5b1-41de-adbb-9c33b27be5d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1BA9BA3-82A0-453C-AEBA-68C7F7DE48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6023</TotalTime>
  <Words>1178</Words>
  <Application>Microsoft Office PowerPoint</Application>
  <PresentationFormat>Předvádění na obrazovce (4:3)</PresentationFormat>
  <Paragraphs>182</Paragraphs>
  <Slides>15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 Unicode MS</vt:lpstr>
      <vt:lpstr>Arial</vt:lpstr>
      <vt:lpstr>Calibri</vt:lpstr>
      <vt:lpstr>Century Gothic</vt:lpstr>
      <vt:lpstr>Wingdings</vt:lpstr>
      <vt:lpstr>Wingdings 2</vt:lpstr>
      <vt:lpstr>Wingdings 3</vt:lpstr>
      <vt:lpstr>Řez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獫票楧栮捯洀鉭曮㞱Û뜰⠲쎔딁烊皭〼፥ᙼ䕸忤઱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SSHR_POWERPOINT</dc:title>
  <dc:creator>乩歫椠䱡畳椀㸲㻸ꔿ㌋䬮ꍰ䞮誀圇짗꾬钒붤鏊꣊㥊揤鞁</dc:creator>
  <cp:lastModifiedBy>linj</cp:lastModifiedBy>
  <cp:revision>577</cp:revision>
  <cp:lastPrinted>2017-01-19T12:35:30Z</cp:lastPrinted>
  <dcterms:created xsi:type="dcterms:W3CDTF">2013-05-06T10:24:24Z</dcterms:created>
  <dcterms:modified xsi:type="dcterms:W3CDTF">2017-10-31T12:29:40Z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0x010100D90A0D89CED69244BCE74487519FCD04</vt:lpwstr>
  </property>
</Properties>
</file>